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1.xml" ContentType="application/vnd.openxmlformats-officedocument.presentationml.notesSlide+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167.xml" ContentType="application/vnd.openxmlformats-officedocument.presentationml.tags+xml"/>
  <Override PartName="/ppt/notesSlides/notesSlide15.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6.xml" ContentType="application/vnd.openxmlformats-officedocument.presentationml.notesSlide+xml"/>
  <Override PartName="/ppt/tags/tag176.xml" ContentType="application/vnd.openxmlformats-officedocument.presentationml.tags+xml"/>
  <Override PartName="/ppt/notesSlides/notesSlide17.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8.xml" ContentType="application/vnd.openxmlformats-officedocument.presentationml.notesSlide+xml"/>
  <Override PartName="/ppt/tags/tag183.xml" ContentType="application/vnd.openxmlformats-officedocument.presentationml.tags+xml"/>
  <Override PartName="/ppt/notesSlides/notesSlide19.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0.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tags/tag20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23.xml" ContentType="application/vnd.openxmlformats-officedocument.presentationml.notesSlide+xml"/>
  <Override PartName="/ppt/charts/chart10.xml" ContentType="application/vnd.openxmlformats-officedocument.drawingml.chart+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24.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25.xml" ContentType="application/vnd.openxmlformats-officedocument.presentationml.notesSlide+xml"/>
  <Override PartName="/ppt/charts/chart11.xml" ContentType="application/vnd.openxmlformats-officedocument.drawingml.chart+xml"/>
  <Override PartName="/ppt/tags/tag22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56" r:id="rId5"/>
    <p:sldId id="343" r:id="rId6"/>
    <p:sldId id="267" r:id="rId7"/>
    <p:sldId id="272" r:id="rId8"/>
    <p:sldId id="269" r:id="rId9"/>
    <p:sldId id="315" r:id="rId10"/>
    <p:sldId id="316" r:id="rId11"/>
    <p:sldId id="317" r:id="rId12"/>
    <p:sldId id="292" r:id="rId13"/>
    <p:sldId id="325" r:id="rId14"/>
    <p:sldId id="326" r:id="rId15"/>
    <p:sldId id="344" r:id="rId16"/>
    <p:sldId id="345"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7" r:id="rId30"/>
  </p:sldIdLst>
  <p:sldSz cx="9906000" cy="6858000" type="A4"/>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304" userDrawn="1">
          <p15:clr>
            <a:srgbClr val="A4A3A4"/>
          </p15:clr>
        </p15:guide>
        <p15:guide id="2" pos="3369" userDrawn="1">
          <p15:clr>
            <a:srgbClr val="A4A3A4"/>
          </p15:clr>
        </p15:guide>
        <p15:guide id="3" orient="horz" pos="754" userDrawn="1">
          <p15:clr>
            <a:srgbClr val="A4A3A4"/>
          </p15:clr>
        </p15:guide>
        <p15:guide id="4" orient="horz" pos="3206" userDrawn="1">
          <p15:clr>
            <a:srgbClr val="A4A3A4"/>
          </p15:clr>
        </p15:guide>
        <p15:guide id="5" pos="41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2304"/>
        <p:guide pos="3369"/>
        <p:guide orient="horz" pos="754"/>
        <p:guide orient="horz" pos="3206"/>
        <p:guide pos="4118"/>
      </p:guideLst>
    </p:cSldViewPr>
  </p:slideViewPr>
  <p:outlineViewPr>
    <p:cViewPr>
      <p:scale>
        <a:sx n="33" d="100"/>
        <a:sy n="33" d="100"/>
      </p:scale>
      <p:origin x="0" y="-3701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Arbeitsblatt12.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Arbeitsblatt14.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Arbeitsblatt4.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Arbeitsblatt5.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Arbeitsblatt6.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Arbeitsblatt7.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Arbeitsblatt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Arbeitsblatt10.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Arbeitsblatt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47161572052403"/>
          <c:y val="0.23255813953488372"/>
          <c:w val="0.8253275109170306"/>
          <c:h val="0.52325581395348841"/>
        </c:manualLayout>
      </c:layout>
      <c:barChart>
        <c:barDir val="col"/>
        <c:grouping val="clustered"/>
        <c:varyColors val="0"/>
        <c:ser>
          <c:idx val="0"/>
          <c:order val="0"/>
          <c:tx>
            <c:strRef>
              <c:f>Sheet1!$A$2</c:f>
              <c:strCache>
                <c:ptCount val="1"/>
              </c:strCache>
            </c:strRef>
          </c:tx>
          <c:spPr>
            <a:solidFill>
              <a:schemeClr val="tx2"/>
            </a:solidFill>
            <a:ln w="25398">
              <a:noFill/>
            </a:ln>
          </c:spPr>
          <c:invertIfNegative val="0"/>
          <c:dLbls>
            <c:dLbl>
              <c:idx val="0"/>
              <c:layout>
                <c:manualLayout>
                  <c:x val="7.3672261624984914E-3"/>
                  <c:y val="1.0172993193481084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3.0004902305933445E-3"/>
                  <c:y val="6.2173824074057971E-3"/>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7.47584639004506E-3"/>
                  <c:y val="1.7219782477891576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8">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Sheet1!$B$1:$D$1</c:f>
              <c:numCache>
                <c:formatCode>General</c:formatCode>
                <c:ptCount val="3"/>
              </c:numCache>
            </c:numRef>
          </c:cat>
          <c:val>
            <c:numRef>
              <c:f>Sheet1!$B$2:$D$2</c:f>
              <c:numCache>
                <c:formatCode>""#,##0"";""\-""#,##0""</c:formatCode>
                <c:ptCount val="3"/>
                <c:pt idx="0">
                  <c:v>126.05264170135092</c:v>
                </c:pt>
                <c:pt idx="1">
                  <c:v>441.51800000005022</c:v>
                </c:pt>
                <c:pt idx="2">
                  <c:v>40.800000000004637</c:v>
                </c:pt>
              </c:numCache>
            </c:numRef>
          </c:val>
        </c:ser>
        <c:ser>
          <c:idx val="1"/>
          <c:order val="1"/>
          <c:tx>
            <c:strRef>
              <c:f>Sheet1!$A$3</c:f>
              <c:strCache>
                <c:ptCount val="1"/>
              </c:strCache>
            </c:strRef>
          </c:tx>
          <c:spPr>
            <a:solidFill>
              <a:schemeClr val="accent1"/>
            </a:solidFill>
            <a:ln w="25398">
              <a:noFill/>
            </a:ln>
          </c:spPr>
          <c:invertIfNegative val="0"/>
          <c:dLbls>
            <c:dLbl>
              <c:idx val="0"/>
              <c:layout>
                <c:manualLayout>
                  <c:x val="5.1842085519933634E-3"/>
                  <c:y val="1.5964862645305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5.1842848471623793E-3"/>
                  <c:y val="1.4729873530510196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9.6591812278321587E-3"/>
                  <c:y val="-7.462501420403278E-4"/>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8">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Sheet1!$B$1:$D$1</c:f>
              <c:numCache>
                <c:formatCode>General</c:formatCode>
                <c:ptCount val="3"/>
              </c:numCache>
            </c:numRef>
          </c:cat>
          <c:val>
            <c:numRef>
              <c:f>Sheet1!$B$3:$D$3</c:f>
              <c:numCache>
                <c:formatCode>""#,##0"";""\-""#,##0""</c:formatCode>
                <c:ptCount val="3"/>
                <c:pt idx="0">
                  <c:v>186.02861810824498</c:v>
                </c:pt>
                <c:pt idx="1">
                  <c:v>557.94602143282611</c:v>
                </c:pt>
                <c:pt idx="2">
                  <c:v>46.866375240095955</c:v>
                </c:pt>
              </c:numCache>
            </c:numRef>
          </c:val>
        </c:ser>
        <c:dLbls>
          <c:showLegendKey val="0"/>
          <c:showVal val="0"/>
          <c:showCatName val="0"/>
          <c:showSerName val="0"/>
          <c:showPercent val="0"/>
          <c:showBubbleSize val="0"/>
        </c:dLbls>
        <c:gapWidth val="80"/>
        <c:axId val="149331888"/>
        <c:axId val="149332280"/>
      </c:barChart>
      <c:catAx>
        <c:axId val="149331888"/>
        <c:scaling>
          <c:orientation val="minMax"/>
        </c:scaling>
        <c:delete val="0"/>
        <c:axPos val="b"/>
        <c:numFmt formatCode="General" sourceLinked="1"/>
        <c:majorTickMark val="none"/>
        <c:minorTickMark val="none"/>
        <c:tickLblPos val="none"/>
        <c:spPr>
          <a:ln w="6350">
            <a:solidFill>
              <a:schemeClr val="tx1"/>
            </a:solidFill>
            <a:prstDash val="solid"/>
          </a:ln>
        </c:spPr>
        <c:crossAx val="149332280"/>
        <c:crossesAt val="0"/>
        <c:auto val="1"/>
        <c:lblAlgn val="ctr"/>
        <c:lblOffset val="100"/>
        <c:tickLblSkip val="1"/>
        <c:tickMarkSkip val="1"/>
        <c:noMultiLvlLbl val="0"/>
      </c:catAx>
      <c:valAx>
        <c:axId val="149332280"/>
        <c:scaling>
          <c:orientation val="minMax"/>
          <c:max val="60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de-DE"/>
          </a:p>
        </c:txPr>
        <c:crossAx val="149331888"/>
        <c:crosses val="autoZero"/>
        <c:crossBetween val="between"/>
        <c:majorUnit val="200"/>
      </c:valAx>
      <c:spPr>
        <a:noFill/>
        <a:ln w="25398">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152815013404831E-2"/>
          <c:y val="9.2307692307692313E-2"/>
          <c:w val="0.8605898123324397"/>
          <c:h val="0.76538461538461533"/>
        </c:manualLayout>
      </c:layout>
      <c:scatterChart>
        <c:scatterStyle val="lineMarker"/>
        <c:varyColors val="0"/>
        <c:ser>
          <c:idx val="0"/>
          <c:order val="0"/>
          <c:tx>
            <c:strRef>
              <c:f>Sheet1!$A$2</c:f>
              <c:strCache>
                <c:ptCount val="1"/>
              </c:strCache>
            </c:strRef>
          </c:tx>
          <c:spPr>
            <a:ln w="24206">
              <a:solidFill>
                <a:schemeClr val="tx2"/>
              </a:solidFill>
              <a:prstDash val="solid"/>
            </a:ln>
          </c:spPr>
          <c:marker>
            <c:symbol val="none"/>
          </c:marker>
          <c:xVal>
            <c:numRef>
              <c:f>Sheet1!$B$1:$M$1</c:f>
              <c:numCache>
                <c:formatCode>General</c:formatCode>
                <c:ptCount val="12"/>
                <c:pt idx="0">
                  <c:v>2001.0000000002274</c:v>
                </c:pt>
                <c:pt idx="1">
                  <c:v>2002.0000000002276</c:v>
                </c:pt>
                <c:pt idx="2">
                  <c:v>2003.0000000002278</c:v>
                </c:pt>
                <c:pt idx="3">
                  <c:v>2004.0000000002278</c:v>
                </c:pt>
                <c:pt idx="4">
                  <c:v>2005.0000000002278</c:v>
                </c:pt>
                <c:pt idx="5">
                  <c:v>2006.0000000002281</c:v>
                </c:pt>
                <c:pt idx="6">
                  <c:v>2007.0000000002283</c:v>
                </c:pt>
                <c:pt idx="7">
                  <c:v>2008.0000000002283</c:v>
                </c:pt>
                <c:pt idx="8">
                  <c:v>2009.0000000002283</c:v>
                </c:pt>
                <c:pt idx="9">
                  <c:v>2010.0000000002285</c:v>
                </c:pt>
                <c:pt idx="10">
                  <c:v>2011.0000000002287</c:v>
                </c:pt>
                <c:pt idx="11">
                  <c:v>2012.0000000002287</c:v>
                </c:pt>
              </c:numCache>
            </c:numRef>
          </c:xVal>
          <c:yVal>
            <c:numRef>
              <c:f>Sheet1!$B$2:$M$2</c:f>
              <c:numCache>
                <c:formatCode>General</c:formatCode>
                <c:ptCount val="12"/>
                <c:pt idx="0">
                  <c:v>4.200000000000478</c:v>
                </c:pt>
                <c:pt idx="1">
                  <c:v>3.3000000000003751</c:v>
                </c:pt>
                <c:pt idx="2">
                  <c:v>3.0000000000003411</c:v>
                </c:pt>
                <c:pt idx="3">
                  <c:v>5.0000000000005684</c:v>
                </c:pt>
                <c:pt idx="4">
                  <c:v>5.5000000000006253</c:v>
                </c:pt>
                <c:pt idx="5">
                  <c:v>7.0000000000007958</c:v>
                </c:pt>
                <c:pt idx="6">
                  <c:v>7.5000000000008527</c:v>
                </c:pt>
                <c:pt idx="7">
                  <c:v>10.000000000001137</c:v>
                </c:pt>
                <c:pt idx="8">
                  <c:v>18.000000000002046</c:v>
                </c:pt>
                <c:pt idx="9">
                  <c:v>21.000000000002387</c:v>
                </c:pt>
                <c:pt idx="10">
                  <c:v>22.000000000002501</c:v>
                </c:pt>
                <c:pt idx="11">
                  <c:v>24.000000000002728</c:v>
                </c:pt>
              </c:numCache>
            </c:numRef>
          </c:yVal>
          <c:smooth val="0"/>
        </c:ser>
        <c:dLbls>
          <c:showLegendKey val="0"/>
          <c:showVal val="0"/>
          <c:showCatName val="0"/>
          <c:showSerName val="0"/>
          <c:showPercent val="0"/>
          <c:showBubbleSize val="0"/>
        </c:dLbls>
        <c:axId val="347517616"/>
        <c:axId val="347518008"/>
      </c:scatterChart>
      <c:valAx>
        <c:axId val="347517616"/>
        <c:scaling>
          <c:orientation val="minMax"/>
          <c:max val="2012"/>
          <c:min val="2000"/>
        </c:scaling>
        <c:delete val="0"/>
        <c:axPos val="b"/>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900" b="0" i="0" u="none" strike="noStrike" baseline="0">
                <a:solidFill>
                  <a:schemeClr val="tx1"/>
                </a:solidFill>
                <a:latin typeface="Arial"/>
                <a:ea typeface="Arial"/>
                <a:cs typeface="Arial"/>
              </a:defRPr>
            </a:pPr>
            <a:endParaRPr lang="de-DE"/>
          </a:p>
        </c:txPr>
        <c:crossAx val="347518008"/>
        <c:crossesAt val="0"/>
        <c:crossBetween val="midCat"/>
        <c:majorUnit val="2"/>
      </c:valAx>
      <c:valAx>
        <c:axId val="347518008"/>
        <c:scaling>
          <c:orientation val="minMax"/>
          <c:max val="5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858" b="0" i="0" u="none" strike="noStrike" baseline="0">
                <a:solidFill>
                  <a:schemeClr val="tx1"/>
                </a:solidFill>
                <a:latin typeface="Arial"/>
                <a:ea typeface="Arial"/>
                <a:cs typeface="Arial"/>
              </a:defRPr>
            </a:pPr>
            <a:endParaRPr lang="de-DE"/>
          </a:p>
        </c:txPr>
        <c:crossAx val="347517616"/>
        <c:crossesAt val="2000"/>
        <c:crossBetween val="midCat"/>
        <c:majorUnit val="10"/>
      </c:valAx>
      <c:spPr>
        <a:noFill/>
        <a:ln w="24206">
          <a:noFill/>
        </a:ln>
      </c:spPr>
    </c:plotArea>
    <c:plotVisOnly val="1"/>
    <c:dispBlanksAs val="gap"/>
    <c:showDLblsOverMax val="0"/>
  </c:chart>
  <c:spPr>
    <a:noFill/>
    <a:ln>
      <a:noFill/>
    </a:ln>
  </c:spPr>
  <c:txPr>
    <a:bodyPr/>
    <a:lstStyle/>
    <a:p>
      <a:pPr>
        <a:defRPr sz="1144" b="1" i="0" u="none" strike="noStrike" baseline="0">
          <a:solidFill>
            <a:schemeClr val="tx1"/>
          </a:solidFill>
          <a:latin typeface="Cambria"/>
          <a:ea typeface="Cambria"/>
          <a:cs typeface="Cambria"/>
        </a:defRPr>
      </a:pPr>
      <a:endParaRPr lang="de-DE"/>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597920277296361E-2"/>
          <c:y val="2.3054755043227664E-2"/>
          <c:w val="0.97400346620450606"/>
          <c:h val="0.96541786743515845"/>
        </c:manualLayout>
      </c:layout>
      <c:lineChart>
        <c:grouping val="standard"/>
        <c:varyColors val="0"/>
        <c:ser>
          <c:idx val="0"/>
          <c:order val="0"/>
          <c:tx>
            <c:strRef>
              <c:f>Sheet1!$A$2</c:f>
              <c:strCache>
                <c:ptCount val="1"/>
              </c:strCache>
            </c:strRef>
          </c:tx>
          <c:spPr>
            <a:ln w="38101">
              <a:solidFill>
                <a:schemeClr val="tx2"/>
              </a:solidFill>
              <a:prstDash val="solid"/>
            </a:ln>
          </c:spPr>
          <c:marker>
            <c:symbol val="none"/>
          </c:marker>
          <c:cat>
            <c:numRef>
              <c:f>Sheet1!$B$1:$M$1</c:f>
              <c:numCache>
                <c:formatCode>General</c:formatCode>
                <c:ptCount val="12"/>
              </c:numCache>
            </c:numRef>
          </c:cat>
          <c:val>
            <c:numRef>
              <c:f>Sheet1!$B$2:$M$2</c:f>
              <c:numCache>
                <c:formatCode>General</c:formatCode>
                <c:ptCount val="12"/>
                <c:pt idx="0">
                  <c:v>80.000000000009095</c:v>
                </c:pt>
                <c:pt idx="1">
                  <c:v>90.000000000010232</c:v>
                </c:pt>
                <c:pt idx="2">
                  <c:v>100.00000000001137</c:v>
                </c:pt>
                <c:pt idx="3">
                  <c:v>60.000000000006821</c:v>
                </c:pt>
                <c:pt idx="4">
                  <c:v>70.000000000007958</c:v>
                </c:pt>
                <c:pt idx="5">
                  <c:v>80.000000000009095</c:v>
                </c:pt>
                <c:pt idx="6">
                  <c:v>90.000000000010232</c:v>
                </c:pt>
                <c:pt idx="7">
                  <c:v>100.00000000001137</c:v>
                </c:pt>
                <c:pt idx="8">
                  <c:v>110.00000000001251</c:v>
                </c:pt>
                <c:pt idx="9">
                  <c:v>80.000000000009095</c:v>
                </c:pt>
                <c:pt idx="10">
                  <c:v>90.000000000010232</c:v>
                </c:pt>
                <c:pt idx="11">
                  <c:v>100.00000000001137</c:v>
                </c:pt>
              </c:numCache>
            </c:numRef>
          </c:val>
          <c:smooth val="0"/>
        </c:ser>
        <c:ser>
          <c:idx val="1"/>
          <c:order val="1"/>
          <c:tx>
            <c:strRef>
              <c:f>Sheet1!$A$3</c:f>
              <c:strCache>
                <c:ptCount val="1"/>
              </c:strCache>
            </c:strRef>
          </c:tx>
          <c:spPr>
            <a:ln w="38101">
              <a:solidFill>
                <a:schemeClr val="accent1"/>
              </a:solidFill>
              <a:prstDash val="solid"/>
            </a:ln>
          </c:spPr>
          <c:marker>
            <c:symbol val="none"/>
          </c:marker>
          <c:cat>
            <c:numRef>
              <c:f>Sheet1!$B$1:$M$1</c:f>
              <c:numCache>
                <c:formatCode>General</c:formatCode>
                <c:ptCount val="12"/>
              </c:numCache>
            </c:numRef>
          </c:cat>
          <c:val>
            <c:numRef>
              <c:f>Sheet1!$B$3:$M$3</c:f>
              <c:numCache>
                <c:formatCode>General</c:formatCode>
                <c:ptCount val="12"/>
                <c:pt idx="0">
                  <c:v>20.000000000002274</c:v>
                </c:pt>
                <c:pt idx="1">
                  <c:v>22.000000000002501</c:v>
                </c:pt>
                <c:pt idx="2">
                  <c:v>21.000000000002387</c:v>
                </c:pt>
                <c:pt idx="3">
                  <c:v>11.000000000001251</c:v>
                </c:pt>
                <c:pt idx="4">
                  <c:v>24.000000000002728</c:v>
                </c:pt>
                <c:pt idx="5">
                  <c:v>35.000000000003979</c:v>
                </c:pt>
                <c:pt idx="6">
                  <c:v>43.000000000004889</c:v>
                </c:pt>
                <c:pt idx="7">
                  <c:v>41.000000000004661</c:v>
                </c:pt>
                <c:pt idx="8">
                  <c:v>31.000000000003524</c:v>
                </c:pt>
                <c:pt idx="9">
                  <c:v>29.000000000003297</c:v>
                </c:pt>
                <c:pt idx="10">
                  <c:v>30.000000000003411</c:v>
                </c:pt>
                <c:pt idx="11">
                  <c:v>33.000000000003752</c:v>
                </c:pt>
              </c:numCache>
            </c:numRef>
          </c:val>
          <c:smooth val="0"/>
        </c:ser>
        <c:dLbls>
          <c:showLegendKey val="0"/>
          <c:showVal val="0"/>
          <c:showCatName val="0"/>
          <c:showSerName val="0"/>
          <c:showPercent val="0"/>
          <c:showBubbleSize val="0"/>
        </c:dLbls>
        <c:smooth val="0"/>
        <c:axId val="344331936"/>
        <c:axId val="347417232"/>
      </c:lineChart>
      <c:catAx>
        <c:axId val="344331936"/>
        <c:scaling>
          <c:orientation val="minMax"/>
        </c:scaling>
        <c:delete val="0"/>
        <c:axPos val="b"/>
        <c:numFmt formatCode="General" sourceLinked="1"/>
        <c:majorTickMark val="none"/>
        <c:minorTickMark val="none"/>
        <c:tickLblPos val="none"/>
        <c:spPr>
          <a:ln w="12700">
            <a:solidFill>
              <a:srgbClr val="000000"/>
            </a:solidFill>
            <a:prstDash val="solid"/>
          </a:ln>
        </c:spPr>
        <c:crossAx val="347417232"/>
        <c:crossesAt val="0"/>
        <c:auto val="1"/>
        <c:lblAlgn val="ctr"/>
        <c:lblOffset val="100"/>
        <c:tickLblSkip val="1"/>
        <c:tickMarkSkip val="1"/>
        <c:noMultiLvlLbl val="0"/>
      </c:catAx>
      <c:valAx>
        <c:axId val="347417232"/>
        <c:scaling>
          <c:orientation val="minMax"/>
          <c:max val="120"/>
          <c:min val="0"/>
        </c:scaling>
        <c:delete val="0"/>
        <c:axPos val="l"/>
        <c:numFmt formatCode="General" sourceLinked="1"/>
        <c:majorTickMark val="none"/>
        <c:minorTickMark val="none"/>
        <c:tickLblPos val="none"/>
        <c:spPr>
          <a:ln w="12700">
            <a:solidFill>
              <a:schemeClr val="tx1"/>
            </a:solidFill>
            <a:prstDash val="solid"/>
          </a:ln>
        </c:spPr>
        <c:crossAx val="344331936"/>
        <c:crosses val="autoZero"/>
        <c:crossBetween val="midCat"/>
        <c:majorUnit val="1"/>
      </c:valAx>
      <c:spPr>
        <a:noFill/>
        <a:ln w="25401">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91928251121077"/>
          <c:y val="0.22448979591836735"/>
          <c:w val="0.81165919282511212"/>
          <c:h val="0.60204081632653061"/>
        </c:manualLayout>
      </c:layout>
      <c:barChart>
        <c:barDir val="col"/>
        <c:grouping val="clustered"/>
        <c:varyColors val="0"/>
        <c:ser>
          <c:idx val="0"/>
          <c:order val="0"/>
          <c:tx>
            <c:strRef>
              <c:f>Sheet1!$A$2</c:f>
              <c:strCache>
                <c:ptCount val="1"/>
              </c:strCache>
            </c:strRef>
          </c:tx>
          <c:spPr>
            <a:solidFill>
              <a:schemeClr val="tx2"/>
            </a:solidFill>
            <a:ln w="25399">
              <a:noFill/>
            </a:ln>
          </c:spPr>
          <c:invertIfNegative val="0"/>
          <c:dLbls>
            <c:dLbl>
              <c:idx val="0"/>
              <c:layout>
                <c:manualLayout>
                  <c:x val="3.9177617009711341E-3"/>
                  <c:y val="1.7016922563654502E-2"/>
                </c:manualLayout>
              </c:layout>
              <c:spPr>
                <a:noFill/>
                <a:ln w="25399">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6.1599988657193849E-3"/>
                  <c:y val="6.8298369827658467E-3"/>
                </c:manualLayout>
              </c:layout>
              <c:spPr>
                <a:noFill/>
                <a:ln w="25399">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9">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Sheet1!$B$2:$C$2</c:f>
              <c:numCache>
                <c:formatCode>""#,##0"";""\-""#,##0""</c:formatCode>
                <c:ptCount val="2"/>
                <c:pt idx="0">
                  <c:v>23.047127066190534</c:v>
                </c:pt>
                <c:pt idx="1">
                  <c:v>84.08117602450649</c:v>
                </c:pt>
              </c:numCache>
            </c:numRef>
          </c:val>
        </c:ser>
        <c:ser>
          <c:idx val="1"/>
          <c:order val="1"/>
          <c:tx>
            <c:strRef>
              <c:f>Sheet1!$A$3</c:f>
              <c:strCache>
                <c:ptCount val="1"/>
              </c:strCache>
            </c:strRef>
          </c:tx>
          <c:spPr>
            <a:solidFill>
              <a:schemeClr val="accent1"/>
            </a:solidFill>
            <a:ln w="25399">
              <a:noFill/>
            </a:ln>
          </c:spPr>
          <c:invertIfNegative val="0"/>
          <c:dLbls>
            <c:dLbl>
              <c:idx val="0"/>
              <c:layout>
                <c:manualLayout>
                  <c:x val="1.1444815718853973E-2"/>
                  <c:y val="1.1567882693074294E-3"/>
                </c:manualLayout>
              </c:layout>
              <c:spPr>
                <a:noFill/>
                <a:ln w="25399">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4.6082991267629714E-3"/>
                  <c:y val="1.8873124781797812E-2"/>
                </c:manualLayout>
              </c:layout>
              <c:spPr>
                <a:noFill/>
                <a:ln w="25399">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9">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Sheet1!$B$3:$C$3</c:f>
              <c:numCache>
                <c:formatCode>""#,##0"";""\-""#,##0""</c:formatCode>
                <c:ptCount val="2"/>
                <c:pt idx="0">
                  <c:v>37.749108286017062</c:v>
                </c:pt>
                <c:pt idx="1">
                  <c:v>106.25332974026243</c:v>
                </c:pt>
              </c:numCache>
            </c:numRef>
          </c:val>
        </c:ser>
        <c:dLbls>
          <c:showLegendKey val="0"/>
          <c:showVal val="0"/>
          <c:showCatName val="0"/>
          <c:showSerName val="0"/>
          <c:showPercent val="0"/>
          <c:showBubbleSize val="0"/>
        </c:dLbls>
        <c:gapWidth val="80"/>
        <c:axId val="149333064"/>
        <c:axId val="149333456"/>
      </c:barChart>
      <c:catAx>
        <c:axId val="149333064"/>
        <c:scaling>
          <c:orientation val="minMax"/>
        </c:scaling>
        <c:delete val="0"/>
        <c:axPos val="b"/>
        <c:numFmt formatCode="General" sourceLinked="1"/>
        <c:majorTickMark val="none"/>
        <c:minorTickMark val="none"/>
        <c:tickLblPos val="none"/>
        <c:spPr>
          <a:ln w="6350">
            <a:solidFill>
              <a:schemeClr val="tx1"/>
            </a:solidFill>
            <a:prstDash val="solid"/>
          </a:ln>
        </c:spPr>
        <c:crossAx val="149333456"/>
        <c:crossesAt val="0"/>
        <c:auto val="1"/>
        <c:lblAlgn val="ctr"/>
        <c:lblOffset val="100"/>
        <c:tickLblSkip val="1"/>
        <c:tickMarkSkip val="1"/>
        <c:noMultiLvlLbl val="0"/>
      </c:catAx>
      <c:valAx>
        <c:axId val="149333456"/>
        <c:scaling>
          <c:orientation val="minMax"/>
          <c:max val="60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de-DE"/>
          </a:p>
        </c:txPr>
        <c:crossAx val="149333064"/>
        <c:crosses val="autoZero"/>
        <c:crossBetween val="between"/>
        <c:majorUnit val="200"/>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18181818181818"/>
          <c:y val="0.2247191011235955"/>
          <c:w val="0.80454545454545456"/>
          <c:h val="0.5730337078651685"/>
        </c:manualLayout>
      </c:layout>
      <c:barChart>
        <c:barDir val="col"/>
        <c:grouping val="clustered"/>
        <c:varyColors val="0"/>
        <c:ser>
          <c:idx val="0"/>
          <c:order val="0"/>
          <c:tx>
            <c:strRef>
              <c:f>Sheet1!$A$2</c:f>
              <c:strCache>
                <c:ptCount val="1"/>
              </c:strCache>
            </c:strRef>
          </c:tx>
          <c:spPr>
            <a:solidFill>
              <a:schemeClr val="tx2"/>
            </a:solidFill>
            <a:ln w="25396">
              <a:noFill/>
            </a:ln>
          </c:spPr>
          <c:invertIfNegative val="0"/>
          <c:dLbls>
            <c:dLbl>
              <c:idx val="0"/>
              <c:layout>
                <c:manualLayout>
                  <c:x val="2.2388732547339862E-3"/>
                  <c:y val="2.1417316521054497E-2"/>
                </c:manualLayout>
              </c:layout>
              <c:spPr>
                <a:noFill/>
                <a:ln w="25396">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9.0574118890438537E-3"/>
                  <c:y val="1.3911628884553107E-3"/>
                </c:manualLayout>
              </c:layout>
              <c:spPr>
                <a:noFill/>
                <a:ln w="25396">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6">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Sheet1!$B$2:$C$2</c:f>
              <c:numCache>
                <c:formatCode>""#,##0"";""\-""#,##0""</c:formatCode>
                <c:ptCount val="2"/>
                <c:pt idx="0">
                  <c:v>158.73321867757457</c:v>
                </c:pt>
                <c:pt idx="1">
                  <c:v>126.00000000001432</c:v>
                </c:pt>
              </c:numCache>
            </c:numRef>
          </c:val>
        </c:ser>
        <c:ser>
          <c:idx val="1"/>
          <c:order val="1"/>
          <c:tx>
            <c:strRef>
              <c:f>Sheet1!$A$3</c:f>
              <c:strCache>
                <c:ptCount val="1"/>
              </c:strCache>
            </c:strRef>
          </c:tx>
          <c:spPr>
            <a:solidFill>
              <a:schemeClr val="accent1"/>
            </a:solidFill>
            <a:ln w="25396">
              <a:noFill/>
            </a:ln>
          </c:spPr>
          <c:invertIfNegative val="0"/>
          <c:dLbls>
            <c:dLbl>
              <c:idx val="0"/>
              <c:layout>
                <c:manualLayout>
                  <c:x val="4.0248859232730472E-3"/>
                  <c:y val="6.3239156697995069E-3"/>
                </c:manualLayout>
              </c:layout>
              <c:spPr>
                <a:noFill/>
                <a:ln w="25396">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1.7520368108924211E-3"/>
                  <c:y val="5.4371660165384861E-3"/>
                </c:manualLayout>
              </c:layout>
              <c:spPr>
                <a:noFill/>
                <a:ln w="25396">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6">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Sheet1!$B$3:$C$3</c:f>
              <c:numCache>
                <c:formatCode>""#,##0"";""\-""#,##0""</c:formatCode>
                <c:ptCount val="2"/>
                <c:pt idx="0">
                  <c:v>225.28243668198169</c:v>
                </c:pt>
                <c:pt idx="1">
                  <c:v>177.2946532547077</c:v>
                </c:pt>
              </c:numCache>
            </c:numRef>
          </c:val>
        </c:ser>
        <c:dLbls>
          <c:showLegendKey val="0"/>
          <c:showVal val="0"/>
          <c:showCatName val="0"/>
          <c:showSerName val="0"/>
          <c:showPercent val="0"/>
          <c:showBubbleSize val="0"/>
        </c:dLbls>
        <c:gapWidth val="80"/>
        <c:axId val="149334240"/>
        <c:axId val="149334632"/>
      </c:barChart>
      <c:catAx>
        <c:axId val="149334240"/>
        <c:scaling>
          <c:orientation val="minMax"/>
        </c:scaling>
        <c:delete val="0"/>
        <c:axPos val="b"/>
        <c:numFmt formatCode="General" sourceLinked="1"/>
        <c:majorTickMark val="none"/>
        <c:minorTickMark val="none"/>
        <c:tickLblPos val="none"/>
        <c:spPr>
          <a:ln w="6350">
            <a:solidFill>
              <a:schemeClr val="tx1"/>
            </a:solidFill>
            <a:prstDash val="solid"/>
          </a:ln>
        </c:spPr>
        <c:crossAx val="149334632"/>
        <c:crossesAt val="0"/>
        <c:auto val="1"/>
        <c:lblAlgn val="ctr"/>
        <c:lblOffset val="100"/>
        <c:tickLblSkip val="1"/>
        <c:tickMarkSkip val="1"/>
        <c:noMultiLvlLbl val="0"/>
      </c:catAx>
      <c:valAx>
        <c:axId val="149334632"/>
        <c:scaling>
          <c:orientation val="minMax"/>
          <c:max val="60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de-DE"/>
          </a:p>
        </c:txPr>
        <c:crossAx val="149334240"/>
        <c:crosses val="autoZero"/>
        <c:crossBetween val="between"/>
        <c:majorUnit val="200"/>
      </c:valAx>
      <c:spPr>
        <a:noFill/>
        <a:ln w="25396">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91304347826086"/>
          <c:y val="0.20930232558139536"/>
          <c:w val="0.80676328502415462"/>
          <c:h val="0.54651162790697672"/>
        </c:manualLayout>
      </c:layout>
      <c:barChart>
        <c:barDir val="col"/>
        <c:grouping val="clustered"/>
        <c:varyColors val="0"/>
        <c:ser>
          <c:idx val="0"/>
          <c:order val="0"/>
          <c:tx>
            <c:strRef>
              <c:f>Sheet1!$A$2</c:f>
              <c:strCache>
                <c:ptCount val="1"/>
              </c:strCache>
            </c:strRef>
          </c:tx>
          <c:spPr>
            <a:solidFill>
              <a:schemeClr val="tx2"/>
            </a:solidFill>
            <a:ln w="25398">
              <a:noFill/>
            </a:ln>
          </c:spPr>
          <c:invertIfNegative val="0"/>
          <c:dLbls>
            <c:dLbl>
              <c:idx val="0"/>
              <c:layout>
                <c:manualLayout>
                  <c:x val="1.0269970050008181E-2"/>
                  <c:y val="-1.8579261703217553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1.2685224972206699E-2"/>
                  <c:y val="-2.4717713934294561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8">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Sheet1!$B$2:$C$2</c:f>
              <c:numCache>
                <c:formatCode>""#,##0"";""\-""#,##0""</c:formatCode>
                <c:ptCount val="2"/>
                <c:pt idx="0">
                  <c:v>13.385385537877095</c:v>
                </c:pt>
                <c:pt idx="1">
                  <c:v>57.71007000000656</c:v>
                </c:pt>
              </c:numCache>
            </c:numRef>
          </c:val>
        </c:ser>
        <c:ser>
          <c:idx val="1"/>
          <c:order val="1"/>
          <c:tx>
            <c:strRef>
              <c:f>Sheet1!$A$3</c:f>
              <c:strCache>
                <c:ptCount val="1"/>
              </c:strCache>
            </c:strRef>
          </c:tx>
          <c:spPr>
            <a:solidFill>
              <a:schemeClr val="accent1"/>
            </a:solidFill>
            <a:ln w="25398">
              <a:noFill/>
            </a:ln>
          </c:spPr>
          <c:invertIfNegative val="0"/>
          <c:dLbls>
            <c:dLbl>
              <c:idx val="0"/>
              <c:layout>
                <c:manualLayout>
                  <c:x val="6.3015341888631449E-3"/>
                  <c:y val="-1.3187332110205396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8.6019458724511111E-3"/>
                  <c:y val="-2.1359783018880307E-2"/>
                </c:manualLayout>
              </c:layout>
              <c:spPr>
                <a:noFill/>
                <a:ln w="25398">
                  <a:noFill/>
                </a:ln>
              </c:spPr>
              <c:txPr>
                <a:bodyPr/>
                <a:lstStyle/>
                <a:p>
                  <a:pPr>
                    <a:defRPr sz="800" b="0" i="0" u="none" strike="noStrike" baseline="0">
                      <a:solidFill>
                        <a:schemeClr val="tx1"/>
                      </a:solidFill>
                      <a:latin typeface="Arial"/>
                      <a:ea typeface="Arial"/>
                      <a:cs typeface="Arial"/>
                    </a:defRPr>
                  </a:pPr>
                  <a:endParaRPr lang="de-DE"/>
                </a:p>
              </c:txPr>
              <c:dLblPos val="outEnd"/>
              <c:showLegendKey val="0"/>
              <c:showVal val="1"/>
              <c:showCatName val="0"/>
              <c:showSerName val="0"/>
              <c:showPercent val="0"/>
              <c:showBubbleSize val="0"/>
              <c:extLst>
                <c:ext xmlns:c15="http://schemas.microsoft.com/office/drawing/2012/chart" uri="{CE6537A1-D6FC-4f65-9D91-7224C49458BB}"/>
              </c:extLst>
            </c:dLbl>
            <c:spPr>
              <a:noFill/>
              <a:ln w="25398">
                <a:noFill/>
              </a:ln>
            </c:spPr>
            <c:txPr>
              <a:bodyPr wrap="square" lIns="38100" tIns="19050" rIns="38100" bIns="19050" anchor="ctr">
                <a:spAutoFit/>
              </a:bodyPr>
              <a:lstStyle/>
              <a:p>
                <a:pPr>
                  <a:defRPr sz="800" b="0"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Sheet1!$B$1:$C$1</c:f>
              <c:numCache>
                <c:formatCode>General</c:formatCode>
                <c:ptCount val="2"/>
              </c:numCache>
            </c:numRef>
          </c:cat>
          <c:val>
            <c:numRef>
              <c:f>Sheet1!$B$3:$C$3</c:f>
              <c:numCache>
                <c:formatCode>""#,##0"";""\-""#,##0""</c:formatCode>
                <c:ptCount val="2"/>
                <c:pt idx="0">
                  <c:v>32.071507278362063</c:v>
                </c:pt>
                <c:pt idx="1">
                  <c:v>112.46060025120985</c:v>
                </c:pt>
              </c:numCache>
            </c:numRef>
          </c:val>
        </c:ser>
        <c:dLbls>
          <c:showLegendKey val="0"/>
          <c:showVal val="0"/>
          <c:showCatName val="0"/>
          <c:showSerName val="0"/>
          <c:showPercent val="0"/>
          <c:showBubbleSize val="0"/>
        </c:dLbls>
        <c:gapWidth val="80"/>
        <c:axId val="343989600"/>
        <c:axId val="343989992"/>
      </c:barChart>
      <c:catAx>
        <c:axId val="343989600"/>
        <c:scaling>
          <c:orientation val="minMax"/>
        </c:scaling>
        <c:delete val="0"/>
        <c:axPos val="b"/>
        <c:numFmt formatCode="General" sourceLinked="1"/>
        <c:majorTickMark val="none"/>
        <c:minorTickMark val="none"/>
        <c:tickLblPos val="none"/>
        <c:spPr>
          <a:ln w="6350">
            <a:solidFill>
              <a:schemeClr val="tx1"/>
            </a:solidFill>
            <a:prstDash val="solid"/>
          </a:ln>
        </c:spPr>
        <c:crossAx val="343989992"/>
        <c:crossesAt val="0"/>
        <c:auto val="1"/>
        <c:lblAlgn val="ctr"/>
        <c:lblOffset val="100"/>
        <c:tickLblSkip val="1"/>
        <c:tickMarkSkip val="1"/>
        <c:noMultiLvlLbl val="0"/>
      </c:catAx>
      <c:valAx>
        <c:axId val="343989992"/>
        <c:scaling>
          <c:orientation val="minMax"/>
          <c:max val="60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de-DE"/>
          </a:p>
        </c:txPr>
        <c:crossAx val="343989600"/>
        <c:crosses val="autoZero"/>
        <c:crossBetween val="between"/>
        <c:majorUnit val="200"/>
      </c:valAx>
      <c:spPr>
        <a:noFill/>
        <a:ln w="25398">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94520547945202E-2"/>
          <c:y val="9.3457943925233641E-2"/>
          <c:w val="0.9269406392694064"/>
          <c:h val="0.85981308411214952"/>
        </c:manualLayout>
      </c:layout>
      <c:barChart>
        <c:barDir val="col"/>
        <c:grouping val="stacked"/>
        <c:varyColors val="0"/>
        <c:ser>
          <c:idx val="0"/>
          <c:order val="0"/>
          <c:tx>
            <c:strRef>
              <c:f>Sheet1!$A$2</c:f>
              <c:strCache>
                <c:ptCount val="1"/>
              </c:strCache>
            </c:strRef>
          </c:tx>
          <c:spPr>
            <a:solidFill>
              <a:schemeClr val="tx2"/>
            </a:solidFill>
            <a:ln w="25397">
              <a:noFill/>
            </a:ln>
          </c:spPr>
          <c:invertIfNegative val="0"/>
          <c:cat>
            <c:numRef>
              <c:f>Sheet1!$B$1:$D$1</c:f>
              <c:numCache>
                <c:formatCode>General</c:formatCode>
                <c:ptCount val="3"/>
              </c:numCache>
            </c:numRef>
          </c:cat>
          <c:val>
            <c:numRef>
              <c:f>Sheet1!$B$2:$D$2</c:f>
              <c:numCache>
                <c:formatCode>General</c:formatCode>
                <c:ptCount val="3"/>
                <c:pt idx="0">
                  <c:v>2117.6991671402338</c:v>
                </c:pt>
                <c:pt idx="1">
                  <c:v>2329.763326382159</c:v>
                </c:pt>
                <c:pt idx="2">
                  <c:v>2646.0630980966321</c:v>
                </c:pt>
              </c:numCache>
            </c:numRef>
          </c:val>
        </c:ser>
        <c:ser>
          <c:idx val="1"/>
          <c:order val="1"/>
          <c:tx>
            <c:strRef>
              <c:f>Sheet1!$A$3</c:f>
              <c:strCache>
                <c:ptCount val="1"/>
              </c:strCache>
            </c:strRef>
          </c:tx>
          <c:spPr>
            <a:solidFill>
              <a:schemeClr val="accent1"/>
            </a:solidFill>
            <a:ln w="25397">
              <a:noFill/>
            </a:ln>
          </c:spPr>
          <c:invertIfNegative val="0"/>
          <c:cat>
            <c:numRef>
              <c:f>Sheet1!$B$1:$D$1</c:f>
              <c:numCache>
                <c:formatCode>General</c:formatCode>
                <c:ptCount val="3"/>
              </c:numCache>
            </c:numRef>
          </c:cat>
          <c:val>
            <c:numRef>
              <c:f>Sheet1!$B$3:$D$3</c:f>
              <c:numCache>
                <c:formatCode>General</c:formatCode>
                <c:ptCount val="3"/>
                <c:pt idx="0">
                  <c:v>1680.6300000001906</c:v>
                </c:pt>
                <c:pt idx="1">
                  <c:v>1984.7100715218148</c:v>
                </c:pt>
                <c:pt idx="2">
                  <c:v>2477.405074213636</c:v>
                </c:pt>
              </c:numCache>
            </c:numRef>
          </c:val>
        </c:ser>
        <c:ser>
          <c:idx val="2"/>
          <c:order val="2"/>
          <c:tx>
            <c:strRef>
              <c:f>Sheet1!$A$4</c:f>
              <c:strCache>
                <c:ptCount val="1"/>
              </c:strCache>
            </c:strRef>
          </c:tx>
          <c:spPr>
            <a:solidFill>
              <a:schemeClr val="accent2"/>
            </a:solidFill>
            <a:ln w="25397">
              <a:noFill/>
            </a:ln>
          </c:spPr>
          <c:invertIfNegative val="0"/>
          <c:cat>
            <c:numRef>
              <c:f>Sheet1!$B$1:$D$1</c:f>
              <c:numCache>
                <c:formatCode>General</c:formatCode>
                <c:ptCount val="3"/>
              </c:numCache>
            </c:numRef>
          </c:cat>
          <c:val>
            <c:numRef>
              <c:f>Sheet1!$B$4:$D$4</c:f>
              <c:numCache>
                <c:formatCode>General</c:formatCode>
                <c:ptCount val="3"/>
                <c:pt idx="0">
                  <c:v>40.788000000004651</c:v>
                </c:pt>
                <c:pt idx="1">
                  <c:v>44.570148876004687</c:v>
                </c:pt>
                <c:pt idx="2">
                  <c:v>50.164095222955687</c:v>
                </c:pt>
              </c:numCache>
            </c:numRef>
          </c:val>
        </c:ser>
        <c:dLbls>
          <c:showLegendKey val="0"/>
          <c:showVal val="0"/>
          <c:showCatName val="0"/>
          <c:showSerName val="0"/>
          <c:showPercent val="0"/>
          <c:showBubbleSize val="0"/>
        </c:dLbls>
        <c:gapWidth val="80"/>
        <c:overlap val="100"/>
        <c:axId val="343991168"/>
        <c:axId val="343991560"/>
      </c:barChart>
      <c:catAx>
        <c:axId val="343991168"/>
        <c:scaling>
          <c:orientation val="minMax"/>
        </c:scaling>
        <c:delete val="0"/>
        <c:axPos val="b"/>
        <c:numFmt formatCode="General" sourceLinked="1"/>
        <c:majorTickMark val="none"/>
        <c:minorTickMark val="none"/>
        <c:tickLblPos val="none"/>
        <c:spPr>
          <a:ln w="6350">
            <a:solidFill>
              <a:schemeClr val="tx1"/>
            </a:solidFill>
            <a:prstDash val="solid"/>
          </a:ln>
        </c:spPr>
        <c:crossAx val="343991560"/>
        <c:crossesAt val="0"/>
        <c:auto val="1"/>
        <c:lblAlgn val="ctr"/>
        <c:lblOffset val="100"/>
        <c:tickLblSkip val="1"/>
        <c:tickMarkSkip val="1"/>
        <c:noMultiLvlLbl val="0"/>
      </c:catAx>
      <c:valAx>
        <c:axId val="343991560"/>
        <c:scaling>
          <c:orientation val="minMax"/>
          <c:max val="6000"/>
          <c:min val="0"/>
        </c:scaling>
        <c:delete val="0"/>
        <c:axPos val="l"/>
        <c:numFmt formatCode="General" sourceLinked="1"/>
        <c:majorTickMark val="out"/>
        <c:minorTickMark val="none"/>
        <c:tickLblPos val="none"/>
        <c:spPr>
          <a:ln w="6350">
            <a:solidFill>
              <a:schemeClr val="tx1"/>
            </a:solidFill>
            <a:prstDash val="solid"/>
          </a:ln>
        </c:spPr>
        <c:crossAx val="343991168"/>
        <c:crosses val="autoZero"/>
        <c:crossBetween val="between"/>
        <c:majorUnit val="1000"/>
      </c:valAx>
      <c:spPr>
        <a:noFill/>
        <a:ln w="25397">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94520547945202E-2"/>
          <c:y val="7.9207920792079209E-2"/>
          <c:w val="0.9269406392694064"/>
          <c:h val="0.88118811881188119"/>
        </c:manualLayout>
      </c:layout>
      <c:barChart>
        <c:barDir val="col"/>
        <c:grouping val="stacked"/>
        <c:varyColors val="0"/>
        <c:ser>
          <c:idx val="0"/>
          <c:order val="0"/>
          <c:tx>
            <c:strRef>
              <c:f>Sheet1!$A$2</c:f>
              <c:strCache>
                <c:ptCount val="1"/>
              </c:strCache>
            </c:strRef>
          </c:tx>
          <c:spPr>
            <a:solidFill>
              <a:schemeClr val="tx2"/>
            </a:solidFill>
            <a:ln w="25399">
              <a:noFill/>
            </a:ln>
          </c:spPr>
          <c:invertIfNegative val="0"/>
          <c:cat>
            <c:numRef>
              <c:f>Sheet1!$B$1:$D$1</c:f>
              <c:numCache>
                <c:formatCode>General</c:formatCode>
                <c:ptCount val="3"/>
              </c:numCache>
            </c:numRef>
          </c:cat>
          <c:val>
            <c:numRef>
              <c:f>Sheet1!$B$2:$D$2</c:f>
              <c:numCache>
                <c:formatCode>General</c:formatCode>
                <c:ptCount val="3"/>
                <c:pt idx="0">
                  <c:v>630.03142987426122</c:v>
                </c:pt>
                <c:pt idx="1">
                  <c:v>829.68170496116397</c:v>
                </c:pt>
                <c:pt idx="2">
                  <c:v>1197.5966659077224</c:v>
                </c:pt>
              </c:numCache>
            </c:numRef>
          </c:val>
        </c:ser>
        <c:ser>
          <c:idx val="1"/>
          <c:order val="1"/>
          <c:tx>
            <c:strRef>
              <c:f>Sheet1!$A$3</c:f>
              <c:strCache>
                <c:ptCount val="1"/>
              </c:strCache>
            </c:strRef>
          </c:tx>
          <c:spPr>
            <a:solidFill>
              <a:schemeClr val="accent1"/>
            </a:solidFill>
            <a:ln w="25399">
              <a:noFill/>
            </a:ln>
          </c:spPr>
          <c:invertIfNegative val="0"/>
          <c:cat>
            <c:numRef>
              <c:f>Sheet1!$B$1:$D$1</c:f>
              <c:numCache>
                <c:formatCode>General</c:formatCode>
                <c:ptCount val="3"/>
              </c:numCache>
            </c:numRef>
          </c:cat>
          <c:val>
            <c:numRef>
              <c:f>Sheet1!$B$3:$D$3</c:f>
              <c:numCache>
                <c:formatCode>General</c:formatCode>
                <c:ptCount val="3"/>
                <c:pt idx="0">
                  <c:v>1680.6300000001911</c:v>
                </c:pt>
                <c:pt idx="1">
                  <c:v>1984.7100715218153</c:v>
                </c:pt>
                <c:pt idx="2">
                  <c:v>2477.4050742136355</c:v>
                </c:pt>
              </c:numCache>
            </c:numRef>
          </c:val>
        </c:ser>
        <c:ser>
          <c:idx val="2"/>
          <c:order val="2"/>
          <c:tx>
            <c:strRef>
              <c:f>Sheet1!$A$4</c:f>
              <c:strCache>
                <c:ptCount val="1"/>
              </c:strCache>
            </c:strRef>
          </c:tx>
          <c:spPr>
            <a:solidFill>
              <a:schemeClr val="accent2"/>
            </a:solidFill>
            <a:ln w="25399">
              <a:noFill/>
            </a:ln>
          </c:spPr>
          <c:invertIfNegative val="0"/>
          <c:cat>
            <c:numRef>
              <c:f>Sheet1!$B$1:$D$1</c:f>
              <c:numCache>
                <c:formatCode>General</c:formatCode>
                <c:ptCount val="3"/>
              </c:numCache>
            </c:numRef>
          </c:cat>
          <c:val>
            <c:numRef>
              <c:f>Sheet1!$B$4:$D$4</c:f>
              <c:numCache>
                <c:formatCode>General</c:formatCode>
                <c:ptCount val="3"/>
                <c:pt idx="0">
                  <c:v>40.788000000004651</c:v>
                </c:pt>
                <c:pt idx="1">
                  <c:v>44.570148876005142</c:v>
                </c:pt>
                <c:pt idx="2">
                  <c:v>50.164095222955233</c:v>
                </c:pt>
              </c:numCache>
            </c:numRef>
          </c:val>
        </c:ser>
        <c:dLbls>
          <c:showLegendKey val="0"/>
          <c:showVal val="0"/>
          <c:showCatName val="0"/>
          <c:showSerName val="0"/>
          <c:showPercent val="0"/>
          <c:showBubbleSize val="0"/>
        </c:dLbls>
        <c:gapWidth val="80"/>
        <c:overlap val="100"/>
        <c:axId val="343992344"/>
        <c:axId val="343992736"/>
      </c:barChart>
      <c:catAx>
        <c:axId val="343992344"/>
        <c:scaling>
          <c:orientation val="minMax"/>
        </c:scaling>
        <c:delete val="0"/>
        <c:axPos val="b"/>
        <c:numFmt formatCode="General" sourceLinked="1"/>
        <c:majorTickMark val="none"/>
        <c:minorTickMark val="none"/>
        <c:tickLblPos val="none"/>
        <c:spPr>
          <a:ln w="6350">
            <a:solidFill>
              <a:schemeClr val="tx1"/>
            </a:solidFill>
            <a:prstDash val="solid"/>
          </a:ln>
        </c:spPr>
        <c:crossAx val="343992736"/>
        <c:crossesAt val="0"/>
        <c:auto val="1"/>
        <c:lblAlgn val="ctr"/>
        <c:lblOffset val="100"/>
        <c:tickLblSkip val="1"/>
        <c:tickMarkSkip val="1"/>
        <c:noMultiLvlLbl val="0"/>
      </c:catAx>
      <c:valAx>
        <c:axId val="343992736"/>
        <c:scaling>
          <c:orientation val="minMax"/>
          <c:max val="4000"/>
          <c:min val="0"/>
        </c:scaling>
        <c:delete val="0"/>
        <c:axPos val="l"/>
        <c:numFmt formatCode="General" sourceLinked="1"/>
        <c:majorTickMark val="out"/>
        <c:minorTickMark val="none"/>
        <c:tickLblPos val="none"/>
        <c:spPr>
          <a:ln w="6350">
            <a:solidFill>
              <a:schemeClr val="tx1"/>
            </a:solidFill>
            <a:prstDash val="solid"/>
          </a:ln>
        </c:spPr>
        <c:crossAx val="343992344"/>
        <c:crosses val="autoZero"/>
        <c:crossBetween val="between"/>
        <c:majorUnit val="1000"/>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94520547945202E-2"/>
          <c:y val="0.08"/>
          <c:w val="0.9269406392694064"/>
          <c:h val="0.87"/>
        </c:manualLayout>
      </c:layout>
      <c:barChart>
        <c:barDir val="col"/>
        <c:grouping val="stacked"/>
        <c:varyColors val="0"/>
        <c:ser>
          <c:idx val="0"/>
          <c:order val="0"/>
          <c:tx>
            <c:strRef>
              <c:f>Sheet1!$A$2</c:f>
              <c:strCache>
                <c:ptCount val="1"/>
              </c:strCache>
            </c:strRef>
          </c:tx>
          <c:spPr>
            <a:solidFill>
              <a:schemeClr val="tx2"/>
            </a:solidFill>
            <a:ln w="25397">
              <a:noFill/>
            </a:ln>
          </c:spPr>
          <c:invertIfNegative val="0"/>
          <c:cat>
            <c:numRef>
              <c:f>Sheet1!$B$1:$D$1</c:f>
              <c:numCache>
                <c:formatCode>General</c:formatCode>
                <c:ptCount val="3"/>
              </c:numCache>
            </c:numRef>
          </c:cat>
          <c:val>
            <c:numRef>
              <c:f>Sheet1!$B$2:$D$2</c:f>
              <c:numCache>
                <c:formatCode>General</c:formatCode>
                <c:ptCount val="3"/>
                <c:pt idx="0">
                  <c:v>456.14275522896509</c:v>
                </c:pt>
                <c:pt idx="1">
                  <c:v>600.68955439188267</c:v>
                </c:pt>
                <c:pt idx="2">
                  <c:v>867.05998611719099</c:v>
                </c:pt>
              </c:numCache>
            </c:numRef>
          </c:val>
        </c:ser>
        <c:ser>
          <c:idx val="1"/>
          <c:order val="1"/>
          <c:tx>
            <c:strRef>
              <c:f>Sheet1!$A$3</c:f>
              <c:strCache>
                <c:ptCount val="1"/>
              </c:strCache>
            </c:strRef>
          </c:tx>
          <c:spPr>
            <a:solidFill>
              <a:schemeClr val="accent1"/>
            </a:solidFill>
            <a:ln w="25397">
              <a:noFill/>
            </a:ln>
          </c:spPr>
          <c:invertIfNegative val="0"/>
          <c:cat>
            <c:numRef>
              <c:f>Sheet1!$B$1:$D$1</c:f>
              <c:numCache>
                <c:formatCode>General</c:formatCode>
                <c:ptCount val="3"/>
              </c:numCache>
            </c:numRef>
          </c:cat>
          <c:val>
            <c:numRef>
              <c:f>Sheet1!$B$3:$D$3</c:f>
              <c:numCache>
                <c:formatCode>General</c:formatCode>
                <c:ptCount val="3"/>
                <c:pt idx="0">
                  <c:v>1579.2393401828672</c:v>
                </c:pt>
                <c:pt idx="1">
                  <c:v>1864.9745772740262</c:v>
                </c:pt>
                <c:pt idx="2">
                  <c:v>2327.9458029229427</c:v>
                </c:pt>
              </c:numCache>
            </c:numRef>
          </c:val>
        </c:ser>
        <c:ser>
          <c:idx val="2"/>
          <c:order val="2"/>
          <c:tx>
            <c:strRef>
              <c:f>Sheet1!$A$4</c:f>
              <c:strCache>
                <c:ptCount val="1"/>
              </c:strCache>
            </c:strRef>
          </c:tx>
          <c:spPr>
            <a:solidFill>
              <a:schemeClr val="accent2"/>
            </a:solidFill>
            <a:ln w="25397">
              <a:noFill/>
            </a:ln>
          </c:spPr>
          <c:invertIfNegative val="0"/>
          <c:cat>
            <c:numRef>
              <c:f>Sheet1!$B$1:$D$1</c:f>
              <c:numCache>
                <c:formatCode>General</c:formatCode>
                <c:ptCount val="3"/>
              </c:numCache>
            </c:numRef>
          </c:cat>
          <c:val>
            <c:numRef>
              <c:f>Sheet1!$B$4:$D$4</c:f>
              <c:numCache>
                <c:formatCode>General</c:formatCode>
                <c:ptCount val="3"/>
                <c:pt idx="0">
                  <c:v>21.565427281202297</c:v>
                </c:pt>
                <c:pt idx="1">
                  <c:v>23.565124656706708</c:v>
                </c:pt>
                <c:pt idx="2">
                  <c:v>26.522755409871312</c:v>
                </c:pt>
              </c:numCache>
            </c:numRef>
          </c:val>
        </c:ser>
        <c:dLbls>
          <c:showLegendKey val="0"/>
          <c:showVal val="0"/>
          <c:showCatName val="0"/>
          <c:showSerName val="0"/>
          <c:showPercent val="0"/>
          <c:showBubbleSize val="0"/>
        </c:dLbls>
        <c:gapWidth val="80"/>
        <c:overlap val="100"/>
        <c:axId val="344330368"/>
        <c:axId val="344330760"/>
      </c:barChart>
      <c:catAx>
        <c:axId val="344330368"/>
        <c:scaling>
          <c:orientation val="minMax"/>
        </c:scaling>
        <c:delete val="0"/>
        <c:axPos val="b"/>
        <c:numFmt formatCode="General" sourceLinked="1"/>
        <c:majorTickMark val="none"/>
        <c:minorTickMark val="none"/>
        <c:tickLblPos val="none"/>
        <c:spPr>
          <a:ln w="6350">
            <a:solidFill>
              <a:schemeClr val="tx1"/>
            </a:solidFill>
            <a:prstDash val="solid"/>
          </a:ln>
        </c:spPr>
        <c:crossAx val="344330760"/>
        <c:crossesAt val="0"/>
        <c:auto val="1"/>
        <c:lblAlgn val="ctr"/>
        <c:lblOffset val="100"/>
        <c:tickLblSkip val="1"/>
        <c:tickMarkSkip val="1"/>
        <c:noMultiLvlLbl val="0"/>
      </c:catAx>
      <c:valAx>
        <c:axId val="344330760"/>
        <c:scaling>
          <c:orientation val="minMax"/>
          <c:max val="4000"/>
          <c:min val="0"/>
        </c:scaling>
        <c:delete val="0"/>
        <c:axPos val="l"/>
        <c:numFmt formatCode="General" sourceLinked="1"/>
        <c:majorTickMark val="out"/>
        <c:minorTickMark val="none"/>
        <c:tickLblPos val="none"/>
        <c:spPr>
          <a:ln w="6350">
            <a:solidFill>
              <a:schemeClr val="tx1"/>
            </a:solidFill>
            <a:prstDash val="solid"/>
          </a:ln>
        </c:spPr>
        <c:crossAx val="344330368"/>
        <c:crosses val="autoZero"/>
        <c:crossBetween val="between"/>
        <c:majorUnit val="1000"/>
      </c:valAx>
      <c:spPr>
        <a:noFill/>
        <a:ln w="25397">
          <a:noFill/>
        </a:ln>
      </c:spPr>
    </c:plotArea>
    <c:plotVisOnly val="1"/>
    <c:dispBlanksAs val="gap"/>
    <c:showDLblsOverMax val="0"/>
  </c:chart>
  <c:spPr>
    <a:noFill/>
    <a:ln>
      <a:noFill/>
    </a:ln>
  </c:spPr>
  <c:txPr>
    <a:bodyPr/>
    <a:lstStyle/>
    <a:p>
      <a:pPr>
        <a:defRPr sz="1200" b="1" i="0" u="none" strike="noStrike" baseline="0">
          <a:solidFill>
            <a:schemeClr val="tx1"/>
          </a:solidFill>
          <a:latin typeface="Cambria"/>
          <a:ea typeface="Cambria"/>
          <a:cs typeface="Cambria"/>
        </a:defRPr>
      </a:pPr>
      <a:endParaRPr lang="de-DE"/>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40358744394618"/>
          <c:y val="0.12834224598930483"/>
          <c:w val="0.80269058295964124"/>
          <c:h val="0.76470588235294112"/>
        </c:manualLayout>
      </c:layout>
      <c:barChart>
        <c:barDir val="col"/>
        <c:grouping val="stacked"/>
        <c:varyColors val="0"/>
        <c:ser>
          <c:idx val="0"/>
          <c:order val="0"/>
          <c:tx>
            <c:strRef>
              <c:f>Sheet1!$A$2</c:f>
              <c:strCache>
                <c:ptCount val="1"/>
              </c:strCache>
            </c:strRef>
          </c:tx>
          <c:spPr>
            <a:solidFill>
              <a:schemeClr val="tx2"/>
            </a:solidFill>
            <a:ln w="25399">
              <a:noFill/>
            </a:ln>
          </c:spPr>
          <c:invertIfNegative val="0"/>
          <c:cat>
            <c:numRef>
              <c:f>Sheet1!$B$1:$D$1</c:f>
              <c:numCache>
                <c:formatCode>General</c:formatCode>
                <c:ptCount val="3"/>
              </c:numCache>
            </c:numRef>
          </c:cat>
          <c:val>
            <c:numRef>
              <c:f>Sheet1!$B$2:$D$2</c:f>
              <c:numCache>
                <c:formatCode>General</c:formatCode>
                <c:ptCount val="3"/>
                <c:pt idx="0">
                  <c:v>373.85374117458991</c:v>
                </c:pt>
                <c:pt idx="1">
                  <c:v>394.46728984254463</c:v>
                </c:pt>
                <c:pt idx="2">
                  <c:v>424.16633599680006</c:v>
                </c:pt>
              </c:numCache>
            </c:numRef>
          </c:val>
        </c:ser>
        <c:ser>
          <c:idx val="1"/>
          <c:order val="1"/>
          <c:tx>
            <c:strRef>
              <c:f>Sheet1!$A$3</c:f>
              <c:strCache>
                <c:ptCount val="1"/>
              </c:strCache>
            </c:strRef>
          </c:tx>
          <c:spPr>
            <a:solidFill>
              <a:schemeClr val="accent1"/>
            </a:solidFill>
            <a:ln w="25399">
              <a:noFill/>
            </a:ln>
          </c:spPr>
          <c:invertIfNegative val="0"/>
          <c:cat>
            <c:numRef>
              <c:f>Sheet1!$B$1:$D$1</c:f>
              <c:numCache>
                <c:formatCode>General</c:formatCode>
                <c:ptCount val="3"/>
              </c:numCache>
            </c:numRef>
          </c:cat>
          <c:val>
            <c:numRef>
              <c:f>Sheet1!$B$3:$D$3</c:f>
              <c:numCache>
                <c:formatCode>General</c:formatCode>
                <c:ptCount val="3"/>
                <c:pt idx="0">
                  <c:v>81.390558825461753</c:v>
                </c:pt>
                <c:pt idx="1">
                  <c:v>67.38482997190782</c:v>
                </c:pt>
                <c:pt idx="2">
                  <c:v>47.12959288853331</c:v>
                </c:pt>
              </c:numCache>
            </c:numRef>
          </c:val>
        </c:ser>
        <c:dLbls>
          <c:showLegendKey val="0"/>
          <c:showVal val="0"/>
          <c:showCatName val="0"/>
          <c:showSerName val="0"/>
          <c:showPercent val="0"/>
          <c:showBubbleSize val="0"/>
        </c:dLbls>
        <c:gapWidth val="120"/>
        <c:overlap val="100"/>
        <c:axId val="346579560"/>
        <c:axId val="346579952"/>
      </c:barChart>
      <c:lineChart>
        <c:grouping val="standard"/>
        <c:varyColors val="0"/>
        <c:ser>
          <c:idx val="2"/>
          <c:order val="2"/>
          <c:tx>
            <c:strRef>
              <c:f>Sheet1!$A$4</c:f>
              <c:strCache>
                <c:ptCount val="1"/>
              </c:strCache>
            </c:strRef>
          </c:tx>
          <c:spPr>
            <a:ln w="25399">
              <a:solidFill>
                <a:schemeClr val="accent2"/>
              </a:solidFill>
              <a:prstDash val="solid"/>
            </a:ln>
          </c:spPr>
          <c:marker>
            <c:symbol val="none"/>
          </c:marker>
          <c:cat>
            <c:numRef>
              <c:f>Sheet1!$B$1:$D$1</c:f>
              <c:numCache>
                <c:formatCode>General</c:formatCode>
                <c:ptCount val="3"/>
              </c:numCache>
            </c:numRef>
          </c:cat>
          <c:val>
            <c:numRef>
              <c:f>Sheet1!$B$4:$D$4</c:f>
              <c:numCache>
                <c:formatCode>General</c:formatCode>
                <c:ptCount val="3"/>
                <c:pt idx="0">
                  <c:v>126.05264170135092</c:v>
                </c:pt>
                <c:pt idx="1">
                  <c:v>148.93351550649183</c:v>
                </c:pt>
                <c:pt idx="2">
                  <c:v>186.02861810824498</c:v>
                </c:pt>
              </c:numCache>
            </c:numRef>
          </c:val>
          <c:smooth val="0"/>
        </c:ser>
        <c:dLbls>
          <c:showLegendKey val="0"/>
          <c:showVal val="0"/>
          <c:showCatName val="0"/>
          <c:showSerName val="0"/>
          <c:showPercent val="0"/>
          <c:showBubbleSize val="0"/>
        </c:dLbls>
        <c:marker val="1"/>
        <c:smooth val="0"/>
        <c:axId val="346579560"/>
        <c:axId val="346579952"/>
      </c:lineChart>
      <c:catAx>
        <c:axId val="346579560"/>
        <c:scaling>
          <c:orientation val="minMax"/>
        </c:scaling>
        <c:delete val="0"/>
        <c:axPos val="b"/>
        <c:numFmt formatCode="General" sourceLinked="1"/>
        <c:majorTickMark val="none"/>
        <c:minorTickMark val="none"/>
        <c:tickLblPos val="none"/>
        <c:spPr>
          <a:ln w="6350">
            <a:solidFill>
              <a:schemeClr val="tx1"/>
            </a:solidFill>
            <a:prstDash val="solid"/>
          </a:ln>
        </c:spPr>
        <c:crossAx val="346579952"/>
        <c:crossesAt val="0"/>
        <c:auto val="1"/>
        <c:lblAlgn val="ctr"/>
        <c:lblOffset val="100"/>
        <c:tickLblSkip val="1"/>
        <c:tickMarkSkip val="1"/>
        <c:noMultiLvlLbl val="0"/>
      </c:catAx>
      <c:valAx>
        <c:axId val="346579952"/>
        <c:scaling>
          <c:orientation val="minMax"/>
          <c:max val="600"/>
          <c:min val="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900" b="0" i="0" u="none" strike="noStrike" baseline="0">
                <a:solidFill>
                  <a:schemeClr val="tx1"/>
                </a:solidFill>
                <a:latin typeface="Arial"/>
                <a:ea typeface="Arial"/>
                <a:cs typeface="Arial"/>
              </a:defRPr>
            </a:pPr>
            <a:endParaRPr lang="de-DE"/>
          </a:p>
        </c:txPr>
        <c:crossAx val="346579560"/>
        <c:crosses val="autoZero"/>
        <c:crossBetween val="between"/>
        <c:majorUnit val="300"/>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Calibri"/>
          <a:ea typeface="Calibri"/>
          <a:cs typeface="Calibri"/>
        </a:defRPr>
      </a:pPr>
      <a:endParaRPr lang="de-DE"/>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40358744394618"/>
          <c:y val="0.11290322580645161"/>
          <c:w val="0.80269058295964124"/>
          <c:h val="0.78494623655913975"/>
        </c:manualLayout>
      </c:layout>
      <c:barChart>
        <c:barDir val="col"/>
        <c:grouping val="stacked"/>
        <c:varyColors val="0"/>
        <c:ser>
          <c:idx val="0"/>
          <c:order val="0"/>
          <c:tx>
            <c:strRef>
              <c:f>Sheet1!$A$2</c:f>
              <c:strCache>
                <c:ptCount val="1"/>
              </c:strCache>
            </c:strRef>
          </c:tx>
          <c:spPr>
            <a:solidFill>
              <a:schemeClr val="tx2"/>
            </a:solidFill>
            <a:ln w="12699">
              <a:solidFill>
                <a:srgbClr val="FFFFFF"/>
              </a:solidFill>
              <a:prstDash val="solid"/>
            </a:ln>
          </c:spPr>
          <c:invertIfNegative val="0"/>
          <c:dLbls>
            <c:dLbl>
              <c:idx val="0"/>
              <c:layout>
                <c:manualLayout>
                  <c:x val="8.3915535262552021E-3"/>
                  <c:y val="-0.23091299490617834"/>
                </c:manualLayout>
              </c:layout>
              <c:spPr>
                <a:noFill/>
                <a:ln w="25399">
                  <a:noFill/>
                </a:ln>
              </c:spPr>
              <c:txPr>
                <a:bodyPr/>
                <a:lstStyle/>
                <a:p>
                  <a:pPr>
                    <a:defRPr sz="900" b="1" i="0" u="none" strike="noStrike" baseline="0">
                      <a:solidFill>
                        <a:schemeClr val="tx1"/>
                      </a:solidFill>
                      <a:latin typeface="Arial"/>
                      <a:ea typeface="Arial"/>
                      <a:cs typeface="Arial"/>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dLbl>
              <c:idx val="1"/>
              <c:layout>
                <c:manualLayout>
                  <c:x val="6.9560323735947671E-3"/>
                  <c:y val="-0.29492880497801799"/>
                </c:manualLayout>
              </c:layout>
              <c:spPr>
                <a:noFill/>
                <a:ln w="25399">
                  <a:noFill/>
                </a:ln>
              </c:spPr>
              <c:txPr>
                <a:bodyPr/>
                <a:lstStyle/>
                <a:p>
                  <a:pPr>
                    <a:defRPr sz="900" b="1" i="0" u="none" strike="noStrike" baseline="0">
                      <a:solidFill>
                        <a:schemeClr val="tx1"/>
                      </a:solidFill>
                      <a:latin typeface="Arial"/>
                      <a:ea typeface="Arial"/>
                      <a:cs typeface="Arial"/>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dLbl>
              <c:idx val="2"/>
              <c:layout>
                <c:manualLayout>
                  <c:x val="8.4510307732990064E-3"/>
                  <c:y val="-0.404576625614953"/>
                </c:manualLayout>
              </c:layout>
              <c:spPr>
                <a:noFill/>
                <a:ln w="25399">
                  <a:noFill/>
                </a:ln>
              </c:spPr>
              <c:txPr>
                <a:bodyPr/>
                <a:lstStyle/>
                <a:p>
                  <a:pPr>
                    <a:defRPr sz="900" b="1" i="0" u="none" strike="noStrike" baseline="0">
                      <a:solidFill>
                        <a:schemeClr val="tx1"/>
                      </a:solidFill>
                      <a:latin typeface="Arial"/>
                      <a:ea typeface="Arial"/>
                      <a:cs typeface="Arial"/>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spPr>
              <a:noFill/>
              <a:ln w="25399">
                <a:noFill/>
              </a:ln>
            </c:spPr>
            <c:txPr>
              <a:bodyPr wrap="square" lIns="38100" tIns="19050" rIns="38100" bIns="19050" anchor="ctr">
                <a:spAutoFit/>
              </a:bodyPr>
              <a:lstStyle/>
              <a:p>
                <a:pPr>
                  <a:defRPr sz="900" b="1" i="0" u="none" strike="noStrike" baseline="0">
                    <a:solidFill>
                      <a:schemeClr val="tx1"/>
                    </a:solidFill>
                    <a:latin typeface="Arial"/>
                    <a:ea typeface="Arial"/>
                    <a:cs typeface="Aria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Sheet1!$B$1:$D$1</c:f>
              <c:numCache>
                <c:formatCode>General</c:formatCode>
                <c:ptCount val="3"/>
              </c:numCache>
            </c:numRef>
          </c:cat>
          <c:val>
            <c:numRef>
              <c:f>Sheet1!$B$2:$D$2</c:f>
              <c:numCache>
                <c:formatCode>""#,##0"";""\-""#,##0""</c:formatCode>
                <c:ptCount val="3"/>
                <c:pt idx="0">
                  <c:v>91.262112591778077</c:v>
                </c:pt>
                <c:pt idx="1">
                  <c:v>107.82786522670011</c:v>
                </c:pt>
                <c:pt idx="2">
                  <c:v>134.6847195103694</c:v>
                </c:pt>
              </c:numCache>
            </c:numRef>
          </c:val>
        </c:ser>
        <c:dLbls>
          <c:showLegendKey val="0"/>
          <c:showVal val="0"/>
          <c:showCatName val="0"/>
          <c:showSerName val="0"/>
          <c:showPercent val="0"/>
          <c:showBubbleSize val="0"/>
        </c:dLbls>
        <c:gapWidth val="120"/>
        <c:overlap val="100"/>
        <c:axId val="346581128"/>
        <c:axId val="346581520"/>
      </c:barChart>
      <c:catAx>
        <c:axId val="346581128"/>
        <c:scaling>
          <c:orientation val="minMax"/>
        </c:scaling>
        <c:delete val="0"/>
        <c:axPos val="b"/>
        <c:numFmt formatCode="General" sourceLinked="1"/>
        <c:majorTickMark val="none"/>
        <c:minorTickMark val="none"/>
        <c:tickLblPos val="none"/>
        <c:spPr>
          <a:ln w="6350">
            <a:solidFill>
              <a:schemeClr val="tx1"/>
            </a:solidFill>
            <a:prstDash val="solid"/>
          </a:ln>
        </c:spPr>
        <c:crossAx val="346581520"/>
        <c:crossesAt val="50"/>
        <c:auto val="1"/>
        <c:lblAlgn val="ctr"/>
        <c:lblOffset val="100"/>
        <c:tickLblSkip val="1"/>
        <c:tickMarkSkip val="1"/>
        <c:noMultiLvlLbl val="0"/>
      </c:catAx>
      <c:valAx>
        <c:axId val="346581520"/>
        <c:scaling>
          <c:orientation val="minMax"/>
          <c:max val="150"/>
          <c:min val="50"/>
        </c:scaling>
        <c:delete val="0"/>
        <c:axPos val="l"/>
        <c:numFmt formatCode="&quot;&quot;#,##0&quot;&quot;;&quot;&quot;\-&quot;&quot;#,##0&quot;&quot;" sourceLinked="0"/>
        <c:majorTickMark val="out"/>
        <c:minorTickMark val="none"/>
        <c:tickLblPos val="nextTo"/>
        <c:spPr>
          <a:ln w="6350">
            <a:solidFill>
              <a:schemeClr val="tx1"/>
            </a:solidFill>
            <a:prstDash val="solid"/>
          </a:ln>
        </c:spPr>
        <c:txPr>
          <a:bodyPr rot="0" vert="horz"/>
          <a:lstStyle/>
          <a:p>
            <a:pPr>
              <a:defRPr sz="900" b="0" i="0" u="none" strike="noStrike" baseline="0">
                <a:solidFill>
                  <a:schemeClr val="tx1"/>
                </a:solidFill>
                <a:latin typeface="Arial"/>
                <a:ea typeface="Arial"/>
                <a:cs typeface="Arial"/>
              </a:defRPr>
            </a:pPr>
            <a:endParaRPr lang="de-DE"/>
          </a:p>
        </c:txPr>
        <c:crossAx val="346581128"/>
        <c:crosses val="autoZero"/>
        <c:crossBetween val="between"/>
        <c:majorUnit val="50"/>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Calibri"/>
          <a:ea typeface="Calibri"/>
          <a:cs typeface="Calibri"/>
        </a:defRPr>
      </a:pPr>
      <a:endParaRPr lang="de-DE"/>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1250689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347913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330893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425127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399424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148380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229707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3814839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221442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dirty="0"/>
          </a:p>
        </p:txBody>
      </p:sp>
    </p:spTree>
    <p:extLst>
      <p:ext uri="{BB962C8B-B14F-4D97-AF65-F5344CB8AC3E}">
        <p14:creationId xmlns:p14="http://schemas.microsoft.com/office/powerpoint/2010/main" val="63808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4222740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dirty="0"/>
          </a:p>
        </p:txBody>
      </p:sp>
    </p:spTree>
    <p:extLst>
      <p:ext uri="{BB962C8B-B14F-4D97-AF65-F5344CB8AC3E}">
        <p14:creationId xmlns:p14="http://schemas.microsoft.com/office/powerpoint/2010/main" val="773951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dirty="0"/>
          </a:p>
        </p:txBody>
      </p:sp>
    </p:spTree>
    <p:extLst>
      <p:ext uri="{BB962C8B-B14F-4D97-AF65-F5344CB8AC3E}">
        <p14:creationId xmlns:p14="http://schemas.microsoft.com/office/powerpoint/2010/main" val="3842338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dirty="0"/>
          </a:p>
        </p:txBody>
      </p:sp>
    </p:spTree>
    <p:extLst>
      <p:ext uri="{BB962C8B-B14F-4D97-AF65-F5344CB8AC3E}">
        <p14:creationId xmlns:p14="http://schemas.microsoft.com/office/powerpoint/2010/main" val="450708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dirty="0"/>
          </a:p>
        </p:txBody>
      </p:sp>
    </p:spTree>
    <p:extLst>
      <p:ext uri="{BB962C8B-B14F-4D97-AF65-F5344CB8AC3E}">
        <p14:creationId xmlns:p14="http://schemas.microsoft.com/office/powerpoint/2010/main" val="4326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dirty="0"/>
          </a:p>
        </p:txBody>
      </p:sp>
    </p:spTree>
    <p:extLst>
      <p:ext uri="{BB962C8B-B14F-4D97-AF65-F5344CB8AC3E}">
        <p14:creationId xmlns:p14="http://schemas.microsoft.com/office/powerpoint/2010/main" val="4246626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dirty="0"/>
          </a:p>
        </p:txBody>
      </p:sp>
    </p:spTree>
    <p:extLst>
      <p:ext uri="{BB962C8B-B14F-4D97-AF65-F5344CB8AC3E}">
        <p14:creationId xmlns:p14="http://schemas.microsoft.com/office/powerpoint/2010/main" val="234146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dirty="0"/>
          </a:p>
        </p:txBody>
      </p:sp>
    </p:spTree>
    <p:extLst>
      <p:ext uri="{BB962C8B-B14F-4D97-AF65-F5344CB8AC3E}">
        <p14:creationId xmlns:p14="http://schemas.microsoft.com/office/powerpoint/2010/main" val="237383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32646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116061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269485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2914432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4223621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8659522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9" Type="http://schemas.openxmlformats.org/officeDocument/2006/relationships/tags" Target="../tags/tag51.xml"/><Relationship Id="rId21" Type="http://schemas.openxmlformats.org/officeDocument/2006/relationships/tags" Target="../tags/tag33.xml"/><Relationship Id="rId34" Type="http://schemas.openxmlformats.org/officeDocument/2006/relationships/tags" Target="../tags/tag46.xml"/><Relationship Id="rId42" Type="http://schemas.openxmlformats.org/officeDocument/2006/relationships/tags" Target="../tags/tag54.xml"/><Relationship Id="rId47" Type="http://schemas.openxmlformats.org/officeDocument/2006/relationships/tags" Target="../tags/tag59.xml"/><Relationship Id="rId50" Type="http://schemas.openxmlformats.org/officeDocument/2006/relationships/tags" Target="../tags/tag62.xml"/><Relationship Id="rId55" Type="http://schemas.openxmlformats.org/officeDocument/2006/relationships/slideLayout" Target="../slideLayouts/slideLayout10.xml"/><Relationship Id="rId63" Type="http://schemas.openxmlformats.org/officeDocument/2006/relationships/chart" Target="../charts/chart3.xml"/><Relationship Id="rId7" Type="http://schemas.openxmlformats.org/officeDocument/2006/relationships/tags" Target="../tags/tag19.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tags" Target="../tags/tag41.xml"/><Relationship Id="rId41" Type="http://schemas.openxmlformats.org/officeDocument/2006/relationships/tags" Target="../tags/tag53.xml"/><Relationship Id="rId54" Type="http://schemas.openxmlformats.org/officeDocument/2006/relationships/tags" Target="../tags/tag66.xml"/><Relationship Id="rId62" Type="http://schemas.openxmlformats.org/officeDocument/2006/relationships/image" Target="../media/image20.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32" Type="http://schemas.openxmlformats.org/officeDocument/2006/relationships/tags" Target="../tags/tag44.xml"/><Relationship Id="rId37" Type="http://schemas.openxmlformats.org/officeDocument/2006/relationships/tags" Target="../tags/tag49.xml"/><Relationship Id="rId40" Type="http://schemas.openxmlformats.org/officeDocument/2006/relationships/tags" Target="../tags/tag52.xml"/><Relationship Id="rId45" Type="http://schemas.openxmlformats.org/officeDocument/2006/relationships/tags" Target="../tags/tag57.xml"/><Relationship Id="rId53" Type="http://schemas.openxmlformats.org/officeDocument/2006/relationships/tags" Target="../tags/tag65.xml"/><Relationship Id="rId58" Type="http://schemas.openxmlformats.org/officeDocument/2006/relationships/chart" Target="../charts/chart1.xml"/><Relationship Id="rId66" Type="http://schemas.openxmlformats.org/officeDocument/2006/relationships/chart" Target="../charts/chart4.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36" Type="http://schemas.openxmlformats.org/officeDocument/2006/relationships/tags" Target="../tags/tag48.xml"/><Relationship Id="rId49" Type="http://schemas.openxmlformats.org/officeDocument/2006/relationships/tags" Target="../tags/tag61.xml"/><Relationship Id="rId57" Type="http://schemas.openxmlformats.org/officeDocument/2006/relationships/image" Target="../media/image17.png"/><Relationship Id="rId61" Type="http://schemas.openxmlformats.org/officeDocument/2006/relationships/image" Target="../media/image19.png"/><Relationship Id="rId10" Type="http://schemas.openxmlformats.org/officeDocument/2006/relationships/tags" Target="../tags/tag22.xml"/><Relationship Id="rId19" Type="http://schemas.openxmlformats.org/officeDocument/2006/relationships/tags" Target="../tags/tag31.xml"/><Relationship Id="rId31" Type="http://schemas.openxmlformats.org/officeDocument/2006/relationships/tags" Target="../tags/tag43.xml"/><Relationship Id="rId44" Type="http://schemas.openxmlformats.org/officeDocument/2006/relationships/tags" Target="../tags/tag56.xml"/><Relationship Id="rId52" Type="http://schemas.openxmlformats.org/officeDocument/2006/relationships/tags" Target="../tags/tag64.xml"/><Relationship Id="rId60" Type="http://schemas.openxmlformats.org/officeDocument/2006/relationships/image" Target="../media/image18.png"/><Relationship Id="rId65" Type="http://schemas.openxmlformats.org/officeDocument/2006/relationships/image" Target="../media/image22.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tags" Target="../tags/tag42.xml"/><Relationship Id="rId35" Type="http://schemas.openxmlformats.org/officeDocument/2006/relationships/tags" Target="../tags/tag47.xml"/><Relationship Id="rId43" Type="http://schemas.openxmlformats.org/officeDocument/2006/relationships/tags" Target="../tags/tag55.xml"/><Relationship Id="rId48" Type="http://schemas.openxmlformats.org/officeDocument/2006/relationships/tags" Target="../tags/tag60.xml"/><Relationship Id="rId56" Type="http://schemas.openxmlformats.org/officeDocument/2006/relationships/notesSlide" Target="../notesSlides/notesSlide10.xml"/><Relationship Id="rId64" Type="http://schemas.openxmlformats.org/officeDocument/2006/relationships/image" Target="../media/image21.png"/><Relationship Id="rId8" Type="http://schemas.openxmlformats.org/officeDocument/2006/relationships/tags" Target="../tags/tag20.xml"/><Relationship Id="rId51" Type="http://schemas.openxmlformats.org/officeDocument/2006/relationships/tags" Target="../tags/tag63.xml"/><Relationship Id="rId3" Type="http://schemas.openxmlformats.org/officeDocument/2006/relationships/tags" Target="../tags/tag15.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33" Type="http://schemas.openxmlformats.org/officeDocument/2006/relationships/tags" Target="../tags/tag45.xml"/><Relationship Id="rId38" Type="http://schemas.openxmlformats.org/officeDocument/2006/relationships/tags" Target="../tags/tag50.xml"/><Relationship Id="rId46" Type="http://schemas.openxmlformats.org/officeDocument/2006/relationships/tags" Target="../tags/tag58.xml"/><Relationship Id="rId59"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23.jpeg"/><Relationship Id="rId18" Type="http://schemas.openxmlformats.org/officeDocument/2006/relationships/image" Target="../media/image28.jpeg"/><Relationship Id="rId26" Type="http://schemas.openxmlformats.org/officeDocument/2006/relationships/image" Target="../media/image34.jpeg"/><Relationship Id="rId3" Type="http://schemas.openxmlformats.org/officeDocument/2006/relationships/tags" Target="../tags/tag69.xml"/><Relationship Id="rId21" Type="http://schemas.openxmlformats.org/officeDocument/2006/relationships/hyperlink" Target="http://www.scope-online.de/upload_hoppenstedt/3266920_big_628813.jpg" TargetMode="External"/><Relationship Id="rId7" Type="http://schemas.openxmlformats.org/officeDocument/2006/relationships/tags" Target="../tags/tag73.xml"/><Relationship Id="rId12" Type="http://schemas.openxmlformats.org/officeDocument/2006/relationships/notesSlide" Target="../notesSlides/notesSlide11.xml"/><Relationship Id="rId17" Type="http://schemas.openxmlformats.org/officeDocument/2006/relationships/image" Target="../media/image27.jpeg"/><Relationship Id="rId25" Type="http://schemas.openxmlformats.org/officeDocument/2006/relationships/image" Target="../media/image33.jpeg"/><Relationship Id="rId2" Type="http://schemas.openxmlformats.org/officeDocument/2006/relationships/tags" Target="../tags/tag68.xml"/><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slideLayout" Target="../slideLayouts/slideLayout11.xml"/><Relationship Id="rId24" Type="http://schemas.openxmlformats.org/officeDocument/2006/relationships/image" Target="../media/image32.jpeg"/><Relationship Id="rId5" Type="http://schemas.openxmlformats.org/officeDocument/2006/relationships/tags" Target="../tags/tag71.xml"/><Relationship Id="rId15" Type="http://schemas.openxmlformats.org/officeDocument/2006/relationships/image" Target="../media/image25.jpeg"/><Relationship Id="rId23" Type="http://schemas.openxmlformats.org/officeDocument/2006/relationships/hyperlink" Target="http://plasticker.de/news/images/_news/15449_f.01.jpg" TargetMode="External"/><Relationship Id="rId10" Type="http://schemas.openxmlformats.org/officeDocument/2006/relationships/tags" Target="../tags/tag76.xml"/><Relationship Id="rId19" Type="http://schemas.openxmlformats.org/officeDocument/2006/relationships/image" Target="../media/image29.jpeg"/><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24.jpeg"/><Relationship Id="rId22" Type="http://schemas.openxmlformats.org/officeDocument/2006/relationships/image" Target="../media/image31.jpeg"/><Relationship Id="rId27"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12.xml"/><Relationship Id="rId7" Type="http://schemas.openxmlformats.org/officeDocument/2006/relationships/image" Target="../media/image38.jpeg"/><Relationship Id="rId12" Type="http://schemas.openxmlformats.org/officeDocument/2006/relationships/image" Target="../media/image43.jpeg"/><Relationship Id="rId2" Type="http://schemas.openxmlformats.org/officeDocument/2006/relationships/slideLayout" Target="../slideLayouts/slideLayout11.xml"/><Relationship Id="rId1" Type="http://schemas.openxmlformats.org/officeDocument/2006/relationships/tags" Target="../tags/tag77.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hyperlink" Target="http://www.google.co.in/imgres?imgurl=http://www.1920x1080wallpapers.com/images/exotic-car-wallpapers/2006-audi-tt-coupe-side-blue-race-car.jpg&amp;imgrefurl=http://hdw.eweb4.com/out/381995.html&amp;usg=__gQdi6QsClOkiB13Q1I5bAN4nlaY=&amp;h=1080&amp;w=1920&amp;sz=703&amp;hl=en&amp;start=7&amp;zoom=1&amp;tbnid=C_Zp086XxSpomM:&amp;tbnh=84&amp;tbnw=150&amp;ei=yNM4UZ-EJJHotQaE_4DwDw&amp;prev=/search?q=car+in+blue&amp;hl=en&amp;gbv=2&amp;tbm=isch&amp;itbs=1&amp;sa=X&amp;ved=0CDUQrQMwBg" TargetMode="External"/><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0.jpeg"/><Relationship Id="rId3" Type="http://schemas.openxmlformats.org/officeDocument/2006/relationships/tags" Target="../tags/tag80.xml"/><Relationship Id="rId7" Type="http://schemas.openxmlformats.org/officeDocument/2006/relationships/image" Target="../media/image45.jpeg"/><Relationship Id="rId12" Type="http://schemas.openxmlformats.org/officeDocument/2006/relationships/hyperlink" Target="http://www.google.co.in/url?sa=i&amp;rct=j&amp;q=transformers+electrical&amp;source=images&amp;cd=&amp;cad=rja&amp;docid=ONR-uuKVdx7S5M&amp;tbnid=gc6O1HuF_reLKM:&amp;ved=0CAUQjRw&amp;url=http://www.electricityforum.com/products/trans-s.htm&amp;ei=JtY5UZnRDuWtiAfW24D4CA&amp;bvm=bv.43287494,d.bmk&amp;psig=AFQjCNGF1i1S3WNaGiRGG1tVp1eqwGyv4w&amp;ust=1362831262506190" TargetMode="Externa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notesSlide" Target="../notesSlides/notesSlide13.xml"/><Relationship Id="rId10" Type="http://schemas.openxmlformats.org/officeDocument/2006/relationships/image" Target="../media/image48.jpeg"/><Relationship Id="rId4" Type="http://schemas.openxmlformats.org/officeDocument/2006/relationships/slideLayout" Target="../slideLayouts/slideLayout11.xml"/><Relationship Id="rId9" Type="http://schemas.openxmlformats.org/officeDocument/2006/relationships/image" Target="../media/image47.jpeg"/><Relationship Id="rId14" Type="http://schemas.openxmlformats.org/officeDocument/2006/relationships/image" Target="../media/image51.jpeg"/></Relationships>
</file>

<file path=ppt/slides/_rels/slide14.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tags" Target="../tags/tag106.xml"/><Relationship Id="rId39" Type="http://schemas.openxmlformats.org/officeDocument/2006/relationships/tags" Target="../tags/tag119.xml"/><Relationship Id="rId21" Type="http://schemas.openxmlformats.org/officeDocument/2006/relationships/tags" Target="../tags/tag101.xml"/><Relationship Id="rId34" Type="http://schemas.openxmlformats.org/officeDocument/2006/relationships/tags" Target="../tags/tag114.xml"/><Relationship Id="rId42" Type="http://schemas.openxmlformats.org/officeDocument/2006/relationships/tags" Target="../tags/tag122.xml"/><Relationship Id="rId47" Type="http://schemas.openxmlformats.org/officeDocument/2006/relationships/tags" Target="../tags/tag127.xml"/><Relationship Id="rId50" Type="http://schemas.openxmlformats.org/officeDocument/2006/relationships/tags" Target="../tags/tag130.xml"/><Relationship Id="rId55" Type="http://schemas.openxmlformats.org/officeDocument/2006/relationships/tags" Target="../tags/tag135.xml"/><Relationship Id="rId63" Type="http://schemas.openxmlformats.org/officeDocument/2006/relationships/tags" Target="../tags/tag143.xml"/><Relationship Id="rId68" Type="http://schemas.openxmlformats.org/officeDocument/2006/relationships/tags" Target="../tags/tag148.xml"/><Relationship Id="rId76" Type="http://schemas.openxmlformats.org/officeDocument/2006/relationships/tags" Target="../tags/tag156.xml"/><Relationship Id="rId84" Type="http://schemas.openxmlformats.org/officeDocument/2006/relationships/tags" Target="../tags/tag164.xml"/><Relationship Id="rId89" Type="http://schemas.openxmlformats.org/officeDocument/2006/relationships/chart" Target="../charts/chart5.xml"/><Relationship Id="rId7" Type="http://schemas.openxmlformats.org/officeDocument/2006/relationships/tags" Target="../tags/tag87.xml"/><Relationship Id="rId71" Type="http://schemas.openxmlformats.org/officeDocument/2006/relationships/tags" Target="../tags/tag151.xml"/><Relationship Id="rId2" Type="http://schemas.openxmlformats.org/officeDocument/2006/relationships/tags" Target="../tags/tag82.xml"/><Relationship Id="rId16" Type="http://schemas.openxmlformats.org/officeDocument/2006/relationships/tags" Target="../tags/tag96.xml"/><Relationship Id="rId29" Type="http://schemas.openxmlformats.org/officeDocument/2006/relationships/tags" Target="../tags/tag109.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tags" Target="../tags/tag112.xml"/><Relationship Id="rId37" Type="http://schemas.openxmlformats.org/officeDocument/2006/relationships/tags" Target="../tags/tag117.xml"/><Relationship Id="rId40" Type="http://schemas.openxmlformats.org/officeDocument/2006/relationships/tags" Target="../tags/tag120.xml"/><Relationship Id="rId45" Type="http://schemas.openxmlformats.org/officeDocument/2006/relationships/tags" Target="../tags/tag125.xml"/><Relationship Id="rId53" Type="http://schemas.openxmlformats.org/officeDocument/2006/relationships/tags" Target="../tags/tag133.xml"/><Relationship Id="rId58" Type="http://schemas.openxmlformats.org/officeDocument/2006/relationships/tags" Target="../tags/tag138.xml"/><Relationship Id="rId66" Type="http://schemas.openxmlformats.org/officeDocument/2006/relationships/tags" Target="../tags/tag146.xml"/><Relationship Id="rId74" Type="http://schemas.openxmlformats.org/officeDocument/2006/relationships/tags" Target="../tags/tag154.xml"/><Relationship Id="rId79" Type="http://schemas.openxmlformats.org/officeDocument/2006/relationships/tags" Target="../tags/tag159.xml"/><Relationship Id="rId87" Type="http://schemas.openxmlformats.org/officeDocument/2006/relationships/slideLayout" Target="../slideLayouts/slideLayout11.xml"/><Relationship Id="rId5" Type="http://schemas.openxmlformats.org/officeDocument/2006/relationships/tags" Target="../tags/tag85.xml"/><Relationship Id="rId61" Type="http://schemas.openxmlformats.org/officeDocument/2006/relationships/tags" Target="../tags/tag141.xml"/><Relationship Id="rId82" Type="http://schemas.openxmlformats.org/officeDocument/2006/relationships/tags" Target="../tags/tag162.xml"/><Relationship Id="rId90" Type="http://schemas.openxmlformats.org/officeDocument/2006/relationships/chart" Target="../charts/chart6.xml"/><Relationship Id="rId19" Type="http://schemas.openxmlformats.org/officeDocument/2006/relationships/tags" Target="../tags/tag9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tags" Target="../tags/tag107.xml"/><Relationship Id="rId30" Type="http://schemas.openxmlformats.org/officeDocument/2006/relationships/tags" Target="../tags/tag110.xml"/><Relationship Id="rId35" Type="http://schemas.openxmlformats.org/officeDocument/2006/relationships/tags" Target="../tags/tag115.xml"/><Relationship Id="rId43" Type="http://schemas.openxmlformats.org/officeDocument/2006/relationships/tags" Target="../tags/tag123.xml"/><Relationship Id="rId48" Type="http://schemas.openxmlformats.org/officeDocument/2006/relationships/tags" Target="../tags/tag128.xml"/><Relationship Id="rId56" Type="http://schemas.openxmlformats.org/officeDocument/2006/relationships/tags" Target="../tags/tag136.xml"/><Relationship Id="rId64" Type="http://schemas.openxmlformats.org/officeDocument/2006/relationships/tags" Target="../tags/tag144.xml"/><Relationship Id="rId69" Type="http://schemas.openxmlformats.org/officeDocument/2006/relationships/tags" Target="../tags/tag149.xml"/><Relationship Id="rId77" Type="http://schemas.openxmlformats.org/officeDocument/2006/relationships/tags" Target="../tags/tag157.xml"/><Relationship Id="rId8" Type="http://schemas.openxmlformats.org/officeDocument/2006/relationships/tags" Target="../tags/tag88.xml"/><Relationship Id="rId51" Type="http://schemas.openxmlformats.org/officeDocument/2006/relationships/tags" Target="../tags/tag131.xml"/><Relationship Id="rId72" Type="http://schemas.openxmlformats.org/officeDocument/2006/relationships/tags" Target="../tags/tag152.xml"/><Relationship Id="rId80" Type="http://schemas.openxmlformats.org/officeDocument/2006/relationships/tags" Target="../tags/tag160.xml"/><Relationship Id="rId85" Type="http://schemas.openxmlformats.org/officeDocument/2006/relationships/tags" Target="../tags/tag165.xml"/><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33" Type="http://schemas.openxmlformats.org/officeDocument/2006/relationships/tags" Target="../tags/tag113.xml"/><Relationship Id="rId38" Type="http://schemas.openxmlformats.org/officeDocument/2006/relationships/tags" Target="../tags/tag118.xml"/><Relationship Id="rId46" Type="http://schemas.openxmlformats.org/officeDocument/2006/relationships/tags" Target="../tags/tag126.xml"/><Relationship Id="rId59" Type="http://schemas.openxmlformats.org/officeDocument/2006/relationships/tags" Target="../tags/tag139.xml"/><Relationship Id="rId67" Type="http://schemas.openxmlformats.org/officeDocument/2006/relationships/tags" Target="../tags/tag147.xml"/><Relationship Id="rId20" Type="http://schemas.openxmlformats.org/officeDocument/2006/relationships/tags" Target="../tags/tag100.xml"/><Relationship Id="rId41" Type="http://schemas.openxmlformats.org/officeDocument/2006/relationships/tags" Target="../tags/tag121.xml"/><Relationship Id="rId54" Type="http://schemas.openxmlformats.org/officeDocument/2006/relationships/tags" Target="../tags/tag134.xml"/><Relationship Id="rId62" Type="http://schemas.openxmlformats.org/officeDocument/2006/relationships/tags" Target="../tags/tag142.xml"/><Relationship Id="rId70" Type="http://schemas.openxmlformats.org/officeDocument/2006/relationships/tags" Target="../tags/tag150.xml"/><Relationship Id="rId75" Type="http://schemas.openxmlformats.org/officeDocument/2006/relationships/tags" Target="../tags/tag155.xml"/><Relationship Id="rId83" Type="http://schemas.openxmlformats.org/officeDocument/2006/relationships/tags" Target="../tags/tag163.xml"/><Relationship Id="rId88" Type="http://schemas.openxmlformats.org/officeDocument/2006/relationships/notesSlide" Target="../notesSlides/notesSlide14.xml"/><Relationship Id="rId91" Type="http://schemas.openxmlformats.org/officeDocument/2006/relationships/chart" Target="../charts/chart7.xml"/><Relationship Id="rId1" Type="http://schemas.openxmlformats.org/officeDocument/2006/relationships/tags" Target="../tags/tag81.xml"/><Relationship Id="rId6" Type="http://schemas.openxmlformats.org/officeDocument/2006/relationships/tags" Target="../tags/tag86.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tags" Target="../tags/tag108.xml"/><Relationship Id="rId36" Type="http://schemas.openxmlformats.org/officeDocument/2006/relationships/tags" Target="../tags/tag116.xml"/><Relationship Id="rId49" Type="http://schemas.openxmlformats.org/officeDocument/2006/relationships/tags" Target="../tags/tag129.xml"/><Relationship Id="rId57" Type="http://schemas.openxmlformats.org/officeDocument/2006/relationships/tags" Target="../tags/tag137.xml"/><Relationship Id="rId10" Type="http://schemas.openxmlformats.org/officeDocument/2006/relationships/tags" Target="../tags/tag90.xml"/><Relationship Id="rId31" Type="http://schemas.openxmlformats.org/officeDocument/2006/relationships/tags" Target="../tags/tag111.xml"/><Relationship Id="rId44" Type="http://schemas.openxmlformats.org/officeDocument/2006/relationships/tags" Target="../tags/tag124.xml"/><Relationship Id="rId52" Type="http://schemas.openxmlformats.org/officeDocument/2006/relationships/tags" Target="../tags/tag132.xml"/><Relationship Id="rId60" Type="http://schemas.openxmlformats.org/officeDocument/2006/relationships/tags" Target="../tags/tag140.xml"/><Relationship Id="rId65" Type="http://schemas.openxmlformats.org/officeDocument/2006/relationships/tags" Target="../tags/tag145.xml"/><Relationship Id="rId73" Type="http://schemas.openxmlformats.org/officeDocument/2006/relationships/tags" Target="../tags/tag153.xml"/><Relationship Id="rId78" Type="http://schemas.openxmlformats.org/officeDocument/2006/relationships/tags" Target="../tags/tag158.xml"/><Relationship Id="rId81" Type="http://schemas.openxmlformats.org/officeDocument/2006/relationships/tags" Target="../tags/tag161.xml"/><Relationship Id="rId86" Type="http://schemas.openxmlformats.org/officeDocument/2006/relationships/tags" Target="../tags/tag166.xml"/><Relationship Id="rId4" Type="http://schemas.openxmlformats.org/officeDocument/2006/relationships/tags" Target="../tags/tag84.xml"/><Relationship Id="rId9" Type="http://schemas.openxmlformats.org/officeDocument/2006/relationships/tags" Target="../tags/tag8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53.png"/><Relationship Id="rId18" Type="http://schemas.openxmlformats.org/officeDocument/2006/relationships/image" Target="../media/image5.wmf"/><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52.emf"/><Relationship Id="rId17" Type="http://schemas.openxmlformats.org/officeDocument/2006/relationships/package" Target="../embeddings/Microsoft_Excel-Arbeitsblatt9.xlsx"/><Relationship Id="rId2" Type="http://schemas.openxmlformats.org/officeDocument/2006/relationships/tags" Target="../tags/tag168.xml"/><Relationship Id="rId16"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172.xml"/><Relationship Id="rId11" Type="http://schemas.openxmlformats.org/officeDocument/2006/relationships/notesSlide" Target="../notesSlides/notesSlide16.xml"/><Relationship Id="rId5" Type="http://schemas.openxmlformats.org/officeDocument/2006/relationships/tags" Target="../tags/tag171.xml"/><Relationship Id="rId15" Type="http://schemas.openxmlformats.org/officeDocument/2006/relationships/image" Target="../media/image55.png"/><Relationship Id="rId10" Type="http://schemas.openxmlformats.org/officeDocument/2006/relationships/slideLayout" Target="../slideLayouts/slideLayout11.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image" Target="../media/image54.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76.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79.xml"/><Relationship Id="rId7" Type="http://schemas.openxmlformats.org/officeDocument/2006/relationships/slideLayout" Target="../slideLayouts/slideLayout11.xml"/><Relationship Id="rId12" Type="http://schemas.openxmlformats.org/officeDocument/2006/relationships/image" Target="../media/image59.jpe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58.jpeg"/><Relationship Id="rId5" Type="http://schemas.openxmlformats.org/officeDocument/2006/relationships/tags" Target="../tags/tag181.xml"/><Relationship Id="rId10" Type="http://schemas.openxmlformats.org/officeDocument/2006/relationships/image" Target="../media/image57.jpeg"/><Relationship Id="rId4" Type="http://schemas.openxmlformats.org/officeDocument/2006/relationships/tags" Target="../tags/tag180.xml"/><Relationship Id="rId9"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1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tags" Target="../tags/tag196.xml"/><Relationship Id="rId18" Type="http://schemas.openxmlformats.org/officeDocument/2006/relationships/notesSlide" Target="../notesSlides/notesSlide20.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tags" Target="../tags/tag195.xml"/><Relationship Id="rId17" Type="http://schemas.openxmlformats.org/officeDocument/2006/relationships/slideLayout" Target="../slideLayouts/slideLayout11.xml"/><Relationship Id="rId2" Type="http://schemas.openxmlformats.org/officeDocument/2006/relationships/tags" Target="../tags/tag185.xml"/><Relationship Id="rId16" Type="http://schemas.openxmlformats.org/officeDocument/2006/relationships/tags" Target="../tags/tag199.xml"/><Relationship Id="rId20" Type="http://schemas.openxmlformats.org/officeDocument/2006/relationships/chart" Target="../charts/chart9.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5" Type="http://schemas.openxmlformats.org/officeDocument/2006/relationships/tags" Target="../tags/tag198.xml"/><Relationship Id="rId10" Type="http://schemas.openxmlformats.org/officeDocument/2006/relationships/tags" Target="../tags/tag193.xml"/><Relationship Id="rId19" Type="http://schemas.openxmlformats.org/officeDocument/2006/relationships/chart" Target="../charts/chart8.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tags" Target="../tags/tag19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20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3.xml"/><Relationship Id="rId7" Type="http://schemas.openxmlformats.org/officeDocument/2006/relationships/slideLayout" Target="../slideLayouts/slideLayout11.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9" Type="http://schemas.openxmlformats.org/officeDocument/2006/relationships/chart" Target="../charts/chart10.xml"/></Relationships>
</file>

<file path=ppt/slides/_rels/slide24.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notesSlide" Target="../notesSlides/notesSlide24.xml"/><Relationship Id="rId18" Type="http://schemas.openxmlformats.org/officeDocument/2006/relationships/image" Target="../media/image64.emf"/><Relationship Id="rId3" Type="http://schemas.openxmlformats.org/officeDocument/2006/relationships/tags" Target="../tags/tag208.xml"/><Relationship Id="rId21" Type="http://schemas.openxmlformats.org/officeDocument/2006/relationships/package" Target="../embeddings/Microsoft_Excel-Arbeitsblatt13.xlsx"/><Relationship Id="rId7" Type="http://schemas.openxmlformats.org/officeDocument/2006/relationships/tags" Target="../tags/tag212.xml"/><Relationship Id="rId12" Type="http://schemas.openxmlformats.org/officeDocument/2006/relationships/slideLayout" Target="../slideLayouts/slideLayout11.xml"/><Relationship Id="rId17" Type="http://schemas.openxmlformats.org/officeDocument/2006/relationships/image" Target="../media/image63.png"/><Relationship Id="rId2" Type="http://schemas.openxmlformats.org/officeDocument/2006/relationships/tags" Target="../tags/tag207.xml"/><Relationship Id="rId16" Type="http://schemas.openxmlformats.org/officeDocument/2006/relationships/image" Target="../media/image62.emf"/><Relationship Id="rId20"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5" Type="http://schemas.openxmlformats.org/officeDocument/2006/relationships/image" Target="../media/image61.png"/><Relationship Id="rId10" Type="http://schemas.openxmlformats.org/officeDocument/2006/relationships/tags" Target="../tags/tag215.xml"/><Relationship Id="rId19" Type="http://schemas.openxmlformats.org/officeDocument/2006/relationships/image" Target="../media/image65.png"/><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image" Target="../media/image60.emf"/><Relationship Id="rId22" Type="http://schemas.openxmlformats.org/officeDocument/2006/relationships/image" Target="../media/image5.wmf"/></Relationships>
</file>

<file path=ppt/slides/_rels/slide25.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tags" Target="../tags/tag219.xml"/><Relationship Id="rId7" Type="http://schemas.openxmlformats.org/officeDocument/2006/relationships/notesSlide" Target="../notesSlides/notesSlide25.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slideLayout" Target="../slideLayouts/slideLayout11.xml"/><Relationship Id="rId5" Type="http://schemas.openxmlformats.org/officeDocument/2006/relationships/tags" Target="../tags/tag221.xml"/><Relationship Id="rId4" Type="http://schemas.openxmlformats.org/officeDocument/2006/relationships/tags" Target="../tags/tag2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5.xml"/><Relationship Id="rId1" Type="http://schemas.openxmlformats.org/officeDocument/2006/relationships/tags" Target="../tags/tag2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hyperlink" Target="http://portal.ema.kworld.kpmg.com/Adv/Pages/KGS/KGS_TR.aspx" TargetMode="External"/><Relationship Id="rId4" Type="http://schemas.openxmlformats.org/officeDocument/2006/relationships/hyperlink" Target="https://portal.ema.kworld.kpmg.com/de/deal-advisory/Pages/KGS.aspx" TargetMode="External"/></Relationships>
</file>

<file path=ppt/slides/_rels/slide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tags" Target="../tags/tag7.xml"/><Relationship Id="rId21" Type="http://schemas.openxmlformats.org/officeDocument/2006/relationships/image" Target="../media/image16.jpeg"/><Relationship Id="rId7" Type="http://schemas.openxmlformats.org/officeDocument/2006/relationships/tags" Target="../tags/tag11.xml"/><Relationship Id="rId12" Type="http://schemas.openxmlformats.org/officeDocument/2006/relationships/image" Target="../media/image7.jpeg"/><Relationship Id="rId17" Type="http://schemas.openxmlformats.org/officeDocument/2006/relationships/image" Target="../media/image12.png"/><Relationship Id="rId2" Type="http://schemas.openxmlformats.org/officeDocument/2006/relationships/tags" Target="../tags/tag6.xml"/><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6.png"/><Relationship Id="rId5" Type="http://schemas.openxmlformats.org/officeDocument/2006/relationships/tags" Target="../tags/tag9.xml"/><Relationship Id="rId15" Type="http://schemas.openxmlformats.org/officeDocument/2006/relationships/image" Target="../media/image10.jpeg"/><Relationship Id="rId10" Type="http://schemas.openxmlformats.org/officeDocument/2006/relationships/notesSlide" Target="../notesSlides/notesSlide9.xml"/><Relationship Id="rId19" Type="http://schemas.openxmlformats.org/officeDocument/2006/relationships/image" Target="../media/image14.jpeg"/><Relationship Id="rId4" Type="http://schemas.openxmlformats.org/officeDocument/2006/relationships/tags" Target="../tags/tag8.xml"/><Relationship Id="rId9" Type="http://schemas.openxmlformats.org/officeDocument/2006/relationships/slideLayout" Target="../slideLayouts/slideLayout10.xml"/><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Market Analysis</a:t>
            </a: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86645070"/>
              </p:ext>
            </p:extLst>
          </p:nvPr>
        </p:nvGraphicFramePr>
        <p:xfrm>
          <a:off x="-1128713" y="5922010"/>
          <a:ext cx="914400" cy="771525"/>
        </p:xfrm>
        <a:graphic>
          <a:graphicData uri="http://schemas.openxmlformats.org/presentationml/2006/ole">
            <mc:AlternateContent xmlns:mc="http://schemas.openxmlformats.org/markup-compatibility/2006">
              <mc:Choice xmlns:v="urn:schemas-microsoft-com:vml" Requires="v">
                <p:oleObj spid="_x0000_s7209"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592201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Analysis of the plastic recycling market  in six countries: Germany, UK, Poland, Norway, Sweden and Denmark</a:t>
            </a:r>
          </a:p>
          <a:p>
            <a:pPr lvl="0"/>
            <a:r>
              <a:rPr lang="en-US" dirty="0"/>
              <a:t>Three segments: LDPE, PET and mixed PET</a:t>
            </a:r>
          </a:p>
          <a:p>
            <a:pPr lvl="0"/>
            <a:r>
              <a:rPr lang="en-US" dirty="0"/>
              <a:t>Mixed PET </a:t>
            </a:r>
            <a:r>
              <a:rPr lang="en-US" dirty="0" smtClean="0"/>
              <a:t>specialty </a:t>
            </a:r>
            <a:r>
              <a:rPr lang="en-US" dirty="0"/>
              <a:t>of the German market</a:t>
            </a:r>
          </a:p>
          <a:p>
            <a:pPr lvl="0"/>
            <a:r>
              <a:rPr lang="en-US" dirty="0"/>
              <a:t>Poland with the highest growth potential for 2012-2019. Annual growth rates LDPE: 13%, PET: 10%</a:t>
            </a:r>
          </a:p>
          <a:p>
            <a:endParaRPr lang="en-US" dirty="0"/>
          </a:p>
        </p:txBody>
      </p:sp>
      <p:sp>
        <p:nvSpPr>
          <p:cNvPr id="5" name="Titel 4"/>
          <p:cNvSpPr>
            <a:spLocks noGrp="1"/>
          </p:cNvSpPr>
          <p:nvPr>
            <p:ph type="title"/>
          </p:nvPr>
        </p:nvSpPr>
        <p:spPr/>
        <p:txBody>
          <a:bodyPr/>
          <a:lstStyle/>
          <a:p>
            <a:r>
              <a:rPr lang="en-US" dirty="0" smtClean="0"/>
              <a:t>1. How is the market defined? What are the market segments? (2/3)</a:t>
            </a:r>
            <a:endParaRPr lang="en-US" dirty="0"/>
          </a:p>
        </p:txBody>
      </p:sp>
      <p:sp>
        <p:nvSpPr>
          <p:cNvPr id="9" name="Textplatzhalter 8"/>
          <p:cNvSpPr>
            <a:spLocks noGrp="1"/>
          </p:cNvSpPr>
          <p:nvPr>
            <p:ph type="body" sz="quarter" idx="13"/>
          </p:nvPr>
        </p:nvSpPr>
        <p:spPr/>
        <p:txBody>
          <a:bodyPr/>
          <a:lstStyle/>
          <a:p>
            <a:r>
              <a:rPr lang="en-US" dirty="0" smtClean="0"/>
              <a:t>Market 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1"/>
            <a:ext cx="6969128" cy="189308"/>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the focus markets for plastic recycling on the basis of the planned regional focus of the </a:t>
            </a:r>
            <a:r>
              <a:rPr lang="en-US" sz="900" kern="0" dirty="0" smtClean="0">
                <a:latin typeface="Arial" panose="020B0604020202020204" pitchFamily="34" charset="0"/>
                <a:cs typeface="Arial" panose="020B0604020202020204" pitchFamily="34" charset="0"/>
              </a:rPr>
              <a:t>target</a:t>
            </a:r>
            <a:r>
              <a:rPr lang="en-US" sz="900" kern="0" baseline="30000" dirty="0" smtClean="0">
                <a:latin typeface="Arial" panose="020B0604020202020204" pitchFamily="34" charset="0"/>
                <a:cs typeface="Arial" panose="020B0604020202020204" pitchFamily="34" charset="0"/>
              </a:rPr>
              <a:t>(a)</a:t>
            </a:r>
            <a:endParaRPr lang="en-US" sz="900" kern="0" baseline="30000" dirty="0">
              <a:latin typeface="Arial" panose="020B0604020202020204" pitchFamily="34" charset="0"/>
              <a:cs typeface="Arial" panose="020B0604020202020204" pitchFamily="34" charset="0"/>
            </a:endParaRPr>
          </a:p>
        </p:txBody>
      </p:sp>
      <p:grpSp>
        <p:nvGrpSpPr>
          <p:cNvPr id="2" name="Gruppieren 1"/>
          <p:cNvGrpSpPr/>
          <p:nvPr/>
        </p:nvGrpSpPr>
        <p:grpSpPr>
          <a:xfrm>
            <a:off x="4626817" y="2227311"/>
            <a:ext cx="2581935" cy="2739659"/>
            <a:chOff x="3697043" y="1712151"/>
            <a:chExt cx="4057773" cy="4305652"/>
          </a:xfrm>
        </p:grpSpPr>
        <p:sp>
          <p:nvSpPr>
            <p:cNvPr id="56" name="Freeform 424"/>
            <p:cNvSpPr>
              <a:spLocks noChangeAspect="1"/>
            </p:cNvSpPr>
            <p:nvPr/>
          </p:nvSpPr>
          <p:spPr bwMode="gray">
            <a:xfrm>
              <a:off x="3787519" y="5335288"/>
              <a:ext cx="1005482" cy="668432"/>
            </a:xfrm>
            <a:custGeom>
              <a:avLst/>
              <a:gdLst>
                <a:gd name="T0" fmla="*/ 49360514 w 2560"/>
                <a:gd name="T1" fmla="*/ 187531650 h 2034"/>
                <a:gd name="T2" fmla="*/ 63501497 w 2560"/>
                <a:gd name="T3" fmla="*/ 174740264 h 2034"/>
                <a:gd name="T4" fmla="*/ 55630745 w 2560"/>
                <a:gd name="T5" fmla="*/ 160007070 h 2034"/>
                <a:gd name="T6" fmla="*/ 61366982 w 2560"/>
                <a:gd name="T7" fmla="*/ 145045761 h 2034"/>
                <a:gd name="T8" fmla="*/ 52562287 w 2560"/>
                <a:gd name="T9" fmla="*/ 128257166 h 2034"/>
                <a:gd name="T10" fmla="*/ 67103584 w 2560"/>
                <a:gd name="T11" fmla="*/ 119463075 h 2034"/>
                <a:gd name="T12" fmla="*/ 64035126 w 2560"/>
                <a:gd name="T13" fmla="*/ 107813660 h 2034"/>
                <a:gd name="T14" fmla="*/ 68304157 w 2560"/>
                <a:gd name="T15" fmla="*/ 89654346 h 2034"/>
                <a:gd name="T16" fmla="*/ 83646080 w 2560"/>
                <a:gd name="T17" fmla="*/ 70124631 h 2034"/>
                <a:gd name="T18" fmla="*/ 76975901 w 2560"/>
                <a:gd name="T19" fmla="*/ 58589441 h 2034"/>
                <a:gd name="T20" fmla="*/ 54296490 w 2560"/>
                <a:gd name="T21" fmla="*/ 59959822 h 2034"/>
                <a:gd name="T22" fmla="*/ 32151062 w 2560"/>
                <a:gd name="T23" fmla="*/ 57561403 h 2034"/>
                <a:gd name="T24" fmla="*/ 17476444 w 2560"/>
                <a:gd name="T25" fmla="*/ 56076796 h 2034"/>
                <a:gd name="T26" fmla="*/ 11606523 w 2560"/>
                <a:gd name="T27" fmla="*/ 54477962 h 2034"/>
                <a:gd name="T28" fmla="*/ 12673784 w 2560"/>
                <a:gd name="T29" fmla="*/ 46026213 h 2034"/>
                <a:gd name="T30" fmla="*/ 13073731 w 2560"/>
                <a:gd name="T31" fmla="*/ 34833693 h 2034"/>
                <a:gd name="T32" fmla="*/ 7871121 w 2560"/>
                <a:gd name="T33" fmla="*/ 29922967 h 2034"/>
                <a:gd name="T34" fmla="*/ 8004436 w 2560"/>
                <a:gd name="T35" fmla="*/ 14847088 h 2034"/>
                <a:gd name="T36" fmla="*/ 27215086 w 2560"/>
                <a:gd name="T37" fmla="*/ 9707905 h 2034"/>
                <a:gd name="T38" fmla="*/ 41623066 w 2560"/>
                <a:gd name="T39" fmla="*/ 0 h 2034"/>
                <a:gd name="T40" fmla="*/ 63768494 w 2560"/>
                <a:gd name="T41" fmla="*/ 5596088 h 2034"/>
                <a:gd name="T42" fmla="*/ 95519232 w 2560"/>
                <a:gd name="T43" fmla="*/ 3768801 h 2034"/>
                <a:gd name="T44" fmla="*/ 127003360 w 2560"/>
                <a:gd name="T45" fmla="*/ 9365226 h 2034"/>
                <a:gd name="T46" fmla="*/ 151950237 w 2560"/>
                <a:gd name="T47" fmla="*/ 7994508 h 2034"/>
                <a:gd name="T48" fmla="*/ 182100453 w 2560"/>
                <a:gd name="T49" fmla="*/ 10278700 h 2034"/>
                <a:gd name="T50" fmla="*/ 202511713 w 2560"/>
                <a:gd name="T51" fmla="*/ 11535194 h 2034"/>
                <a:gd name="T52" fmla="*/ 218787212 w 2560"/>
                <a:gd name="T53" fmla="*/ 22841936 h 2034"/>
                <a:gd name="T54" fmla="*/ 233195192 w 2560"/>
                <a:gd name="T55" fmla="*/ 29237607 h 2034"/>
                <a:gd name="T56" fmla="*/ 266947129 w 2560"/>
                <a:gd name="T57" fmla="*/ 34605578 h 2034"/>
                <a:gd name="T58" fmla="*/ 280421168 w 2560"/>
                <a:gd name="T59" fmla="*/ 32092933 h 2034"/>
                <a:gd name="T60" fmla="*/ 292427636 w 2560"/>
                <a:gd name="T61" fmla="*/ 41686271 h 2034"/>
                <a:gd name="T62" fmla="*/ 296963664 w 2560"/>
                <a:gd name="T63" fmla="*/ 39287852 h 2034"/>
                <a:gd name="T64" fmla="*/ 320309654 w 2560"/>
                <a:gd name="T65" fmla="*/ 43171216 h 2034"/>
                <a:gd name="T66" fmla="*/ 337119148 w 2560"/>
                <a:gd name="T67" fmla="*/ 42257403 h 2034"/>
                <a:gd name="T68" fmla="*/ 337385779 w 2560"/>
                <a:gd name="T69" fmla="*/ 48538859 h 2034"/>
                <a:gd name="T70" fmla="*/ 335251264 w 2560"/>
                <a:gd name="T71" fmla="*/ 61444767 h 2034"/>
                <a:gd name="T72" fmla="*/ 280287852 w 2560"/>
                <a:gd name="T73" fmla="*/ 86227867 h 2034"/>
                <a:gd name="T74" fmla="*/ 269881906 w 2560"/>
                <a:gd name="T75" fmla="*/ 99019569 h 2034"/>
                <a:gd name="T76" fmla="*/ 246135602 w 2560"/>
                <a:gd name="T77" fmla="*/ 127800260 h 2034"/>
                <a:gd name="T78" fmla="*/ 242800513 w 2560"/>
                <a:gd name="T79" fmla="*/ 136822803 h 2034"/>
                <a:gd name="T80" fmla="*/ 246802547 w 2560"/>
                <a:gd name="T81" fmla="*/ 146302253 h 2034"/>
                <a:gd name="T82" fmla="*/ 255874238 w 2560"/>
                <a:gd name="T83" fmla="*/ 150756412 h 2034"/>
                <a:gd name="T84" fmla="*/ 248803746 w 2560"/>
                <a:gd name="T85" fmla="*/ 161492015 h 2034"/>
                <a:gd name="T86" fmla="*/ 235863337 w 2560"/>
                <a:gd name="T87" fmla="*/ 174054905 h 2034"/>
                <a:gd name="T88" fmla="*/ 231060677 w 2560"/>
                <a:gd name="T89" fmla="*/ 185247457 h 2034"/>
                <a:gd name="T90" fmla="*/ 206113434 w 2560"/>
                <a:gd name="T91" fmla="*/ 197582232 h 2034"/>
                <a:gd name="T92" fmla="*/ 197975685 w 2560"/>
                <a:gd name="T93" fmla="*/ 211629729 h 2034"/>
                <a:gd name="T94" fmla="*/ 180499566 w 2560"/>
                <a:gd name="T95" fmla="*/ 213799695 h 2034"/>
                <a:gd name="T96" fmla="*/ 158220468 w 2560"/>
                <a:gd name="T97" fmla="*/ 213000447 h 2034"/>
                <a:gd name="T98" fmla="*/ 128337249 w 2560"/>
                <a:gd name="T99" fmla="*/ 219396119 h 2034"/>
                <a:gd name="T100" fmla="*/ 111928435 w 2560"/>
                <a:gd name="T101" fmla="*/ 225906017 h 2034"/>
                <a:gd name="T102" fmla="*/ 104190633 w 2560"/>
                <a:gd name="T103" fmla="*/ 232301688 h 2034"/>
                <a:gd name="T104" fmla="*/ 84179709 w 2560"/>
                <a:gd name="T105" fmla="*/ 220309593 h 2034"/>
                <a:gd name="T106" fmla="*/ 79644046 w 2560"/>
                <a:gd name="T107" fmla="*/ 209573989 h 2034"/>
                <a:gd name="T108" fmla="*/ 73373815 w 2560"/>
                <a:gd name="T109" fmla="*/ 202949865 h 2034"/>
                <a:gd name="T110" fmla="*/ 51495030 w 2560"/>
                <a:gd name="T111" fmla="*/ 199409518 h 20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60"/>
                <a:gd name="T169" fmla="*/ 0 h 2034"/>
                <a:gd name="T170" fmla="*/ 2560 w 2560"/>
                <a:gd name="T171" fmla="*/ 2034 h 20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60" h="2034">
                  <a:moveTo>
                    <a:pt x="386" y="1746"/>
                  </a:moveTo>
                  <a:lnTo>
                    <a:pt x="372" y="1682"/>
                  </a:lnTo>
                  <a:lnTo>
                    <a:pt x="370" y="1642"/>
                  </a:lnTo>
                  <a:lnTo>
                    <a:pt x="399" y="1604"/>
                  </a:lnTo>
                  <a:lnTo>
                    <a:pt x="451" y="1563"/>
                  </a:lnTo>
                  <a:lnTo>
                    <a:pt x="476" y="1530"/>
                  </a:lnTo>
                  <a:lnTo>
                    <a:pt x="464" y="1489"/>
                  </a:lnTo>
                  <a:lnTo>
                    <a:pt x="431" y="1450"/>
                  </a:lnTo>
                  <a:lnTo>
                    <a:pt x="417" y="1401"/>
                  </a:lnTo>
                  <a:lnTo>
                    <a:pt x="420" y="1349"/>
                  </a:lnTo>
                  <a:lnTo>
                    <a:pt x="447" y="1303"/>
                  </a:lnTo>
                  <a:lnTo>
                    <a:pt x="460" y="1270"/>
                  </a:lnTo>
                  <a:lnTo>
                    <a:pt x="451" y="1250"/>
                  </a:lnTo>
                  <a:lnTo>
                    <a:pt x="407" y="1183"/>
                  </a:lnTo>
                  <a:lnTo>
                    <a:pt x="394" y="1123"/>
                  </a:lnTo>
                  <a:lnTo>
                    <a:pt x="427" y="1099"/>
                  </a:lnTo>
                  <a:lnTo>
                    <a:pt x="468" y="1088"/>
                  </a:lnTo>
                  <a:lnTo>
                    <a:pt x="503" y="1046"/>
                  </a:lnTo>
                  <a:lnTo>
                    <a:pt x="505" y="1009"/>
                  </a:lnTo>
                  <a:lnTo>
                    <a:pt x="480" y="971"/>
                  </a:lnTo>
                  <a:lnTo>
                    <a:pt x="480" y="944"/>
                  </a:lnTo>
                  <a:lnTo>
                    <a:pt x="503" y="890"/>
                  </a:lnTo>
                  <a:lnTo>
                    <a:pt x="512" y="835"/>
                  </a:lnTo>
                  <a:lnTo>
                    <a:pt x="512" y="785"/>
                  </a:lnTo>
                  <a:lnTo>
                    <a:pt x="517" y="748"/>
                  </a:lnTo>
                  <a:lnTo>
                    <a:pt x="597" y="667"/>
                  </a:lnTo>
                  <a:lnTo>
                    <a:pt x="627" y="614"/>
                  </a:lnTo>
                  <a:lnTo>
                    <a:pt x="627" y="583"/>
                  </a:lnTo>
                  <a:lnTo>
                    <a:pt x="597" y="551"/>
                  </a:lnTo>
                  <a:lnTo>
                    <a:pt x="577" y="513"/>
                  </a:lnTo>
                  <a:lnTo>
                    <a:pt x="519" y="502"/>
                  </a:lnTo>
                  <a:lnTo>
                    <a:pt x="456" y="499"/>
                  </a:lnTo>
                  <a:lnTo>
                    <a:pt x="407" y="525"/>
                  </a:lnTo>
                  <a:lnTo>
                    <a:pt x="318" y="516"/>
                  </a:lnTo>
                  <a:lnTo>
                    <a:pt x="269" y="522"/>
                  </a:lnTo>
                  <a:lnTo>
                    <a:pt x="241" y="504"/>
                  </a:lnTo>
                  <a:lnTo>
                    <a:pt x="237" y="459"/>
                  </a:lnTo>
                  <a:lnTo>
                    <a:pt x="185" y="468"/>
                  </a:lnTo>
                  <a:lnTo>
                    <a:pt x="131" y="491"/>
                  </a:lnTo>
                  <a:lnTo>
                    <a:pt x="100" y="529"/>
                  </a:lnTo>
                  <a:lnTo>
                    <a:pt x="90" y="512"/>
                  </a:lnTo>
                  <a:lnTo>
                    <a:pt x="87" y="477"/>
                  </a:lnTo>
                  <a:lnTo>
                    <a:pt x="102" y="432"/>
                  </a:lnTo>
                  <a:lnTo>
                    <a:pt x="127" y="398"/>
                  </a:lnTo>
                  <a:lnTo>
                    <a:pt x="95" y="403"/>
                  </a:lnTo>
                  <a:lnTo>
                    <a:pt x="106" y="370"/>
                  </a:lnTo>
                  <a:lnTo>
                    <a:pt x="72" y="355"/>
                  </a:lnTo>
                  <a:lnTo>
                    <a:pt x="98" y="305"/>
                  </a:lnTo>
                  <a:lnTo>
                    <a:pt x="79" y="309"/>
                  </a:lnTo>
                  <a:lnTo>
                    <a:pt x="54" y="293"/>
                  </a:lnTo>
                  <a:lnTo>
                    <a:pt x="59" y="262"/>
                  </a:lnTo>
                  <a:lnTo>
                    <a:pt x="0" y="212"/>
                  </a:lnTo>
                  <a:lnTo>
                    <a:pt x="18" y="162"/>
                  </a:lnTo>
                  <a:lnTo>
                    <a:pt x="60" y="130"/>
                  </a:lnTo>
                  <a:lnTo>
                    <a:pt x="104" y="116"/>
                  </a:lnTo>
                  <a:lnTo>
                    <a:pt x="174" y="114"/>
                  </a:lnTo>
                  <a:lnTo>
                    <a:pt x="204" y="85"/>
                  </a:lnTo>
                  <a:lnTo>
                    <a:pt x="202" y="58"/>
                  </a:lnTo>
                  <a:lnTo>
                    <a:pt x="226" y="20"/>
                  </a:lnTo>
                  <a:lnTo>
                    <a:pt x="312" y="0"/>
                  </a:lnTo>
                  <a:lnTo>
                    <a:pt x="350" y="9"/>
                  </a:lnTo>
                  <a:lnTo>
                    <a:pt x="407" y="35"/>
                  </a:lnTo>
                  <a:lnTo>
                    <a:pt x="478" y="49"/>
                  </a:lnTo>
                  <a:lnTo>
                    <a:pt x="631" y="47"/>
                  </a:lnTo>
                  <a:lnTo>
                    <a:pt x="670" y="27"/>
                  </a:lnTo>
                  <a:lnTo>
                    <a:pt x="716" y="33"/>
                  </a:lnTo>
                  <a:lnTo>
                    <a:pt x="786" y="53"/>
                  </a:lnTo>
                  <a:lnTo>
                    <a:pt x="829" y="56"/>
                  </a:lnTo>
                  <a:lnTo>
                    <a:pt x="952" y="82"/>
                  </a:lnTo>
                  <a:lnTo>
                    <a:pt x="1017" y="88"/>
                  </a:lnTo>
                  <a:lnTo>
                    <a:pt x="1089" y="82"/>
                  </a:lnTo>
                  <a:lnTo>
                    <a:pt x="1139" y="70"/>
                  </a:lnTo>
                  <a:lnTo>
                    <a:pt x="1182" y="82"/>
                  </a:lnTo>
                  <a:lnTo>
                    <a:pt x="1254" y="94"/>
                  </a:lnTo>
                  <a:lnTo>
                    <a:pt x="1365" y="90"/>
                  </a:lnTo>
                  <a:lnTo>
                    <a:pt x="1417" y="108"/>
                  </a:lnTo>
                  <a:lnTo>
                    <a:pt x="1484" y="110"/>
                  </a:lnTo>
                  <a:lnTo>
                    <a:pt x="1518" y="101"/>
                  </a:lnTo>
                  <a:lnTo>
                    <a:pt x="1525" y="116"/>
                  </a:lnTo>
                  <a:lnTo>
                    <a:pt x="1607" y="183"/>
                  </a:lnTo>
                  <a:lnTo>
                    <a:pt x="1640" y="200"/>
                  </a:lnTo>
                  <a:lnTo>
                    <a:pt x="1680" y="209"/>
                  </a:lnTo>
                  <a:lnTo>
                    <a:pt x="1723" y="234"/>
                  </a:lnTo>
                  <a:lnTo>
                    <a:pt x="1748" y="256"/>
                  </a:lnTo>
                  <a:lnTo>
                    <a:pt x="1920" y="301"/>
                  </a:lnTo>
                  <a:lnTo>
                    <a:pt x="1976" y="309"/>
                  </a:lnTo>
                  <a:lnTo>
                    <a:pt x="2001" y="303"/>
                  </a:lnTo>
                  <a:lnTo>
                    <a:pt x="2039" y="276"/>
                  </a:lnTo>
                  <a:lnTo>
                    <a:pt x="2070" y="270"/>
                  </a:lnTo>
                  <a:lnTo>
                    <a:pt x="2102" y="281"/>
                  </a:lnTo>
                  <a:lnTo>
                    <a:pt x="2156" y="317"/>
                  </a:lnTo>
                  <a:lnTo>
                    <a:pt x="2181" y="342"/>
                  </a:lnTo>
                  <a:lnTo>
                    <a:pt x="2192" y="365"/>
                  </a:lnTo>
                  <a:lnTo>
                    <a:pt x="2217" y="366"/>
                  </a:lnTo>
                  <a:lnTo>
                    <a:pt x="2233" y="360"/>
                  </a:lnTo>
                  <a:lnTo>
                    <a:pt x="2226" y="344"/>
                  </a:lnTo>
                  <a:lnTo>
                    <a:pt x="2267" y="376"/>
                  </a:lnTo>
                  <a:lnTo>
                    <a:pt x="2297" y="385"/>
                  </a:lnTo>
                  <a:lnTo>
                    <a:pt x="2401" y="378"/>
                  </a:lnTo>
                  <a:lnTo>
                    <a:pt x="2453" y="369"/>
                  </a:lnTo>
                  <a:lnTo>
                    <a:pt x="2502" y="366"/>
                  </a:lnTo>
                  <a:lnTo>
                    <a:pt x="2527" y="370"/>
                  </a:lnTo>
                  <a:lnTo>
                    <a:pt x="2553" y="382"/>
                  </a:lnTo>
                  <a:lnTo>
                    <a:pt x="2560" y="409"/>
                  </a:lnTo>
                  <a:lnTo>
                    <a:pt x="2529" y="425"/>
                  </a:lnTo>
                  <a:lnTo>
                    <a:pt x="2533" y="463"/>
                  </a:lnTo>
                  <a:lnTo>
                    <a:pt x="2547" y="494"/>
                  </a:lnTo>
                  <a:lnTo>
                    <a:pt x="2513" y="538"/>
                  </a:lnTo>
                  <a:lnTo>
                    <a:pt x="2371" y="626"/>
                  </a:lnTo>
                  <a:lnTo>
                    <a:pt x="2321" y="673"/>
                  </a:lnTo>
                  <a:lnTo>
                    <a:pt x="2101" y="755"/>
                  </a:lnTo>
                  <a:lnTo>
                    <a:pt x="2055" y="810"/>
                  </a:lnTo>
                  <a:lnTo>
                    <a:pt x="2055" y="835"/>
                  </a:lnTo>
                  <a:lnTo>
                    <a:pt x="2023" y="867"/>
                  </a:lnTo>
                  <a:lnTo>
                    <a:pt x="1978" y="923"/>
                  </a:lnTo>
                  <a:lnTo>
                    <a:pt x="1920" y="1024"/>
                  </a:lnTo>
                  <a:lnTo>
                    <a:pt x="1845" y="1119"/>
                  </a:lnTo>
                  <a:lnTo>
                    <a:pt x="1832" y="1166"/>
                  </a:lnTo>
                  <a:lnTo>
                    <a:pt x="1820" y="1189"/>
                  </a:lnTo>
                  <a:lnTo>
                    <a:pt x="1820" y="1198"/>
                  </a:lnTo>
                  <a:lnTo>
                    <a:pt x="1834" y="1219"/>
                  </a:lnTo>
                  <a:lnTo>
                    <a:pt x="1840" y="1256"/>
                  </a:lnTo>
                  <a:lnTo>
                    <a:pt x="1850" y="1281"/>
                  </a:lnTo>
                  <a:lnTo>
                    <a:pt x="1868" y="1301"/>
                  </a:lnTo>
                  <a:lnTo>
                    <a:pt x="1888" y="1314"/>
                  </a:lnTo>
                  <a:lnTo>
                    <a:pt x="1918" y="1320"/>
                  </a:lnTo>
                  <a:lnTo>
                    <a:pt x="1931" y="1342"/>
                  </a:lnTo>
                  <a:lnTo>
                    <a:pt x="1913" y="1377"/>
                  </a:lnTo>
                  <a:lnTo>
                    <a:pt x="1865" y="1414"/>
                  </a:lnTo>
                  <a:lnTo>
                    <a:pt x="1830" y="1437"/>
                  </a:lnTo>
                  <a:lnTo>
                    <a:pt x="1805" y="1464"/>
                  </a:lnTo>
                  <a:lnTo>
                    <a:pt x="1768" y="1524"/>
                  </a:lnTo>
                  <a:lnTo>
                    <a:pt x="1760" y="1561"/>
                  </a:lnTo>
                  <a:lnTo>
                    <a:pt x="1741" y="1590"/>
                  </a:lnTo>
                  <a:lnTo>
                    <a:pt x="1732" y="1622"/>
                  </a:lnTo>
                  <a:lnTo>
                    <a:pt x="1740" y="1644"/>
                  </a:lnTo>
                  <a:lnTo>
                    <a:pt x="1622" y="1662"/>
                  </a:lnTo>
                  <a:lnTo>
                    <a:pt x="1545" y="1730"/>
                  </a:lnTo>
                  <a:lnTo>
                    <a:pt x="1521" y="1799"/>
                  </a:lnTo>
                  <a:lnTo>
                    <a:pt x="1504" y="1829"/>
                  </a:lnTo>
                  <a:lnTo>
                    <a:pt x="1484" y="1853"/>
                  </a:lnTo>
                  <a:lnTo>
                    <a:pt x="1455" y="1858"/>
                  </a:lnTo>
                  <a:lnTo>
                    <a:pt x="1410" y="1849"/>
                  </a:lnTo>
                  <a:lnTo>
                    <a:pt x="1353" y="1872"/>
                  </a:lnTo>
                  <a:lnTo>
                    <a:pt x="1306" y="1870"/>
                  </a:lnTo>
                  <a:lnTo>
                    <a:pt x="1248" y="1855"/>
                  </a:lnTo>
                  <a:lnTo>
                    <a:pt x="1186" y="1865"/>
                  </a:lnTo>
                  <a:lnTo>
                    <a:pt x="1139" y="1858"/>
                  </a:lnTo>
                  <a:lnTo>
                    <a:pt x="1004" y="1876"/>
                  </a:lnTo>
                  <a:lnTo>
                    <a:pt x="962" y="1921"/>
                  </a:lnTo>
                  <a:lnTo>
                    <a:pt x="914" y="1926"/>
                  </a:lnTo>
                  <a:lnTo>
                    <a:pt x="871" y="1943"/>
                  </a:lnTo>
                  <a:lnTo>
                    <a:pt x="839" y="1978"/>
                  </a:lnTo>
                  <a:lnTo>
                    <a:pt x="829" y="2000"/>
                  </a:lnTo>
                  <a:lnTo>
                    <a:pt x="810" y="2019"/>
                  </a:lnTo>
                  <a:lnTo>
                    <a:pt x="781" y="2034"/>
                  </a:lnTo>
                  <a:lnTo>
                    <a:pt x="718" y="2023"/>
                  </a:lnTo>
                  <a:lnTo>
                    <a:pt x="672" y="1991"/>
                  </a:lnTo>
                  <a:lnTo>
                    <a:pt x="631" y="1929"/>
                  </a:lnTo>
                  <a:lnTo>
                    <a:pt x="627" y="1896"/>
                  </a:lnTo>
                  <a:lnTo>
                    <a:pt x="600" y="1874"/>
                  </a:lnTo>
                  <a:lnTo>
                    <a:pt x="597" y="1835"/>
                  </a:lnTo>
                  <a:lnTo>
                    <a:pt x="593" y="1818"/>
                  </a:lnTo>
                  <a:lnTo>
                    <a:pt x="582" y="1804"/>
                  </a:lnTo>
                  <a:lnTo>
                    <a:pt x="550" y="1777"/>
                  </a:lnTo>
                  <a:lnTo>
                    <a:pt x="494" y="1747"/>
                  </a:lnTo>
                  <a:lnTo>
                    <a:pt x="468" y="1741"/>
                  </a:lnTo>
                  <a:lnTo>
                    <a:pt x="386" y="1746"/>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57" name="Freeform 426"/>
            <p:cNvSpPr>
              <a:spLocks noChangeAspect="1"/>
            </p:cNvSpPr>
            <p:nvPr/>
          </p:nvSpPr>
          <p:spPr bwMode="gray">
            <a:xfrm>
              <a:off x="4996145" y="4180583"/>
              <a:ext cx="720396" cy="807367"/>
            </a:xfrm>
            <a:custGeom>
              <a:avLst/>
              <a:gdLst>
                <a:gd name="T0" fmla="*/ 135770622 w 1829"/>
                <a:gd name="T1" fmla="*/ 29227110 h 2462"/>
                <a:gd name="T2" fmla="*/ 128257501 w 1829"/>
                <a:gd name="T3" fmla="*/ 23654712 h 2462"/>
                <a:gd name="T4" fmla="*/ 114707365 w 1829"/>
                <a:gd name="T5" fmla="*/ 21380086 h 2462"/>
                <a:gd name="T6" fmla="*/ 105852563 w 1829"/>
                <a:gd name="T7" fmla="*/ 16603890 h 2462"/>
                <a:gd name="T8" fmla="*/ 98607925 w 1829"/>
                <a:gd name="T9" fmla="*/ 2615561 h 2462"/>
                <a:gd name="T10" fmla="*/ 79557350 w 1829"/>
                <a:gd name="T11" fmla="*/ 0 h 2462"/>
                <a:gd name="T12" fmla="*/ 82240346 w 1829"/>
                <a:gd name="T13" fmla="*/ 13647052 h 2462"/>
                <a:gd name="T14" fmla="*/ 74861649 w 1829"/>
                <a:gd name="T15" fmla="*/ 23313435 h 2462"/>
                <a:gd name="T16" fmla="*/ 80496490 w 1829"/>
                <a:gd name="T17" fmla="*/ 30023311 h 2462"/>
                <a:gd name="T18" fmla="*/ 79825466 w 1829"/>
                <a:gd name="T19" fmla="*/ 37188112 h 2462"/>
                <a:gd name="T20" fmla="*/ 72714886 w 1829"/>
                <a:gd name="T21" fmla="*/ 45148787 h 2462"/>
                <a:gd name="T22" fmla="*/ 71776113 w 1829"/>
                <a:gd name="T23" fmla="*/ 60160269 h 2462"/>
                <a:gd name="T24" fmla="*/ 61311513 w 1829"/>
                <a:gd name="T25" fmla="*/ 58454557 h 2462"/>
                <a:gd name="T26" fmla="*/ 36223202 w 1829"/>
                <a:gd name="T27" fmla="*/ 50266261 h 2462"/>
                <a:gd name="T28" fmla="*/ 31393443 w 1829"/>
                <a:gd name="T29" fmla="*/ 59478052 h 2462"/>
                <a:gd name="T30" fmla="*/ 42931241 w 1829"/>
                <a:gd name="T31" fmla="*/ 68120934 h 2462"/>
                <a:gd name="T32" fmla="*/ 26966225 w 1829"/>
                <a:gd name="T33" fmla="*/ 85066096 h 2462"/>
                <a:gd name="T34" fmla="*/ 28978564 w 1829"/>
                <a:gd name="T35" fmla="*/ 101783648 h 2462"/>
                <a:gd name="T36" fmla="*/ 17172644 w 1829"/>
                <a:gd name="T37" fmla="*/ 118159902 h 2462"/>
                <a:gd name="T38" fmla="*/ 1475740 w 1829"/>
                <a:gd name="T39" fmla="*/ 120206892 h 2462"/>
                <a:gd name="T40" fmla="*/ 3354021 w 1829"/>
                <a:gd name="T41" fmla="*/ 143747946 h 2462"/>
                <a:gd name="T42" fmla="*/ 2280822 w 1829"/>
                <a:gd name="T43" fmla="*/ 159896907 h 2462"/>
                <a:gd name="T44" fmla="*/ 8586322 w 1829"/>
                <a:gd name="T45" fmla="*/ 174226171 h 2462"/>
                <a:gd name="T46" fmla="*/ 6305501 w 1829"/>
                <a:gd name="T47" fmla="*/ 189351679 h 2462"/>
                <a:gd name="T48" fmla="*/ 8586322 w 1829"/>
                <a:gd name="T49" fmla="*/ 203226019 h 2462"/>
                <a:gd name="T50" fmla="*/ 31125327 w 1829"/>
                <a:gd name="T51" fmla="*/ 216076864 h 2462"/>
                <a:gd name="T52" fmla="*/ 48029494 w 1829"/>
                <a:gd name="T53" fmla="*/ 238253147 h 2462"/>
                <a:gd name="T54" fmla="*/ 43199723 w 1829"/>
                <a:gd name="T55" fmla="*/ 269754866 h 2462"/>
                <a:gd name="T56" fmla="*/ 78081611 w 1829"/>
                <a:gd name="T57" fmla="*/ 269527573 h 2462"/>
                <a:gd name="T58" fmla="*/ 106657645 w 1829"/>
                <a:gd name="T59" fmla="*/ 273394259 h 2462"/>
                <a:gd name="T60" fmla="*/ 121146921 w 1829"/>
                <a:gd name="T61" fmla="*/ 278739026 h 2462"/>
                <a:gd name="T62" fmla="*/ 138453617 w 1829"/>
                <a:gd name="T63" fmla="*/ 276919667 h 2462"/>
                <a:gd name="T64" fmla="*/ 173603976 w 1829"/>
                <a:gd name="T65" fmla="*/ 267707877 h 2462"/>
                <a:gd name="T66" fmla="*/ 192654574 w 1829"/>
                <a:gd name="T67" fmla="*/ 271005992 h 2462"/>
                <a:gd name="T68" fmla="*/ 190910672 w 1829"/>
                <a:gd name="T69" fmla="*/ 249284633 h 2462"/>
                <a:gd name="T70" fmla="*/ 214254430 w 1829"/>
                <a:gd name="T71" fmla="*/ 234727738 h 2462"/>
                <a:gd name="T72" fmla="*/ 195069453 w 1829"/>
                <a:gd name="T73" fmla="*/ 214939723 h 2462"/>
                <a:gd name="T74" fmla="*/ 174811232 w 1829"/>
                <a:gd name="T75" fmla="*/ 186963412 h 2462"/>
                <a:gd name="T76" fmla="*/ 165151715 w 1829"/>
                <a:gd name="T77" fmla="*/ 174681095 h 2462"/>
                <a:gd name="T78" fmla="*/ 184336691 w 1829"/>
                <a:gd name="T79" fmla="*/ 171951551 h 2462"/>
                <a:gd name="T80" fmla="*/ 224182430 w 1829"/>
                <a:gd name="T81" fmla="*/ 155348003 h 2462"/>
                <a:gd name="T82" fmla="*/ 237732566 w 1829"/>
                <a:gd name="T83" fmla="*/ 155916574 h 2462"/>
                <a:gd name="T84" fmla="*/ 245379745 w 1829"/>
                <a:gd name="T85" fmla="*/ 136128559 h 2462"/>
                <a:gd name="T86" fmla="*/ 235988344 w 1829"/>
                <a:gd name="T87" fmla="*/ 111677656 h 2462"/>
                <a:gd name="T88" fmla="*/ 231695551 w 1829"/>
                <a:gd name="T89" fmla="*/ 86999439 h 2462"/>
                <a:gd name="T90" fmla="*/ 229280305 w 1829"/>
                <a:gd name="T91" fmla="*/ 68689842 h 2462"/>
                <a:gd name="T92" fmla="*/ 224853087 w 1829"/>
                <a:gd name="T93" fmla="*/ 45489728 h 2462"/>
                <a:gd name="T94" fmla="*/ 203253231 w 1829"/>
                <a:gd name="T95" fmla="*/ 31388083 h 2462"/>
                <a:gd name="T96" fmla="*/ 193459655 w 1829"/>
                <a:gd name="T97" fmla="*/ 23654712 h 2462"/>
                <a:gd name="T98" fmla="*/ 175616314 w 1829"/>
                <a:gd name="T99" fmla="*/ 25360761 h 2462"/>
                <a:gd name="T100" fmla="*/ 181116730 w 1829"/>
                <a:gd name="T101" fmla="*/ 17627385 h 2462"/>
                <a:gd name="T102" fmla="*/ 165688314 w 1829"/>
                <a:gd name="T103" fmla="*/ 30705529 h 2462"/>
                <a:gd name="T104" fmla="*/ 149991415 w 1829"/>
                <a:gd name="T105" fmla="*/ 37756683 h 2462"/>
                <a:gd name="T106" fmla="*/ 131343404 w 1829"/>
                <a:gd name="T107" fmla="*/ 37415405 h 2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29"/>
                <a:gd name="T163" fmla="*/ 0 h 2462"/>
                <a:gd name="T164" fmla="*/ 1829 w 1829"/>
                <a:gd name="T165" fmla="*/ 2462 h 2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29" h="2462">
                  <a:moveTo>
                    <a:pt x="979" y="329"/>
                  </a:moveTo>
                  <a:lnTo>
                    <a:pt x="971" y="311"/>
                  </a:lnTo>
                  <a:lnTo>
                    <a:pt x="985" y="278"/>
                  </a:lnTo>
                  <a:lnTo>
                    <a:pt x="1012" y="257"/>
                  </a:lnTo>
                  <a:lnTo>
                    <a:pt x="1032" y="232"/>
                  </a:lnTo>
                  <a:lnTo>
                    <a:pt x="1032" y="199"/>
                  </a:lnTo>
                  <a:lnTo>
                    <a:pt x="1016" y="186"/>
                  </a:lnTo>
                  <a:lnTo>
                    <a:pt x="956" y="208"/>
                  </a:lnTo>
                  <a:lnTo>
                    <a:pt x="930" y="208"/>
                  </a:lnTo>
                  <a:lnTo>
                    <a:pt x="915" y="183"/>
                  </a:lnTo>
                  <a:lnTo>
                    <a:pt x="871" y="165"/>
                  </a:lnTo>
                  <a:lnTo>
                    <a:pt x="855" y="188"/>
                  </a:lnTo>
                  <a:lnTo>
                    <a:pt x="834" y="188"/>
                  </a:lnTo>
                  <a:lnTo>
                    <a:pt x="832" y="159"/>
                  </a:lnTo>
                  <a:lnTo>
                    <a:pt x="803" y="159"/>
                  </a:lnTo>
                  <a:lnTo>
                    <a:pt x="789" y="146"/>
                  </a:lnTo>
                  <a:lnTo>
                    <a:pt x="812" y="117"/>
                  </a:lnTo>
                  <a:lnTo>
                    <a:pt x="814" y="84"/>
                  </a:lnTo>
                  <a:lnTo>
                    <a:pt x="794" y="43"/>
                  </a:lnTo>
                  <a:lnTo>
                    <a:pt x="735" y="23"/>
                  </a:lnTo>
                  <a:lnTo>
                    <a:pt x="708" y="25"/>
                  </a:lnTo>
                  <a:lnTo>
                    <a:pt x="711" y="8"/>
                  </a:lnTo>
                  <a:lnTo>
                    <a:pt x="679" y="23"/>
                  </a:lnTo>
                  <a:lnTo>
                    <a:pt x="593" y="0"/>
                  </a:lnTo>
                  <a:lnTo>
                    <a:pt x="562" y="3"/>
                  </a:lnTo>
                  <a:lnTo>
                    <a:pt x="559" y="41"/>
                  </a:lnTo>
                  <a:lnTo>
                    <a:pt x="591" y="95"/>
                  </a:lnTo>
                  <a:lnTo>
                    <a:pt x="613" y="120"/>
                  </a:lnTo>
                  <a:lnTo>
                    <a:pt x="623" y="145"/>
                  </a:lnTo>
                  <a:lnTo>
                    <a:pt x="572" y="174"/>
                  </a:lnTo>
                  <a:lnTo>
                    <a:pt x="571" y="188"/>
                  </a:lnTo>
                  <a:lnTo>
                    <a:pt x="558" y="205"/>
                  </a:lnTo>
                  <a:lnTo>
                    <a:pt x="580" y="208"/>
                  </a:lnTo>
                  <a:lnTo>
                    <a:pt x="595" y="219"/>
                  </a:lnTo>
                  <a:lnTo>
                    <a:pt x="588" y="241"/>
                  </a:lnTo>
                  <a:lnTo>
                    <a:pt x="600" y="264"/>
                  </a:lnTo>
                  <a:lnTo>
                    <a:pt x="618" y="280"/>
                  </a:lnTo>
                  <a:lnTo>
                    <a:pt x="613" y="294"/>
                  </a:lnTo>
                  <a:lnTo>
                    <a:pt x="597" y="298"/>
                  </a:lnTo>
                  <a:lnTo>
                    <a:pt x="595" y="327"/>
                  </a:lnTo>
                  <a:lnTo>
                    <a:pt x="645" y="360"/>
                  </a:lnTo>
                  <a:lnTo>
                    <a:pt x="638" y="370"/>
                  </a:lnTo>
                  <a:lnTo>
                    <a:pt x="555" y="372"/>
                  </a:lnTo>
                  <a:lnTo>
                    <a:pt x="542" y="397"/>
                  </a:lnTo>
                  <a:lnTo>
                    <a:pt x="535" y="415"/>
                  </a:lnTo>
                  <a:lnTo>
                    <a:pt x="533" y="480"/>
                  </a:lnTo>
                  <a:lnTo>
                    <a:pt x="555" y="556"/>
                  </a:lnTo>
                  <a:lnTo>
                    <a:pt x="535" y="529"/>
                  </a:lnTo>
                  <a:lnTo>
                    <a:pt x="515" y="483"/>
                  </a:lnTo>
                  <a:lnTo>
                    <a:pt x="484" y="473"/>
                  </a:lnTo>
                  <a:lnTo>
                    <a:pt x="482" y="512"/>
                  </a:lnTo>
                  <a:lnTo>
                    <a:pt x="457" y="514"/>
                  </a:lnTo>
                  <a:lnTo>
                    <a:pt x="450" y="468"/>
                  </a:lnTo>
                  <a:lnTo>
                    <a:pt x="430" y="433"/>
                  </a:lnTo>
                  <a:lnTo>
                    <a:pt x="371" y="421"/>
                  </a:lnTo>
                  <a:lnTo>
                    <a:pt x="270" y="442"/>
                  </a:lnTo>
                  <a:lnTo>
                    <a:pt x="259" y="471"/>
                  </a:lnTo>
                  <a:lnTo>
                    <a:pt x="244" y="487"/>
                  </a:lnTo>
                  <a:lnTo>
                    <a:pt x="232" y="514"/>
                  </a:lnTo>
                  <a:lnTo>
                    <a:pt x="234" y="523"/>
                  </a:lnTo>
                  <a:lnTo>
                    <a:pt x="275" y="533"/>
                  </a:lnTo>
                  <a:lnTo>
                    <a:pt x="293" y="548"/>
                  </a:lnTo>
                  <a:lnTo>
                    <a:pt x="311" y="567"/>
                  </a:lnTo>
                  <a:lnTo>
                    <a:pt x="320" y="599"/>
                  </a:lnTo>
                  <a:lnTo>
                    <a:pt x="314" y="597"/>
                  </a:lnTo>
                  <a:lnTo>
                    <a:pt x="295" y="564"/>
                  </a:lnTo>
                  <a:lnTo>
                    <a:pt x="239" y="577"/>
                  </a:lnTo>
                  <a:lnTo>
                    <a:pt x="201" y="748"/>
                  </a:lnTo>
                  <a:lnTo>
                    <a:pt x="144" y="787"/>
                  </a:lnTo>
                  <a:lnTo>
                    <a:pt x="154" y="822"/>
                  </a:lnTo>
                  <a:lnTo>
                    <a:pt x="221" y="851"/>
                  </a:lnTo>
                  <a:lnTo>
                    <a:pt x="216" y="895"/>
                  </a:lnTo>
                  <a:lnTo>
                    <a:pt x="189" y="931"/>
                  </a:lnTo>
                  <a:lnTo>
                    <a:pt x="154" y="957"/>
                  </a:lnTo>
                  <a:lnTo>
                    <a:pt x="146" y="1000"/>
                  </a:lnTo>
                  <a:lnTo>
                    <a:pt x="128" y="1039"/>
                  </a:lnTo>
                  <a:lnTo>
                    <a:pt x="99" y="1045"/>
                  </a:lnTo>
                  <a:lnTo>
                    <a:pt x="52" y="1024"/>
                  </a:lnTo>
                  <a:lnTo>
                    <a:pt x="13" y="1024"/>
                  </a:lnTo>
                  <a:lnTo>
                    <a:pt x="11" y="1057"/>
                  </a:lnTo>
                  <a:lnTo>
                    <a:pt x="25" y="1112"/>
                  </a:lnTo>
                  <a:lnTo>
                    <a:pt x="30" y="1149"/>
                  </a:lnTo>
                  <a:lnTo>
                    <a:pt x="25" y="1197"/>
                  </a:lnTo>
                  <a:lnTo>
                    <a:pt x="25" y="1264"/>
                  </a:lnTo>
                  <a:lnTo>
                    <a:pt x="3" y="1293"/>
                  </a:lnTo>
                  <a:lnTo>
                    <a:pt x="0" y="1320"/>
                  </a:lnTo>
                  <a:lnTo>
                    <a:pt x="17" y="1386"/>
                  </a:lnTo>
                  <a:lnTo>
                    <a:pt x="17" y="1406"/>
                  </a:lnTo>
                  <a:lnTo>
                    <a:pt x="36" y="1431"/>
                  </a:lnTo>
                  <a:lnTo>
                    <a:pt x="43" y="1469"/>
                  </a:lnTo>
                  <a:lnTo>
                    <a:pt x="64" y="1503"/>
                  </a:lnTo>
                  <a:lnTo>
                    <a:pt x="64" y="1532"/>
                  </a:lnTo>
                  <a:lnTo>
                    <a:pt x="25" y="1594"/>
                  </a:lnTo>
                  <a:lnTo>
                    <a:pt x="54" y="1611"/>
                  </a:lnTo>
                  <a:lnTo>
                    <a:pt x="45" y="1638"/>
                  </a:lnTo>
                  <a:lnTo>
                    <a:pt x="47" y="1665"/>
                  </a:lnTo>
                  <a:lnTo>
                    <a:pt x="66" y="1692"/>
                  </a:lnTo>
                  <a:lnTo>
                    <a:pt x="77" y="1720"/>
                  </a:lnTo>
                  <a:lnTo>
                    <a:pt x="81" y="1764"/>
                  </a:lnTo>
                  <a:lnTo>
                    <a:pt x="64" y="1787"/>
                  </a:lnTo>
                  <a:lnTo>
                    <a:pt x="113" y="1826"/>
                  </a:lnTo>
                  <a:lnTo>
                    <a:pt x="137" y="1854"/>
                  </a:lnTo>
                  <a:lnTo>
                    <a:pt x="160" y="1892"/>
                  </a:lnTo>
                  <a:lnTo>
                    <a:pt x="232" y="1900"/>
                  </a:lnTo>
                  <a:lnTo>
                    <a:pt x="381" y="1944"/>
                  </a:lnTo>
                  <a:lnTo>
                    <a:pt x="433" y="1967"/>
                  </a:lnTo>
                  <a:lnTo>
                    <a:pt x="424" y="2010"/>
                  </a:lnTo>
                  <a:lnTo>
                    <a:pt x="358" y="2095"/>
                  </a:lnTo>
                  <a:lnTo>
                    <a:pt x="349" y="2142"/>
                  </a:lnTo>
                  <a:lnTo>
                    <a:pt x="320" y="2233"/>
                  </a:lnTo>
                  <a:lnTo>
                    <a:pt x="316" y="2336"/>
                  </a:lnTo>
                  <a:lnTo>
                    <a:pt x="322" y="2372"/>
                  </a:lnTo>
                  <a:lnTo>
                    <a:pt x="329" y="2383"/>
                  </a:lnTo>
                  <a:lnTo>
                    <a:pt x="357" y="2405"/>
                  </a:lnTo>
                  <a:lnTo>
                    <a:pt x="487" y="2390"/>
                  </a:lnTo>
                  <a:lnTo>
                    <a:pt x="582" y="2370"/>
                  </a:lnTo>
                  <a:lnTo>
                    <a:pt x="656" y="2390"/>
                  </a:lnTo>
                  <a:lnTo>
                    <a:pt x="722" y="2421"/>
                  </a:lnTo>
                  <a:lnTo>
                    <a:pt x="760" y="2405"/>
                  </a:lnTo>
                  <a:lnTo>
                    <a:pt x="795" y="2404"/>
                  </a:lnTo>
                  <a:lnTo>
                    <a:pt x="828" y="2413"/>
                  </a:lnTo>
                  <a:lnTo>
                    <a:pt x="848" y="2444"/>
                  </a:lnTo>
                  <a:lnTo>
                    <a:pt x="884" y="2462"/>
                  </a:lnTo>
                  <a:lnTo>
                    <a:pt x="903" y="2451"/>
                  </a:lnTo>
                  <a:lnTo>
                    <a:pt x="915" y="2426"/>
                  </a:lnTo>
                  <a:lnTo>
                    <a:pt x="940" y="2401"/>
                  </a:lnTo>
                  <a:lnTo>
                    <a:pt x="983" y="2405"/>
                  </a:lnTo>
                  <a:lnTo>
                    <a:pt x="1032" y="2435"/>
                  </a:lnTo>
                  <a:lnTo>
                    <a:pt x="1082" y="2435"/>
                  </a:lnTo>
                  <a:lnTo>
                    <a:pt x="1154" y="2388"/>
                  </a:lnTo>
                  <a:lnTo>
                    <a:pt x="1278" y="2372"/>
                  </a:lnTo>
                  <a:lnTo>
                    <a:pt x="1294" y="2354"/>
                  </a:lnTo>
                  <a:lnTo>
                    <a:pt x="1337" y="2368"/>
                  </a:lnTo>
                  <a:lnTo>
                    <a:pt x="1391" y="2368"/>
                  </a:lnTo>
                  <a:lnTo>
                    <a:pt x="1407" y="2396"/>
                  </a:lnTo>
                  <a:lnTo>
                    <a:pt x="1436" y="2383"/>
                  </a:lnTo>
                  <a:lnTo>
                    <a:pt x="1434" y="2354"/>
                  </a:lnTo>
                  <a:lnTo>
                    <a:pt x="1409" y="2295"/>
                  </a:lnTo>
                  <a:lnTo>
                    <a:pt x="1405" y="2235"/>
                  </a:lnTo>
                  <a:lnTo>
                    <a:pt x="1423" y="2192"/>
                  </a:lnTo>
                  <a:lnTo>
                    <a:pt x="1505" y="2157"/>
                  </a:lnTo>
                  <a:lnTo>
                    <a:pt x="1517" y="2123"/>
                  </a:lnTo>
                  <a:lnTo>
                    <a:pt x="1532" y="2090"/>
                  </a:lnTo>
                  <a:lnTo>
                    <a:pt x="1597" y="2064"/>
                  </a:lnTo>
                  <a:lnTo>
                    <a:pt x="1603" y="2035"/>
                  </a:lnTo>
                  <a:lnTo>
                    <a:pt x="1585" y="2012"/>
                  </a:lnTo>
                  <a:lnTo>
                    <a:pt x="1491" y="1937"/>
                  </a:lnTo>
                  <a:lnTo>
                    <a:pt x="1454" y="1890"/>
                  </a:lnTo>
                  <a:lnTo>
                    <a:pt x="1348" y="1806"/>
                  </a:lnTo>
                  <a:lnTo>
                    <a:pt x="1312" y="1757"/>
                  </a:lnTo>
                  <a:lnTo>
                    <a:pt x="1312" y="1690"/>
                  </a:lnTo>
                  <a:lnTo>
                    <a:pt x="1303" y="1644"/>
                  </a:lnTo>
                  <a:lnTo>
                    <a:pt x="1258" y="1624"/>
                  </a:lnTo>
                  <a:lnTo>
                    <a:pt x="1227" y="1587"/>
                  </a:lnTo>
                  <a:lnTo>
                    <a:pt x="1227" y="1553"/>
                  </a:lnTo>
                  <a:lnTo>
                    <a:pt x="1231" y="1536"/>
                  </a:lnTo>
                  <a:lnTo>
                    <a:pt x="1290" y="1590"/>
                  </a:lnTo>
                  <a:lnTo>
                    <a:pt x="1298" y="1589"/>
                  </a:lnTo>
                  <a:lnTo>
                    <a:pt x="1317" y="1538"/>
                  </a:lnTo>
                  <a:lnTo>
                    <a:pt x="1374" y="1512"/>
                  </a:lnTo>
                  <a:lnTo>
                    <a:pt x="1440" y="1491"/>
                  </a:lnTo>
                  <a:lnTo>
                    <a:pt x="1503" y="1460"/>
                  </a:lnTo>
                  <a:lnTo>
                    <a:pt x="1528" y="1417"/>
                  </a:lnTo>
                  <a:lnTo>
                    <a:pt x="1671" y="1366"/>
                  </a:lnTo>
                  <a:lnTo>
                    <a:pt x="1684" y="1282"/>
                  </a:lnTo>
                  <a:lnTo>
                    <a:pt x="1720" y="1291"/>
                  </a:lnTo>
                  <a:lnTo>
                    <a:pt x="1745" y="1336"/>
                  </a:lnTo>
                  <a:lnTo>
                    <a:pt x="1772" y="1371"/>
                  </a:lnTo>
                  <a:lnTo>
                    <a:pt x="1797" y="1371"/>
                  </a:lnTo>
                  <a:lnTo>
                    <a:pt x="1811" y="1340"/>
                  </a:lnTo>
                  <a:lnTo>
                    <a:pt x="1825" y="1272"/>
                  </a:lnTo>
                  <a:lnTo>
                    <a:pt x="1829" y="1197"/>
                  </a:lnTo>
                  <a:lnTo>
                    <a:pt x="1825" y="1180"/>
                  </a:lnTo>
                  <a:lnTo>
                    <a:pt x="1766" y="1110"/>
                  </a:lnTo>
                  <a:lnTo>
                    <a:pt x="1757" y="1020"/>
                  </a:lnTo>
                  <a:lnTo>
                    <a:pt x="1759" y="982"/>
                  </a:lnTo>
                  <a:lnTo>
                    <a:pt x="1752" y="922"/>
                  </a:lnTo>
                  <a:lnTo>
                    <a:pt x="1741" y="885"/>
                  </a:lnTo>
                  <a:lnTo>
                    <a:pt x="1733" y="795"/>
                  </a:lnTo>
                  <a:lnTo>
                    <a:pt x="1727" y="765"/>
                  </a:lnTo>
                  <a:lnTo>
                    <a:pt x="1673" y="724"/>
                  </a:lnTo>
                  <a:lnTo>
                    <a:pt x="1671" y="697"/>
                  </a:lnTo>
                  <a:lnTo>
                    <a:pt x="1686" y="649"/>
                  </a:lnTo>
                  <a:lnTo>
                    <a:pt x="1709" y="604"/>
                  </a:lnTo>
                  <a:lnTo>
                    <a:pt x="1714" y="558"/>
                  </a:lnTo>
                  <a:lnTo>
                    <a:pt x="1714" y="495"/>
                  </a:lnTo>
                  <a:lnTo>
                    <a:pt x="1684" y="433"/>
                  </a:lnTo>
                  <a:lnTo>
                    <a:pt x="1676" y="400"/>
                  </a:lnTo>
                  <a:lnTo>
                    <a:pt x="1591" y="372"/>
                  </a:lnTo>
                  <a:lnTo>
                    <a:pt x="1583" y="323"/>
                  </a:lnTo>
                  <a:lnTo>
                    <a:pt x="1550" y="270"/>
                  </a:lnTo>
                  <a:lnTo>
                    <a:pt x="1515" y="276"/>
                  </a:lnTo>
                  <a:lnTo>
                    <a:pt x="1492" y="255"/>
                  </a:lnTo>
                  <a:lnTo>
                    <a:pt x="1481" y="254"/>
                  </a:lnTo>
                  <a:lnTo>
                    <a:pt x="1472" y="225"/>
                  </a:lnTo>
                  <a:lnTo>
                    <a:pt x="1442" y="208"/>
                  </a:lnTo>
                  <a:lnTo>
                    <a:pt x="1423" y="183"/>
                  </a:lnTo>
                  <a:lnTo>
                    <a:pt x="1364" y="194"/>
                  </a:lnTo>
                  <a:lnTo>
                    <a:pt x="1335" y="205"/>
                  </a:lnTo>
                  <a:lnTo>
                    <a:pt x="1309" y="223"/>
                  </a:lnTo>
                  <a:lnTo>
                    <a:pt x="1319" y="203"/>
                  </a:lnTo>
                  <a:lnTo>
                    <a:pt x="1339" y="183"/>
                  </a:lnTo>
                  <a:lnTo>
                    <a:pt x="1374" y="159"/>
                  </a:lnTo>
                  <a:lnTo>
                    <a:pt x="1350" y="155"/>
                  </a:lnTo>
                  <a:lnTo>
                    <a:pt x="1319" y="161"/>
                  </a:lnTo>
                  <a:lnTo>
                    <a:pt x="1268" y="223"/>
                  </a:lnTo>
                  <a:lnTo>
                    <a:pt x="1251" y="260"/>
                  </a:lnTo>
                  <a:lnTo>
                    <a:pt x="1235" y="270"/>
                  </a:lnTo>
                  <a:lnTo>
                    <a:pt x="1235" y="246"/>
                  </a:lnTo>
                  <a:lnTo>
                    <a:pt x="1164" y="264"/>
                  </a:lnTo>
                  <a:lnTo>
                    <a:pt x="1107" y="311"/>
                  </a:lnTo>
                  <a:lnTo>
                    <a:pt x="1118" y="332"/>
                  </a:lnTo>
                  <a:lnTo>
                    <a:pt x="1084" y="332"/>
                  </a:lnTo>
                  <a:lnTo>
                    <a:pt x="1039" y="319"/>
                  </a:lnTo>
                  <a:lnTo>
                    <a:pt x="988" y="351"/>
                  </a:lnTo>
                  <a:lnTo>
                    <a:pt x="979" y="329"/>
                  </a:lnTo>
                  <a:close/>
                </a:path>
              </a:pathLst>
            </a:custGeom>
            <a:solidFill>
              <a:schemeClr val="accent1"/>
            </a:solidFill>
            <a:ln w="6350" cap="flat" cmpd="sng">
              <a:solidFill>
                <a:schemeClr val="bg1"/>
              </a:solidFill>
              <a:prstDash val="solid"/>
              <a:round/>
              <a:headEnd type="none" w="med" len="med"/>
              <a:tailEnd type="none" w="med" len="med"/>
            </a:ln>
          </p:spPr>
          <p:txBody>
            <a:bodyPr/>
            <a:lstStyle/>
            <a:p>
              <a:endParaRPr lang="en-US" dirty="0"/>
            </a:p>
          </p:txBody>
        </p:sp>
        <p:sp>
          <p:nvSpPr>
            <p:cNvPr id="58" name="Freeform 427"/>
            <p:cNvSpPr>
              <a:spLocks noChangeAspect="1"/>
            </p:cNvSpPr>
            <p:nvPr/>
          </p:nvSpPr>
          <p:spPr bwMode="gray">
            <a:xfrm>
              <a:off x="5569730" y="4208370"/>
              <a:ext cx="44385" cy="44768"/>
            </a:xfrm>
            <a:custGeom>
              <a:avLst/>
              <a:gdLst>
                <a:gd name="T0" fmla="*/ 13622267 w 109"/>
                <a:gd name="T1" fmla="*/ 8243310 h 137"/>
                <a:gd name="T2" fmla="*/ 13908920 w 109"/>
                <a:gd name="T3" fmla="*/ 10840535 h 137"/>
                <a:gd name="T4" fmla="*/ 15629594 w 109"/>
                <a:gd name="T5" fmla="*/ 13099038 h 137"/>
                <a:gd name="T6" fmla="*/ 15199426 w 109"/>
                <a:gd name="T7" fmla="*/ 14905906 h 137"/>
                <a:gd name="T8" fmla="*/ 12618414 w 109"/>
                <a:gd name="T9" fmla="*/ 13437763 h 137"/>
                <a:gd name="T10" fmla="*/ 9463714 w 109"/>
                <a:gd name="T11" fmla="*/ 14228456 h 137"/>
                <a:gd name="T12" fmla="*/ 7886555 w 109"/>
                <a:gd name="T13" fmla="*/ 15470447 h 137"/>
                <a:gd name="T14" fmla="*/ 3297835 w 109"/>
                <a:gd name="T15" fmla="*/ 14680089 h 137"/>
                <a:gd name="T16" fmla="*/ 0 w 109"/>
                <a:gd name="T17" fmla="*/ 12421589 h 137"/>
                <a:gd name="T18" fmla="*/ 1434022 w 109"/>
                <a:gd name="T19" fmla="*/ 10614719 h 137"/>
                <a:gd name="T20" fmla="*/ 1720675 w 109"/>
                <a:gd name="T21" fmla="*/ 8469127 h 137"/>
                <a:gd name="T22" fmla="*/ 286653 w 109"/>
                <a:gd name="T23" fmla="*/ 5307359 h 137"/>
                <a:gd name="T24" fmla="*/ 2724529 w 109"/>
                <a:gd name="T25" fmla="*/ 4742818 h 137"/>
                <a:gd name="T26" fmla="*/ 9463714 w 109"/>
                <a:gd name="T27" fmla="*/ 7340045 h 137"/>
                <a:gd name="T28" fmla="*/ 8460240 w 109"/>
                <a:gd name="T29" fmla="*/ 5307359 h 137"/>
                <a:gd name="T30" fmla="*/ 5305542 w 109"/>
                <a:gd name="T31" fmla="*/ 3500492 h 137"/>
                <a:gd name="T32" fmla="*/ 3297835 w 109"/>
                <a:gd name="T33" fmla="*/ 1468143 h 137"/>
                <a:gd name="T34" fmla="*/ 4731857 w 109"/>
                <a:gd name="T35" fmla="*/ 0 h 137"/>
                <a:gd name="T36" fmla="*/ 7456386 w 109"/>
                <a:gd name="T37" fmla="*/ 451633 h 137"/>
                <a:gd name="T38" fmla="*/ 8173208 w 109"/>
                <a:gd name="T39" fmla="*/ 2484317 h 137"/>
                <a:gd name="T40" fmla="*/ 12331758 w 109"/>
                <a:gd name="T41" fmla="*/ 2823043 h 137"/>
                <a:gd name="T42" fmla="*/ 14912773 w 109"/>
                <a:gd name="T43" fmla="*/ 3726308 h 137"/>
                <a:gd name="T44" fmla="*/ 13622267 w 109"/>
                <a:gd name="T45" fmla="*/ 8243310 h 1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9"/>
                <a:gd name="T70" fmla="*/ 0 h 137"/>
                <a:gd name="T71" fmla="*/ 109 w 109"/>
                <a:gd name="T72" fmla="*/ 137 h 1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9" h="137">
                  <a:moveTo>
                    <a:pt x="95" y="73"/>
                  </a:moveTo>
                  <a:lnTo>
                    <a:pt x="97" y="96"/>
                  </a:lnTo>
                  <a:lnTo>
                    <a:pt x="109" y="116"/>
                  </a:lnTo>
                  <a:lnTo>
                    <a:pt x="106" y="132"/>
                  </a:lnTo>
                  <a:lnTo>
                    <a:pt x="88" y="119"/>
                  </a:lnTo>
                  <a:lnTo>
                    <a:pt x="66" y="126"/>
                  </a:lnTo>
                  <a:lnTo>
                    <a:pt x="55" y="137"/>
                  </a:lnTo>
                  <a:lnTo>
                    <a:pt x="23" y="130"/>
                  </a:lnTo>
                  <a:lnTo>
                    <a:pt x="0" y="110"/>
                  </a:lnTo>
                  <a:lnTo>
                    <a:pt x="10" y="94"/>
                  </a:lnTo>
                  <a:lnTo>
                    <a:pt x="12" y="75"/>
                  </a:lnTo>
                  <a:lnTo>
                    <a:pt x="2" y="47"/>
                  </a:lnTo>
                  <a:lnTo>
                    <a:pt x="19" y="42"/>
                  </a:lnTo>
                  <a:lnTo>
                    <a:pt x="66" y="65"/>
                  </a:lnTo>
                  <a:lnTo>
                    <a:pt x="59" y="47"/>
                  </a:lnTo>
                  <a:lnTo>
                    <a:pt x="37" y="31"/>
                  </a:lnTo>
                  <a:lnTo>
                    <a:pt x="23" y="13"/>
                  </a:lnTo>
                  <a:lnTo>
                    <a:pt x="33" y="0"/>
                  </a:lnTo>
                  <a:lnTo>
                    <a:pt x="52" y="4"/>
                  </a:lnTo>
                  <a:lnTo>
                    <a:pt x="57" y="22"/>
                  </a:lnTo>
                  <a:lnTo>
                    <a:pt x="86" y="25"/>
                  </a:lnTo>
                  <a:lnTo>
                    <a:pt x="104" y="33"/>
                  </a:lnTo>
                  <a:lnTo>
                    <a:pt x="95" y="73"/>
                  </a:lnTo>
                  <a:close/>
                </a:path>
              </a:pathLst>
            </a:custGeom>
            <a:solidFill>
              <a:srgbClr val="BFDEE4"/>
            </a:solidFill>
            <a:ln w="6350" cap="flat" cmpd="sng">
              <a:solidFill>
                <a:schemeClr val="bg1"/>
              </a:solidFill>
              <a:prstDash val="solid"/>
              <a:round/>
              <a:headEnd type="none" w="med" len="med"/>
              <a:tailEnd type="none" w="med" len="med"/>
            </a:ln>
          </p:spPr>
          <p:txBody>
            <a:bodyPr/>
            <a:lstStyle/>
            <a:p>
              <a:endParaRPr lang="en-US" dirty="0"/>
            </a:p>
          </p:txBody>
        </p:sp>
        <p:grpSp>
          <p:nvGrpSpPr>
            <p:cNvPr id="59" name="Group 428"/>
            <p:cNvGrpSpPr>
              <a:grpSpLocks noChangeAspect="1"/>
            </p:cNvGrpSpPr>
            <p:nvPr/>
          </p:nvGrpSpPr>
          <p:grpSpPr bwMode="auto">
            <a:xfrm>
              <a:off x="3881372" y="3456576"/>
              <a:ext cx="788673" cy="1264309"/>
              <a:chOff x="2049" y="1925"/>
              <a:chExt cx="334" cy="642"/>
            </a:xfrm>
            <a:solidFill>
              <a:schemeClr val="accent1"/>
            </a:solidFill>
          </p:grpSpPr>
          <p:sp>
            <p:nvSpPr>
              <p:cNvPr id="211" name="Freeform 429"/>
              <p:cNvSpPr>
                <a:spLocks noChangeAspect="1"/>
              </p:cNvSpPr>
              <p:nvPr/>
            </p:nvSpPr>
            <p:spPr bwMode="gray">
              <a:xfrm>
                <a:off x="2083" y="2073"/>
                <a:ext cx="30" cy="45"/>
              </a:xfrm>
              <a:custGeom>
                <a:avLst/>
                <a:gdLst>
                  <a:gd name="T0" fmla="*/ 28 w 180"/>
                  <a:gd name="T1" fmla="*/ 0 h 271"/>
                  <a:gd name="T2" fmla="*/ 25 w 180"/>
                  <a:gd name="T3" fmla="*/ 1 h 271"/>
                  <a:gd name="T4" fmla="*/ 18 w 180"/>
                  <a:gd name="T5" fmla="*/ 4 h 271"/>
                  <a:gd name="T6" fmla="*/ 9 w 180"/>
                  <a:gd name="T7" fmla="*/ 12 h 271"/>
                  <a:gd name="T8" fmla="*/ 9 w 180"/>
                  <a:gd name="T9" fmla="*/ 14 h 271"/>
                  <a:gd name="T10" fmla="*/ 10 w 180"/>
                  <a:gd name="T11" fmla="*/ 18 h 271"/>
                  <a:gd name="T12" fmla="*/ 6 w 180"/>
                  <a:gd name="T13" fmla="*/ 19 h 271"/>
                  <a:gd name="T14" fmla="*/ 2 w 180"/>
                  <a:gd name="T15" fmla="*/ 16 h 271"/>
                  <a:gd name="T16" fmla="*/ 0 w 180"/>
                  <a:gd name="T17" fmla="*/ 22 h 271"/>
                  <a:gd name="T18" fmla="*/ 0 w 180"/>
                  <a:gd name="T19" fmla="*/ 30 h 271"/>
                  <a:gd name="T20" fmla="*/ 4 w 180"/>
                  <a:gd name="T21" fmla="*/ 36 h 271"/>
                  <a:gd name="T22" fmla="*/ 1 w 180"/>
                  <a:gd name="T23" fmla="*/ 40 h 271"/>
                  <a:gd name="T24" fmla="*/ 1 w 180"/>
                  <a:gd name="T25" fmla="*/ 41 h 271"/>
                  <a:gd name="T26" fmla="*/ 2 w 180"/>
                  <a:gd name="T27" fmla="*/ 45 h 271"/>
                  <a:gd name="T28" fmla="*/ 8 w 180"/>
                  <a:gd name="T29" fmla="*/ 42 h 271"/>
                  <a:gd name="T30" fmla="*/ 9 w 180"/>
                  <a:gd name="T31" fmla="*/ 38 h 271"/>
                  <a:gd name="T32" fmla="*/ 11 w 180"/>
                  <a:gd name="T33" fmla="*/ 37 h 271"/>
                  <a:gd name="T34" fmla="*/ 14 w 180"/>
                  <a:gd name="T35" fmla="*/ 34 h 271"/>
                  <a:gd name="T36" fmla="*/ 18 w 180"/>
                  <a:gd name="T37" fmla="*/ 34 h 271"/>
                  <a:gd name="T38" fmla="*/ 22 w 180"/>
                  <a:gd name="T39" fmla="*/ 30 h 271"/>
                  <a:gd name="T40" fmla="*/ 23 w 180"/>
                  <a:gd name="T41" fmla="*/ 25 h 271"/>
                  <a:gd name="T42" fmla="*/ 21 w 180"/>
                  <a:gd name="T43" fmla="*/ 25 h 271"/>
                  <a:gd name="T44" fmla="*/ 21 w 180"/>
                  <a:gd name="T45" fmla="*/ 21 h 271"/>
                  <a:gd name="T46" fmla="*/ 24 w 180"/>
                  <a:gd name="T47" fmla="*/ 18 h 271"/>
                  <a:gd name="T48" fmla="*/ 27 w 180"/>
                  <a:gd name="T49" fmla="*/ 17 h 271"/>
                  <a:gd name="T50" fmla="*/ 30 w 180"/>
                  <a:gd name="T51" fmla="*/ 15 h 271"/>
                  <a:gd name="T52" fmla="*/ 29 w 180"/>
                  <a:gd name="T53" fmla="*/ 15 h 271"/>
                  <a:gd name="T54" fmla="*/ 27 w 180"/>
                  <a:gd name="T55" fmla="*/ 12 h 271"/>
                  <a:gd name="T56" fmla="*/ 28 w 180"/>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0"/>
                  <a:gd name="T88" fmla="*/ 0 h 271"/>
                  <a:gd name="T89" fmla="*/ 180 w 180"/>
                  <a:gd name="T90" fmla="*/ 271 h 2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0" h="271">
                    <a:moveTo>
                      <a:pt x="169" y="0"/>
                    </a:moveTo>
                    <a:lnTo>
                      <a:pt x="147" y="5"/>
                    </a:lnTo>
                    <a:lnTo>
                      <a:pt x="106" y="27"/>
                    </a:lnTo>
                    <a:lnTo>
                      <a:pt x="54" y="70"/>
                    </a:lnTo>
                    <a:lnTo>
                      <a:pt x="54" y="87"/>
                    </a:lnTo>
                    <a:lnTo>
                      <a:pt x="61" y="106"/>
                    </a:lnTo>
                    <a:lnTo>
                      <a:pt x="38" y="113"/>
                    </a:lnTo>
                    <a:lnTo>
                      <a:pt x="11" y="95"/>
                    </a:lnTo>
                    <a:lnTo>
                      <a:pt x="0" y="131"/>
                    </a:lnTo>
                    <a:lnTo>
                      <a:pt x="0" y="181"/>
                    </a:lnTo>
                    <a:lnTo>
                      <a:pt x="22" y="216"/>
                    </a:lnTo>
                    <a:lnTo>
                      <a:pt x="7" y="238"/>
                    </a:lnTo>
                    <a:lnTo>
                      <a:pt x="4" y="248"/>
                    </a:lnTo>
                    <a:lnTo>
                      <a:pt x="11" y="271"/>
                    </a:lnTo>
                    <a:lnTo>
                      <a:pt x="50" y="250"/>
                    </a:lnTo>
                    <a:lnTo>
                      <a:pt x="52" y="230"/>
                    </a:lnTo>
                    <a:lnTo>
                      <a:pt x="67" y="221"/>
                    </a:lnTo>
                    <a:lnTo>
                      <a:pt x="81" y="202"/>
                    </a:lnTo>
                    <a:lnTo>
                      <a:pt x="106" y="203"/>
                    </a:lnTo>
                    <a:lnTo>
                      <a:pt x="134" y="179"/>
                    </a:lnTo>
                    <a:lnTo>
                      <a:pt x="140" y="152"/>
                    </a:lnTo>
                    <a:lnTo>
                      <a:pt x="126" y="149"/>
                    </a:lnTo>
                    <a:lnTo>
                      <a:pt x="126" y="127"/>
                    </a:lnTo>
                    <a:lnTo>
                      <a:pt x="142" y="106"/>
                    </a:lnTo>
                    <a:lnTo>
                      <a:pt x="163" y="104"/>
                    </a:lnTo>
                    <a:lnTo>
                      <a:pt x="180" y="89"/>
                    </a:lnTo>
                    <a:lnTo>
                      <a:pt x="171" y="90"/>
                    </a:lnTo>
                    <a:lnTo>
                      <a:pt x="160" y="75"/>
                    </a:lnTo>
                    <a:lnTo>
                      <a:pt x="169" y="0"/>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2" name="Freeform 430"/>
              <p:cNvSpPr>
                <a:spLocks noChangeAspect="1"/>
              </p:cNvSpPr>
              <p:nvPr/>
            </p:nvSpPr>
            <p:spPr bwMode="gray">
              <a:xfrm>
                <a:off x="2211" y="2026"/>
                <a:ext cx="21" cy="15"/>
              </a:xfrm>
              <a:custGeom>
                <a:avLst/>
                <a:gdLst>
                  <a:gd name="T0" fmla="*/ 20 w 126"/>
                  <a:gd name="T1" fmla="*/ 14 h 90"/>
                  <a:gd name="T2" fmla="*/ 21 w 126"/>
                  <a:gd name="T3" fmla="*/ 12 h 90"/>
                  <a:gd name="T4" fmla="*/ 19 w 126"/>
                  <a:gd name="T5" fmla="*/ 10 h 90"/>
                  <a:gd name="T6" fmla="*/ 9 w 126"/>
                  <a:gd name="T7" fmla="*/ 10 h 90"/>
                  <a:gd name="T8" fmla="*/ 7 w 126"/>
                  <a:gd name="T9" fmla="*/ 4 h 90"/>
                  <a:gd name="T10" fmla="*/ 4 w 126"/>
                  <a:gd name="T11" fmla="*/ 0 h 90"/>
                  <a:gd name="T12" fmla="*/ 1 w 126"/>
                  <a:gd name="T13" fmla="*/ 0 h 90"/>
                  <a:gd name="T14" fmla="*/ 0 w 126"/>
                  <a:gd name="T15" fmla="*/ 6 h 90"/>
                  <a:gd name="T16" fmla="*/ 0 w 126"/>
                  <a:gd name="T17" fmla="*/ 11 h 90"/>
                  <a:gd name="T18" fmla="*/ 3 w 126"/>
                  <a:gd name="T19" fmla="*/ 13 h 90"/>
                  <a:gd name="T20" fmla="*/ 12 w 126"/>
                  <a:gd name="T21" fmla="*/ 13 h 90"/>
                  <a:gd name="T22" fmla="*/ 19 w 126"/>
                  <a:gd name="T23" fmla="*/ 15 h 90"/>
                  <a:gd name="T24" fmla="*/ 20 w 126"/>
                  <a:gd name="T25" fmla="*/ 14 h 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6"/>
                  <a:gd name="T40" fmla="*/ 0 h 90"/>
                  <a:gd name="T41" fmla="*/ 126 w 126"/>
                  <a:gd name="T42" fmla="*/ 90 h 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6" h="90">
                    <a:moveTo>
                      <a:pt x="122" y="83"/>
                    </a:moveTo>
                    <a:lnTo>
                      <a:pt x="126" y="74"/>
                    </a:lnTo>
                    <a:lnTo>
                      <a:pt x="115" y="62"/>
                    </a:lnTo>
                    <a:lnTo>
                      <a:pt x="51" y="60"/>
                    </a:lnTo>
                    <a:lnTo>
                      <a:pt x="43" y="25"/>
                    </a:lnTo>
                    <a:lnTo>
                      <a:pt x="22" y="0"/>
                    </a:lnTo>
                    <a:lnTo>
                      <a:pt x="6" y="0"/>
                    </a:lnTo>
                    <a:lnTo>
                      <a:pt x="0" y="36"/>
                    </a:lnTo>
                    <a:lnTo>
                      <a:pt x="0" y="64"/>
                    </a:lnTo>
                    <a:lnTo>
                      <a:pt x="20" y="79"/>
                    </a:lnTo>
                    <a:lnTo>
                      <a:pt x="73" y="76"/>
                    </a:lnTo>
                    <a:lnTo>
                      <a:pt x="111" y="90"/>
                    </a:lnTo>
                    <a:lnTo>
                      <a:pt x="122" y="83"/>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3" name="Freeform 431"/>
              <p:cNvSpPr>
                <a:spLocks noChangeAspect="1"/>
              </p:cNvSpPr>
              <p:nvPr/>
            </p:nvSpPr>
            <p:spPr bwMode="gray">
              <a:xfrm>
                <a:off x="2208" y="2042"/>
                <a:ext cx="7" cy="7"/>
              </a:xfrm>
              <a:custGeom>
                <a:avLst/>
                <a:gdLst>
                  <a:gd name="T0" fmla="*/ 7 w 43"/>
                  <a:gd name="T1" fmla="*/ 6 h 44"/>
                  <a:gd name="T2" fmla="*/ 7 w 43"/>
                  <a:gd name="T3" fmla="*/ 4 h 44"/>
                  <a:gd name="T4" fmla="*/ 5 w 43"/>
                  <a:gd name="T5" fmla="*/ 2 h 44"/>
                  <a:gd name="T6" fmla="*/ 3 w 43"/>
                  <a:gd name="T7" fmla="*/ 0 h 44"/>
                  <a:gd name="T8" fmla="*/ 0 w 43"/>
                  <a:gd name="T9" fmla="*/ 1 h 44"/>
                  <a:gd name="T10" fmla="*/ 0 w 43"/>
                  <a:gd name="T11" fmla="*/ 4 h 44"/>
                  <a:gd name="T12" fmla="*/ 2 w 43"/>
                  <a:gd name="T13" fmla="*/ 7 h 44"/>
                  <a:gd name="T14" fmla="*/ 7 w 43"/>
                  <a:gd name="T15" fmla="*/ 6 h 44"/>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44"/>
                  <a:gd name="T26" fmla="*/ 43 w 43"/>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44">
                    <a:moveTo>
                      <a:pt x="41" y="35"/>
                    </a:moveTo>
                    <a:lnTo>
                      <a:pt x="43" y="22"/>
                    </a:lnTo>
                    <a:lnTo>
                      <a:pt x="31" y="10"/>
                    </a:lnTo>
                    <a:lnTo>
                      <a:pt x="16" y="0"/>
                    </a:lnTo>
                    <a:lnTo>
                      <a:pt x="2" y="5"/>
                    </a:lnTo>
                    <a:lnTo>
                      <a:pt x="0" y="27"/>
                    </a:lnTo>
                    <a:lnTo>
                      <a:pt x="14" y="44"/>
                    </a:lnTo>
                    <a:lnTo>
                      <a:pt x="41" y="35"/>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4" name="Freeform 432"/>
              <p:cNvSpPr>
                <a:spLocks noChangeAspect="1"/>
              </p:cNvSpPr>
              <p:nvPr/>
            </p:nvSpPr>
            <p:spPr bwMode="gray">
              <a:xfrm>
                <a:off x="2142" y="2247"/>
                <a:ext cx="7" cy="16"/>
              </a:xfrm>
              <a:custGeom>
                <a:avLst/>
                <a:gdLst>
                  <a:gd name="T0" fmla="*/ 1 w 47"/>
                  <a:gd name="T1" fmla="*/ 1 h 95"/>
                  <a:gd name="T2" fmla="*/ 0 w 47"/>
                  <a:gd name="T3" fmla="*/ 0 h 95"/>
                  <a:gd name="T4" fmla="*/ 0 w 47"/>
                  <a:gd name="T5" fmla="*/ 5 h 95"/>
                  <a:gd name="T6" fmla="*/ 0 w 47"/>
                  <a:gd name="T7" fmla="*/ 11 h 95"/>
                  <a:gd name="T8" fmla="*/ 3 w 47"/>
                  <a:gd name="T9" fmla="*/ 16 h 95"/>
                  <a:gd name="T10" fmla="*/ 6 w 47"/>
                  <a:gd name="T11" fmla="*/ 15 h 95"/>
                  <a:gd name="T12" fmla="*/ 7 w 47"/>
                  <a:gd name="T13" fmla="*/ 6 h 95"/>
                  <a:gd name="T14" fmla="*/ 6 w 47"/>
                  <a:gd name="T15" fmla="*/ 0 h 95"/>
                  <a:gd name="T16" fmla="*/ 1 w 47"/>
                  <a:gd name="T17" fmla="*/ 1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95"/>
                  <a:gd name="T29" fmla="*/ 47 w 47"/>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95">
                    <a:moveTo>
                      <a:pt x="4" y="3"/>
                    </a:moveTo>
                    <a:lnTo>
                      <a:pt x="2" y="0"/>
                    </a:lnTo>
                    <a:lnTo>
                      <a:pt x="0" y="28"/>
                    </a:lnTo>
                    <a:lnTo>
                      <a:pt x="2" y="68"/>
                    </a:lnTo>
                    <a:lnTo>
                      <a:pt x="18" y="95"/>
                    </a:lnTo>
                    <a:lnTo>
                      <a:pt x="38" y="88"/>
                    </a:lnTo>
                    <a:lnTo>
                      <a:pt x="47" y="37"/>
                    </a:lnTo>
                    <a:lnTo>
                      <a:pt x="43" y="0"/>
                    </a:lnTo>
                    <a:lnTo>
                      <a:pt x="4" y="3"/>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5" name="Freeform 433"/>
              <p:cNvSpPr>
                <a:spLocks noChangeAspect="1"/>
              </p:cNvSpPr>
              <p:nvPr/>
            </p:nvSpPr>
            <p:spPr bwMode="gray">
              <a:xfrm>
                <a:off x="2102" y="2234"/>
                <a:ext cx="14" cy="17"/>
              </a:xfrm>
              <a:custGeom>
                <a:avLst/>
                <a:gdLst>
                  <a:gd name="T0" fmla="*/ 11 w 82"/>
                  <a:gd name="T1" fmla="*/ 1 h 98"/>
                  <a:gd name="T2" fmla="*/ 11 w 82"/>
                  <a:gd name="T3" fmla="*/ 0 h 98"/>
                  <a:gd name="T4" fmla="*/ 8 w 82"/>
                  <a:gd name="T5" fmla="*/ 2 h 98"/>
                  <a:gd name="T6" fmla="*/ 3 w 82"/>
                  <a:gd name="T7" fmla="*/ 4 h 98"/>
                  <a:gd name="T8" fmla="*/ 0 w 82"/>
                  <a:gd name="T9" fmla="*/ 11 h 98"/>
                  <a:gd name="T10" fmla="*/ 0 w 82"/>
                  <a:gd name="T11" fmla="*/ 13 h 98"/>
                  <a:gd name="T12" fmla="*/ 4 w 82"/>
                  <a:gd name="T13" fmla="*/ 8 h 98"/>
                  <a:gd name="T14" fmla="*/ 8 w 82"/>
                  <a:gd name="T15" fmla="*/ 17 h 98"/>
                  <a:gd name="T16" fmla="*/ 14 w 82"/>
                  <a:gd name="T17" fmla="*/ 14 h 98"/>
                  <a:gd name="T18" fmla="*/ 14 w 82"/>
                  <a:gd name="T19" fmla="*/ 9 h 98"/>
                  <a:gd name="T20" fmla="*/ 11 w 82"/>
                  <a:gd name="T21" fmla="*/ 1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
                  <a:gd name="T34" fmla="*/ 0 h 98"/>
                  <a:gd name="T35" fmla="*/ 82 w 82"/>
                  <a:gd name="T36" fmla="*/ 98 h 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 h="98">
                    <a:moveTo>
                      <a:pt x="64" y="4"/>
                    </a:moveTo>
                    <a:lnTo>
                      <a:pt x="62" y="0"/>
                    </a:lnTo>
                    <a:lnTo>
                      <a:pt x="47" y="12"/>
                    </a:lnTo>
                    <a:lnTo>
                      <a:pt x="15" y="24"/>
                    </a:lnTo>
                    <a:lnTo>
                      <a:pt x="0" y="66"/>
                    </a:lnTo>
                    <a:lnTo>
                      <a:pt x="2" y="75"/>
                    </a:lnTo>
                    <a:lnTo>
                      <a:pt x="26" y="45"/>
                    </a:lnTo>
                    <a:lnTo>
                      <a:pt x="47" y="98"/>
                    </a:lnTo>
                    <a:lnTo>
                      <a:pt x="80" y="80"/>
                    </a:lnTo>
                    <a:lnTo>
                      <a:pt x="82" y="49"/>
                    </a:lnTo>
                    <a:lnTo>
                      <a:pt x="64" y="4"/>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6" name="Freeform 434"/>
              <p:cNvSpPr>
                <a:spLocks noChangeAspect="1"/>
              </p:cNvSpPr>
              <p:nvPr/>
            </p:nvSpPr>
            <p:spPr bwMode="gray">
              <a:xfrm>
                <a:off x="2118" y="2222"/>
                <a:ext cx="10" cy="18"/>
              </a:xfrm>
              <a:custGeom>
                <a:avLst/>
                <a:gdLst>
                  <a:gd name="T0" fmla="*/ 10 w 61"/>
                  <a:gd name="T1" fmla="*/ 0 h 105"/>
                  <a:gd name="T2" fmla="*/ 5 w 61"/>
                  <a:gd name="T3" fmla="*/ 4 h 105"/>
                  <a:gd name="T4" fmla="*/ 4 w 61"/>
                  <a:gd name="T5" fmla="*/ 7 h 105"/>
                  <a:gd name="T6" fmla="*/ 3 w 61"/>
                  <a:gd name="T7" fmla="*/ 10 h 105"/>
                  <a:gd name="T8" fmla="*/ 0 w 61"/>
                  <a:gd name="T9" fmla="*/ 14 h 105"/>
                  <a:gd name="T10" fmla="*/ 0 w 61"/>
                  <a:gd name="T11" fmla="*/ 18 h 105"/>
                  <a:gd name="T12" fmla="*/ 3 w 61"/>
                  <a:gd name="T13" fmla="*/ 17 h 105"/>
                  <a:gd name="T14" fmla="*/ 5 w 61"/>
                  <a:gd name="T15" fmla="*/ 12 h 105"/>
                  <a:gd name="T16" fmla="*/ 9 w 61"/>
                  <a:gd name="T17" fmla="*/ 6 h 105"/>
                  <a:gd name="T18" fmla="*/ 10 w 61"/>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05"/>
                  <a:gd name="T32" fmla="*/ 61 w 61"/>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05">
                    <a:moveTo>
                      <a:pt x="61" y="0"/>
                    </a:moveTo>
                    <a:lnTo>
                      <a:pt x="33" y="22"/>
                    </a:lnTo>
                    <a:lnTo>
                      <a:pt x="22" y="40"/>
                    </a:lnTo>
                    <a:lnTo>
                      <a:pt x="20" y="60"/>
                    </a:lnTo>
                    <a:lnTo>
                      <a:pt x="2" y="83"/>
                    </a:lnTo>
                    <a:lnTo>
                      <a:pt x="0" y="105"/>
                    </a:lnTo>
                    <a:lnTo>
                      <a:pt x="20" y="98"/>
                    </a:lnTo>
                    <a:lnTo>
                      <a:pt x="29" y="72"/>
                    </a:lnTo>
                    <a:lnTo>
                      <a:pt x="52" y="33"/>
                    </a:lnTo>
                    <a:lnTo>
                      <a:pt x="61" y="0"/>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7" name="Freeform 435"/>
              <p:cNvSpPr>
                <a:spLocks noChangeAspect="1"/>
              </p:cNvSpPr>
              <p:nvPr/>
            </p:nvSpPr>
            <p:spPr bwMode="gray">
              <a:xfrm>
                <a:off x="2106" y="2190"/>
                <a:ext cx="22" cy="22"/>
              </a:xfrm>
              <a:custGeom>
                <a:avLst/>
                <a:gdLst>
                  <a:gd name="T0" fmla="*/ 1 w 129"/>
                  <a:gd name="T1" fmla="*/ 19 h 130"/>
                  <a:gd name="T2" fmla="*/ 0 w 129"/>
                  <a:gd name="T3" fmla="*/ 18 h 130"/>
                  <a:gd name="T4" fmla="*/ 0 w 129"/>
                  <a:gd name="T5" fmla="*/ 20 h 130"/>
                  <a:gd name="T6" fmla="*/ 4 w 129"/>
                  <a:gd name="T7" fmla="*/ 22 h 130"/>
                  <a:gd name="T8" fmla="*/ 10 w 129"/>
                  <a:gd name="T9" fmla="*/ 22 h 130"/>
                  <a:gd name="T10" fmla="*/ 16 w 129"/>
                  <a:gd name="T11" fmla="*/ 17 h 130"/>
                  <a:gd name="T12" fmla="*/ 22 w 129"/>
                  <a:gd name="T13" fmla="*/ 16 h 130"/>
                  <a:gd name="T14" fmla="*/ 21 w 129"/>
                  <a:gd name="T15" fmla="*/ 12 h 130"/>
                  <a:gd name="T16" fmla="*/ 11 w 129"/>
                  <a:gd name="T17" fmla="*/ 3 h 130"/>
                  <a:gd name="T18" fmla="*/ 10 w 129"/>
                  <a:gd name="T19" fmla="*/ 0 h 130"/>
                  <a:gd name="T20" fmla="*/ 6 w 129"/>
                  <a:gd name="T21" fmla="*/ 1 h 130"/>
                  <a:gd name="T22" fmla="*/ 4 w 129"/>
                  <a:gd name="T23" fmla="*/ 3 h 130"/>
                  <a:gd name="T24" fmla="*/ 4 w 129"/>
                  <a:gd name="T25" fmla="*/ 7 h 130"/>
                  <a:gd name="T26" fmla="*/ 9 w 129"/>
                  <a:gd name="T27" fmla="*/ 10 h 130"/>
                  <a:gd name="T28" fmla="*/ 8 w 129"/>
                  <a:gd name="T29" fmla="*/ 15 h 130"/>
                  <a:gd name="T30" fmla="*/ 10 w 129"/>
                  <a:gd name="T31" fmla="*/ 16 h 130"/>
                  <a:gd name="T32" fmla="*/ 8 w 129"/>
                  <a:gd name="T33" fmla="*/ 18 h 130"/>
                  <a:gd name="T34" fmla="*/ 5 w 129"/>
                  <a:gd name="T35" fmla="*/ 19 h 130"/>
                  <a:gd name="T36" fmla="*/ 1 w 129"/>
                  <a:gd name="T37" fmla="*/ 19 h 1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130"/>
                  <a:gd name="T59" fmla="*/ 129 w 129"/>
                  <a:gd name="T60" fmla="*/ 130 h 1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130">
                    <a:moveTo>
                      <a:pt x="6" y="115"/>
                    </a:moveTo>
                    <a:lnTo>
                      <a:pt x="0" y="105"/>
                    </a:lnTo>
                    <a:lnTo>
                      <a:pt x="2" y="119"/>
                    </a:lnTo>
                    <a:lnTo>
                      <a:pt x="23" y="130"/>
                    </a:lnTo>
                    <a:lnTo>
                      <a:pt x="61" y="130"/>
                    </a:lnTo>
                    <a:lnTo>
                      <a:pt x="95" y="103"/>
                    </a:lnTo>
                    <a:lnTo>
                      <a:pt x="129" y="96"/>
                    </a:lnTo>
                    <a:lnTo>
                      <a:pt x="124" y="73"/>
                    </a:lnTo>
                    <a:lnTo>
                      <a:pt x="62" y="15"/>
                    </a:lnTo>
                    <a:lnTo>
                      <a:pt x="58" y="0"/>
                    </a:lnTo>
                    <a:lnTo>
                      <a:pt x="34" y="5"/>
                    </a:lnTo>
                    <a:lnTo>
                      <a:pt x="21" y="20"/>
                    </a:lnTo>
                    <a:lnTo>
                      <a:pt x="23" y="40"/>
                    </a:lnTo>
                    <a:lnTo>
                      <a:pt x="54" y="58"/>
                    </a:lnTo>
                    <a:lnTo>
                      <a:pt x="49" y="88"/>
                    </a:lnTo>
                    <a:lnTo>
                      <a:pt x="56" y="92"/>
                    </a:lnTo>
                    <a:lnTo>
                      <a:pt x="49" y="105"/>
                    </a:lnTo>
                    <a:lnTo>
                      <a:pt x="32" y="115"/>
                    </a:lnTo>
                    <a:lnTo>
                      <a:pt x="6" y="115"/>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8" name="Freeform 436"/>
              <p:cNvSpPr>
                <a:spLocks noChangeAspect="1"/>
              </p:cNvSpPr>
              <p:nvPr/>
            </p:nvSpPr>
            <p:spPr bwMode="gray">
              <a:xfrm>
                <a:off x="2095" y="2122"/>
                <a:ext cx="33" cy="40"/>
              </a:xfrm>
              <a:custGeom>
                <a:avLst/>
                <a:gdLst>
                  <a:gd name="T0" fmla="*/ 13 w 201"/>
                  <a:gd name="T1" fmla="*/ 1 h 240"/>
                  <a:gd name="T2" fmla="*/ 12 w 201"/>
                  <a:gd name="T3" fmla="*/ 0 h 240"/>
                  <a:gd name="T4" fmla="*/ 10 w 201"/>
                  <a:gd name="T5" fmla="*/ 13 h 240"/>
                  <a:gd name="T6" fmla="*/ 5 w 201"/>
                  <a:gd name="T7" fmla="*/ 9 h 240"/>
                  <a:gd name="T8" fmla="*/ 1 w 201"/>
                  <a:gd name="T9" fmla="*/ 13 h 240"/>
                  <a:gd name="T10" fmla="*/ 0 w 201"/>
                  <a:gd name="T11" fmla="*/ 19 h 240"/>
                  <a:gd name="T12" fmla="*/ 2 w 201"/>
                  <a:gd name="T13" fmla="*/ 21 h 240"/>
                  <a:gd name="T14" fmla="*/ 7 w 201"/>
                  <a:gd name="T15" fmla="*/ 21 h 240"/>
                  <a:gd name="T16" fmla="*/ 10 w 201"/>
                  <a:gd name="T17" fmla="*/ 28 h 240"/>
                  <a:gd name="T18" fmla="*/ 13 w 201"/>
                  <a:gd name="T19" fmla="*/ 32 h 240"/>
                  <a:gd name="T20" fmla="*/ 13 w 201"/>
                  <a:gd name="T21" fmla="*/ 35 h 240"/>
                  <a:gd name="T22" fmla="*/ 25 w 201"/>
                  <a:gd name="T23" fmla="*/ 34 h 240"/>
                  <a:gd name="T24" fmla="*/ 25 w 201"/>
                  <a:gd name="T25" fmla="*/ 40 h 240"/>
                  <a:gd name="T26" fmla="*/ 29 w 201"/>
                  <a:gd name="T27" fmla="*/ 38 h 240"/>
                  <a:gd name="T28" fmla="*/ 33 w 201"/>
                  <a:gd name="T29" fmla="*/ 29 h 240"/>
                  <a:gd name="T30" fmla="*/ 25 w 201"/>
                  <a:gd name="T31" fmla="*/ 28 h 240"/>
                  <a:gd name="T32" fmla="*/ 23 w 201"/>
                  <a:gd name="T33" fmla="*/ 26 h 240"/>
                  <a:gd name="T34" fmla="*/ 23 w 201"/>
                  <a:gd name="T35" fmla="*/ 20 h 240"/>
                  <a:gd name="T36" fmla="*/ 18 w 201"/>
                  <a:gd name="T37" fmla="*/ 14 h 240"/>
                  <a:gd name="T38" fmla="*/ 18 w 201"/>
                  <a:gd name="T39" fmla="*/ 10 h 240"/>
                  <a:gd name="T40" fmla="*/ 17 w 201"/>
                  <a:gd name="T41" fmla="*/ 6 h 240"/>
                  <a:gd name="T42" fmla="*/ 13 w 201"/>
                  <a:gd name="T43" fmla="*/ 1 h 2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40"/>
                  <a:gd name="T68" fmla="*/ 201 w 201"/>
                  <a:gd name="T69" fmla="*/ 240 h 2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40">
                    <a:moveTo>
                      <a:pt x="78" y="4"/>
                    </a:moveTo>
                    <a:lnTo>
                      <a:pt x="72" y="0"/>
                    </a:lnTo>
                    <a:lnTo>
                      <a:pt x="60" y="80"/>
                    </a:lnTo>
                    <a:lnTo>
                      <a:pt x="31" y="51"/>
                    </a:lnTo>
                    <a:lnTo>
                      <a:pt x="9" y="80"/>
                    </a:lnTo>
                    <a:lnTo>
                      <a:pt x="0" y="115"/>
                    </a:lnTo>
                    <a:lnTo>
                      <a:pt x="15" y="125"/>
                    </a:lnTo>
                    <a:lnTo>
                      <a:pt x="42" y="125"/>
                    </a:lnTo>
                    <a:lnTo>
                      <a:pt x="58" y="169"/>
                    </a:lnTo>
                    <a:lnTo>
                      <a:pt x="78" y="189"/>
                    </a:lnTo>
                    <a:lnTo>
                      <a:pt x="78" y="210"/>
                    </a:lnTo>
                    <a:lnTo>
                      <a:pt x="153" y="201"/>
                    </a:lnTo>
                    <a:lnTo>
                      <a:pt x="155" y="240"/>
                    </a:lnTo>
                    <a:lnTo>
                      <a:pt x="177" y="230"/>
                    </a:lnTo>
                    <a:lnTo>
                      <a:pt x="201" y="176"/>
                    </a:lnTo>
                    <a:lnTo>
                      <a:pt x="150" y="169"/>
                    </a:lnTo>
                    <a:lnTo>
                      <a:pt x="138" y="156"/>
                    </a:lnTo>
                    <a:lnTo>
                      <a:pt x="138" y="118"/>
                    </a:lnTo>
                    <a:lnTo>
                      <a:pt x="110" y="82"/>
                    </a:lnTo>
                    <a:lnTo>
                      <a:pt x="110" y="58"/>
                    </a:lnTo>
                    <a:lnTo>
                      <a:pt x="104" y="33"/>
                    </a:lnTo>
                    <a:lnTo>
                      <a:pt x="78" y="4"/>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19" name="Freeform 437"/>
              <p:cNvSpPr>
                <a:spLocks noChangeAspect="1"/>
              </p:cNvSpPr>
              <p:nvPr/>
            </p:nvSpPr>
            <p:spPr bwMode="gray">
              <a:xfrm>
                <a:off x="2174" y="2380"/>
                <a:ext cx="10" cy="10"/>
              </a:xfrm>
              <a:custGeom>
                <a:avLst/>
                <a:gdLst>
                  <a:gd name="T0" fmla="*/ 7 w 63"/>
                  <a:gd name="T1" fmla="*/ 10 h 59"/>
                  <a:gd name="T2" fmla="*/ 10 w 63"/>
                  <a:gd name="T3" fmla="*/ 6 h 59"/>
                  <a:gd name="T4" fmla="*/ 3 w 63"/>
                  <a:gd name="T5" fmla="*/ 0 h 59"/>
                  <a:gd name="T6" fmla="*/ 0 w 63"/>
                  <a:gd name="T7" fmla="*/ 0 h 59"/>
                  <a:gd name="T8" fmla="*/ 7 w 63"/>
                  <a:gd name="T9" fmla="*/ 10 h 59"/>
                  <a:gd name="T10" fmla="*/ 0 60000 65536"/>
                  <a:gd name="T11" fmla="*/ 0 60000 65536"/>
                  <a:gd name="T12" fmla="*/ 0 60000 65536"/>
                  <a:gd name="T13" fmla="*/ 0 60000 65536"/>
                  <a:gd name="T14" fmla="*/ 0 60000 65536"/>
                  <a:gd name="T15" fmla="*/ 0 w 63"/>
                  <a:gd name="T16" fmla="*/ 0 h 59"/>
                  <a:gd name="T17" fmla="*/ 63 w 63"/>
                  <a:gd name="T18" fmla="*/ 59 h 59"/>
                </a:gdLst>
                <a:ahLst/>
                <a:cxnLst>
                  <a:cxn ang="T10">
                    <a:pos x="T0" y="T1"/>
                  </a:cxn>
                  <a:cxn ang="T11">
                    <a:pos x="T2" y="T3"/>
                  </a:cxn>
                  <a:cxn ang="T12">
                    <a:pos x="T4" y="T5"/>
                  </a:cxn>
                  <a:cxn ang="T13">
                    <a:pos x="T6" y="T7"/>
                  </a:cxn>
                  <a:cxn ang="T14">
                    <a:pos x="T8" y="T9"/>
                  </a:cxn>
                </a:cxnLst>
                <a:rect l="T15" t="T16" r="T17" b="T18"/>
                <a:pathLst>
                  <a:path w="63" h="59">
                    <a:moveTo>
                      <a:pt x="43" y="59"/>
                    </a:moveTo>
                    <a:lnTo>
                      <a:pt x="63" y="38"/>
                    </a:lnTo>
                    <a:lnTo>
                      <a:pt x="18" y="2"/>
                    </a:lnTo>
                    <a:lnTo>
                      <a:pt x="0" y="0"/>
                    </a:lnTo>
                    <a:lnTo>
                      <a:pt x="43" y="59"/>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0" name="Freeform 438"/>
              <p:cNvSpPr>
                <a:spLocks noChangeAspect="1"/>
              </p:cNvSpPr>
              <p:nvPr/>
            </p:nvSpPr>
            <p:spPr bwMode="gray">
              <a:xfrm>
                <a:off x="2115" y="2061"/>
                <a:ext cx="268" cy="506"/>
              </a:xfrm>
              <a:custGeom>
                <a:avLst/>
                <a:gdLst>
                  <a:gd name="T0" fmla="*/ 142 w 1604"/>
                  <a:gd name="T1" fmla="*/ 473 h 3037"/>
                  <a:gd name="T2" fmla="*/ 163 w 1604"/>
                  <a:gd name="T3" fmla="*/ 458 h 3037"/>
                  <a:gd name="T4" fmla="*/ 205 w 1604"/>
                  <a:gd name="T5" fmla="*/ 463 h 3037"/>
                  <a:gd name="T6" fmla="*/ 256 w 1604"/>
                  <a:gd name="T7" fmla="*/ 434 h 3037"/>
                  <a:gd name="T8" fmla="*/ 237 w 1604"/>
                  <a:gd name="T9" fmla="*/ 419 h 3037"/>
                  <a:gd name="T10" fmla="*/ 246 w 1604"/>
                  <a:gd name="T11" fmla="*/ 410 h 3037"/>
                  <a:gd name="T12" fmla="*/ 264 w 1604"/>
                  <a:gd name="T13" fmla="*/ 391 h 3037"/>
                  <a:gd name="T14" fmla="*/ 249 w 1604"/>
                  <a:gd name="T15" fmla="*/ 344 h 3037"/>
                  <a:gd name="T16" fmla="*/ 210 w 1604"/>
                  <a:gd name="T17" fmla="*/ 351 h 3037"/>
                  <a:gd name="T18" fmla="*/ 212 w 1604"/>
                  <a:gd name="T19" fmla="*/ 315 h 3037"/>
                  <a:gd name="T20" fmla="*/ 215 w 1604"/>
                  <a:gd name="T21" fmla="*/ 307 h 3037"/>
                  <a:gd name="T22" fmla="*/ 197 w 1604"/>
                  <a:gd name="T23" fmla="*/ 270 h 3037"/>
                  <a:gd name="T24" fmla="*/ 167 w 1604"/>
                  <a:gd name="T25" fmla="*/ 240 h 3037"/>
                  <a:gd name="T26" fmla="*/ 142 w 1604"/>
                  <a:gd name="T27" fmla="*/ 182 h 3037"/>
                  <a:gd name="T28" fmla="*/ 97 w 1604"/>
                  <a:gd name="T29" fmla="*/ 165 h 3037"/>
                  <a:gd name="T30" fmla="*/ 113 w 1604"/>
                  <a:gd name="T31" fmla="*/ 143 h 3037"/>
                  <a:gd name="T32" fmla="*/ 123 w 1604"/>
                  <a:gd name="T33" fmla="*/ 125 h 3037"/>
                  <a:gd name="T34" fmla="*/ 146 w 1604"/>
                  <a:gd name="T35" fmla="*/ 68 h 3037"/>
                  <a:gd name="T36" fmla="*/ 96 w 1604"/>
                  <a:gd name="T37" fmla="*/ 60 h 3037"/>
                  <a:gd name="T38" fmla="*/ 63 w 1604"/>
                  <a:gd name="T39" fmla="*/ 65 h 3037"/>
                  <a:gd name="T40" fmla="*/ 69 w 1604"/>
                  <a:gd name="T41" fmla="*/ 48 h 3037"/>
                  <a:gd name="T42" fmla="*/ 94 w 1604"/>
                  <a:gd name="T43" fmla="*/ 0 h 3037"/>
                  <a:gd name="T44" fmla="*/ 47 w 1604"/>
                  <a:gd name="T45" fmla="*/ 4 h 3037"/>
                  <a:gd name="T46" fmla="*/ 23 w 1604"/>
                  <a:gd name="T47" fmla="*/ 37 h 3037"/>
                  <a:gd name="T48" fmla="*/ 16 w 1604"/>
                  <a:gd name="T49" fmla="*/ 71 h 3037"/>
                  <a:gd name="T50" fmla="*/ 21 w 1604"/>
                  <a:gd name="T51" fmla="*/ 83 h 3037"/>
                  <a:gd name="T52" fmla="*/ 16 w 1604"/>
                  <a:gd name="T53" fmla="*/ 98 h 3037"/>
                  <a:gd name="T54" fmla="*/ 3 w 1604"/>
                  <a:gd name="T55" fmla="*/ 121 h 3037"/>
                  <a:gd name="T56" fmla="*/ 21 w 1604"/>
                  <a:gd name="T57" fmla="*/ 134 h 3037"/>
                  <a:gd name="T58" fmla="*/ 19 w 1604"/>
                  <a:gd name="T59" fmla="*/ 158 h 3037"/>
                  <a:gd name="T60" fmla="*/ 22 w 1604"/>
                  <a:gd name="T61" fmla="*/ 178 h 3037"/>
                  <a:gd name="T62" fmla="*/ 18 w 1604"/>
                  <a:gd name="T63" fmla="*/ 205 h 3037"/>
                  <a:gd name="T64" fmla="*/ 34 w 1604"/>
                  <a:gd name="T65" fmla="*/ 154 h 3037"/>
                  <a:gd name="T66" fmla="*/ 33 w 1604"/>
                  <a:gd name="T67" fmla="*/ 170 h 3037"/>
                  <a:gd name="T68" fmla="*/ 49 w 1604"/>
                  <a:gd name="T69" fmla="*/ 169 h 3037"/>
                  <a:gd name="T70" fmla="*/ 48 w 1604"/>
                  <a:gd name="T71" fmla="*/ 192 h 3037"/>
                  <a:gd name="T72" fmla="*/ 38 w 1604"/>
                  <a:gd name="T73" fmla="*/ 231 h 3037"/>
                  <a:gd name="T74" fmla="*/ 41 w 1604"/>
                  <a:gd name="T75" fmla="*/ 239 h 3037"/>
                  <a:gd name="T76" fmla="*/ 59 w 1604"/>
                  <a:gd name="T77" fmla="*/ 236 h 3037"/>
                  <a:gd name="T78" fmla="*/ 101 w 1604"/>
                  <a:gd name="T79" fmla="*/ 232 h 3037"/>
                  <a:gd name="T80" fmla="*/ 91 w 1604"/>
                  <a:gd name="T81" fmla="*/ 268 h 3037"/>
                  <a:gd name="T82" fmla="*/ 113 w 1604"/>
                  <a:gd name="T83" fmla="*/ 271 h 3037"/>
                  <a:gd name="T84" fmla="*/ 112 w 1604"/>
                  <a:gd name="T85" fmla="*/ 299 h 3037"/>
                  <a:gd name="T86" fmla="*/ 105 w 1604"/>
                  <a:gd name="T87" fmla="*/ 325 h 3037"/>
                  <a:gd name="T88" fmla="*/ 61 w 1604"/>
                  <a:gd name="T89" fmla="*/ 347 h 3037"/>
                  <a:gd name="T90" fmla="*/ 68 w 1604"/>
                  <a:gd name="T91" fmla="*/ 382 h 3037"/>
                  <a:gd name="T92" fmla="*/ 37 w 1604"/>
                  <a:gd name="T93" fmla="*/ 419 h 3037"/>
                  <a:gd name="T94" fmla="*/ 61 w 1604"/>
                  <a:gd name="T95" fmla="*/ 419 h 3037"/>
                  <a:gd name="T96" fmla="*/ 88 w 1604"/>
                  <a:gd name="T97" fmla="*/ 430 h 3037"/>
                  <a:gd name="T98" fmla="*/ 121 w 1604"/>
                  <a:gd name="T99" fmla="*/ 412 h 3037"/>
                  <a:gd name="T100" fmla="*/ 97 w 1604"/>
                  <a:gd name="T101" fmla="*/ 442 h 3037"/>
                  <a:gd name="T102" fmla="*/ 29 w 1604"/>
                  <a:gd name="T103" fmla="*/ 491 h 3037"/>
                  <a:gd name="T104" fmla="*/ 29 w 1604"/>
                  <a:gd name="T105" fmla="*/ 504 h 3037"/>
                  <a:gd name="T106" fmla="*/ 49 w 1604"/>
                  <a:gd name="T107" fmla="*/ 488 h 3037"/>
                  <a:gd name="T108" fmla="*/ 93 w 1604"/>
                  <a:gd name="T109" fmla="*/ 472 h 303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04"/>
                  <a:gd name="T166" fmla="*/ 0 h 3037"/>
                  <a:gd name="T167" fmla="*/ 1604 w 1604"/>
                  <a:gd name="T168" fmla="*/ 3037 h 303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04" h="3037">
                    <a:moveTo>
                      <a:pt x="742" y="2865"/>
                    </a:moveTo>
                    <a:lnTo>
                      <a:pt x="747" y="2867"/>
                    </a:lnTo>
                    <a:lnTo>
                      <a:pt x="758" y="2847"/>
                    </a:lnTo>
                    <a:lnTo>
                      <a:pt x="793" y="2838"/>
                    </a:lnTo>
                    <a:lnTo>
                      <a:pt x="830" y="2849"/>
                    </a:lnTo>
                    <a:lnTo>
                      <a:pt x="850" y="2841"/>
                    </a:lnTo>
                    <a:lnTo>
                      <a:pt x="840" y="2814"/>
                    </a:lnTo>
                    <a:lnTo>
                      <a:pt x="934" y="2811"/>
                    </a:lnTo>
                    <a:lnTo>
                      <a:pt x="945" y="2800"/>
                    </a:lnTo>
                    <a:lnTo>
                      <a:pt x="970" y="2788"/>
                    </a:lnTo>
                    <a:lnTo>
                      <a:pt x="975" y="2771"/>
                    </a:lnTo>
                    <a:lnTo>
                      <a:pt x="975" y="2751"/>
                    </a:lnTo>
                    <a:lnTo>
                      <a:pt x="997" y="2767"/>
                    </a:lnTo>
                    <a:lnTo>
                      <a:pt x="1022" y="2776"/>
                    </a:lnTo>
                    <a:lnTo>
                      <a:pt x="1053" y="2767"/>
                    </a:lnTo>
                    <a:lnTo>
                      <a:pt x="1063" y="2781"/>
                    </a:lnTo>
                    <a:lnTo>
                      <a:pt x="1083" y="2798"/>
                    </a:lnTo>
                    <a:lnTo>
                      <a:pt x="1225" y="2776"/>
                    </a:lnTo>
                    <a:lnTo>
                      <a:pt x="1268" y="2786"/>
                    </a:lnTo>
                    <a:lnTo>
                      <a:pt x="1448" y="2734"/>
                    </a:lnTo>
                    <a:lnTo>
                      <a:pt x="1452" y="2721"/>
                    </a:lnTo>
                    <a:lnTo>
                      <a:pt x="1534" y="2662"/>
                    </a:lnTo>
                    <a:lnTo>
                      <a:pt x="1543" y="2622"/>
                    </a:lnTo>
                    <a:lnTo>
                      <a:pt x="1534" y="2606"/>
                    </a:lnTo>
                    <a:lnTo>
                      <a:pt x="1441" y="2608"/>
                    </a:lnTo>
                    <a:lnTo>
                      <a:pt x="1397" y="2604"/>
                    </a:lnTo>
                    <a:lnTo>
                      <a:pt x="1394" y="2570"/>
                    </a:lnTo>
                    <a:lnTo>
                      <a:pt x="1376" y="2548"/>
                    </a:lnTo>
                    <a:lnTo>
                      <a:pt x="1414" y="2534"/>
                    </a:lnTo>
                    <a:lnTo>
                      <a:pt x="1421" y="2513"/>
                    </a:lnTo>
                    <a:lnTo>
                      <a:pt x="1439" y="2493"/>
                    </a:lnTo>
                    <a:lnTo>
                      <a:pt x="1430" y="2483"/>
                    </a:lnTo>
                    <a:lnTo>
                      <a:pt x="1410" y="2473"/>
                    </a:lnTo>
                    <a:lnTo>
                      <a:pt x="1432" y="2458"/>
                    </a:lnTo>
                    <a:lnTo>
                      <a:pt x="1457" y="2448"/>
                    </a:lnTo>
                    <a:lnTo>
                      <a:pt x="1475" y="2460"/>
                    </a:lnTo>
                    <a:lnTo>
                      <a:pt x="1505" y="2450"/>
                    </a:lnTo>
                    <a:lnTo>
                      <a:pt x="1511" y="2428"/>
                    </a:lnTo>
                    <a:lnTo>
                      <a:pt x="1505" y="2395"/>
                    </a:lnTo>
                    <a:lnTo>
                      <a:pt x="1522" y="2397"/>
                    </a:lnTo>
                    <a:lnTo>
                      <a:pt x="1550" y="2383"/>
                    </a:lnTo>
                    <a:lnTo>
                      <a:pt x="1579" y="2347"/>
                    </a:lnTo>
                    <a:lnTo>
                      <a:pt x="1599" y="2268"/>
                    </a:lnTo>
                    <a:lnTo>
                      <a:pt x="1604" y="2211"/>
                    </a:lnTo>
                    <a:lnTo>
                      <a:pt x="1592" y="2151"/>
                    </a:lnTo>
                    <a:lnTo>
                      <a:pt x="1558" y="2104"/>
                    </a:lnTo>
                    <a:lnTo>
                      <a:pt x="1522" y="2080"/>
                    </a:lnTo>
                    <a:lnTo>
                      <a:pt x="1493" y="2067"/>
                    </a:lnTo>
                    <a:lnTo>
                      <a:pt x="1444" y="2065"/>
                    </a:lnTo>
                    <a:lnTo>
                      <a:pt x="1362" y="2081"/>
                    </a:lnTo>
                    <a:lnTo>
                      <a:pt x="1324" y="2133"/>
                    </a:lnTo>
                    <a:lnTo>
                      <a:pt x="1308" y="2117"/>
                    </a:lnTo>
                    <a:lnTo>
                      <a:pt x="1273" y="2112"/>
                    </a:lnTo>
                    <a:lnTo>
                      <a:pt x="1256" y="2108"/>
                    </a:lnTo>
                    <a:lnTo>
                      <a:pt x="1270" y="2072"/>
                    </a:lnTo>
                    <a:lnTo>
                      <a:pt x="1315" y="2018"/>
                    </a:lnTo>
                    <a:lnTo>
                      <a:pt x="1324" y="1995"/>
                    </a:lnTo>
                    <a:lnTo>
                      <a:pt x="1324" y="1959"/>
                    </a:lnTo>
                    <a:lnTo>
                      <a:pt x="1288" y="1909"/>
                    </a:lnTo>
                    <a:lnTo>
                      <a:pt x="1266" y="1890"/>
                    </a:lnTo>
                    <a:lnTo>
                      <a:pt x="1254" y="1869"/>
                    </a:lnTo>
                    <a:lnTo>
                      <a:pt x="1234" y="1859"/>
                    </a:lnTo>
                    <a:lnTo>
                      <a:pt x="1182" y="1808"/>
                    </a:lnTo>
                    <a:lnTo>
                      <a:pt x="1198" y="1800"/>
                    </a:lnTo>
                    <a:lnTo>
                      <a:pt x="1239" y="1838"/>
                    </a:lnTo>
                    <a:lnTo>
                      <a:pt x="1286" y="1844"/>
                    </a:lnTo>
                    <a:lnTo>
                      <a:pt x="1288" y="1842"/>
                    </a:lnTo>
                    <a:lnTo>
                      <a:pt x="1279" y="1784"/>
                    </a:lnTo>
                    <a:lnTo>
                      <a:pt x="1252" y="1761"/>
                    </a:lnTo>
                    <a:lnTo>
                      <a:pt x="1218" y="1714"/>
                    </a:lnTo>
                    <a:lnTo>
                      <a:pt x="1204" y="1660"/>
                    </a:lnTo>
                    <a:lnTo>
                      <a:pt x="1177" y="1618"/>
                    </a:lnTo>
                    <a:lnTo>
                      <a:pt x="1159" y="1579"/>
                    </a:lnTo>
                    <a:lnTo>
                      <a:pt x="1126" y="1530"/>
                    </a:lnTo>
                    <a:lnTo>
                      <a:pt x="1083" y="1511"/>
                    </a:lnTo>
                    <a:lnTo>
                      <a:pt x="1030" y="1502"/>
                    </a:lnTo>
                    <a:lnTo>
                      <a:pt x="1017" y="1488"/>
                    </a:lnTo>
                    <a:lnTo>
                      <a:pt x="1002" y="1439"/>
                    </a:lnTo>
                    <a:lnTo>
                      <a:pt x="975" y="1397"/>
                    </a:lnTo>
                    <a:lnTo>
                      <a:pt x="952" y="1347"/>
                    </a:lnTo>
                    <a:lnTo>
                      <a:pt x="940" y="1306"/>
                    </a:lnTo>
                    <a:lnTo>
                      <a:pt x="927" y="1164"/>
                    </a:lnTo>
                    <a:lnTo>
                      <a:pt x="893" y="1139"/>
                    </a:lnTo>
                    <a:lnTo>
                      <a:pt x="852" y="1095"/>
                    </a:lnTo>
                    <a:lnTo>
                      <a:pt x="828" y="1051"/>
                    </a:lnTo>
                    <a:lnTo>
                      <a:pt x="722" y="994"/>
                    </a:lnTo>
                    <a:lnTo>
                      <a:pt x="701" y="989"/>
                    </a:lnTo>
                    <a:lnTo>
                      <a:pt x="638" y="1014"/>
                    </a:lnTo>
                    <a:lnTo>
                      <a:pt x="581" y="998"/>
                    </a:lnTo>
                    <a:lnTo>
                      <a:pt x="579" y="991"/>
                    </a:lnTo>
                    <a:lnTo>
                      <a:pt x="588" y="962"/>
                    </a:lnTo>
                    <a:lnTo>
                      <a:pt x="611" y="939"/>
                    </a:lnTo>
                    <a:lnTo>
                      <a:pt x="641" y="931"/>
                    </a:lnTo>
                    <a:lnTo>
                      <a:pt x="682" y="928"/>
                    </a:lnTo>
                    <a:lnTo>
                      <a:pt x="715" y="912"/>
                    </a:lnTo>
                    <a:lnTo>
                      <a:pt x="674" y="859"/>
                    </a:lnTo>
                    <a:lnTo>
                      <a:pt x="656" y="849"/>
                    </a:lnTo>
                    <a:lnTo>
                      <a:pt x="650" y="829"/>
                    </a:lnTo>
                    <a:lnTo>
                      <a:pt x="686" y="831"/>
                    </a:lnTo>
                    <a:lnTo>
                      <a:pt x="709" y="816"/>
                    </a:lnTo>
                    <a:lnTo>
                      <a:pt x="731" y="783"/>
                    </a:lnTo>
                    <a:lnTo>
                      <a:pt x="738" y="753"/>
                    </a:lnTo>
                    <a:lnTo>
                      <a:pt x="787" y="681"/>
                    </a:lnTo>
                    <a:lnTo>
                      <a:pt x="794" y="644"/>
                    </a:lnTo>
                    <a:lnTo>
                      <a:pt x="809" y="601"/>
                    </a:lnTo>
                    <a:lnTo>
                      <a:pt x="821" y="540"/>
                    </a:lnTo>
                    <a:lnTo>
                      <a:pt x="873" y="481"/>
                    </a:lnTo>
                    <a:lnTo>
                      <a:pt x="873" y="408"/>
                    </a:lnTo>
                    <a:lnTo>
                      <a:pt x="860" y="376"/>
                    </a:lnTo>
                    <a:lnTo>
                      <a:pt x="797" y="372"/>
                    </a:lnTo>
                    <a:lnTo>
                      <a:pt x="747" y="378"/>
                    </a:lnTo>
                    <a:lnTo>
                      <a:pt x="664" y="366"/>
                    </a:lnTo>
                    <a:lnTo>
                      <a:pt x="620" y="375"/>
                    </a:lnTo>
                    <a:lnTo>
                      <a:pt x="575" y="361"/>
                    </a:lnTo>
                    <a:lnTo>
                      <a:pt x="440" y="408"/>
                    </a:lnTo>
                    <a:lnTo>
                      <a:pt x="413" y="432"/>
                    </a:lnTo>
                    <a:lnTo>
                      <a:pt x="397" y="419"/>
                    </a:lnTo>
                    <a:lnTo>
                      <a:pt x="405" y="393"/>
                    </a:lnTo>
                    <a:lnTo>
                      <a:pt x="405" y="380"/>
                    </a:lnTo>
                    <a:lnTo>
                      <a:pt x="375" y="389"/>
                    </a:lnTo>
                    <a:lnTo>
                      <a:pt x="375" y="372"/>
                    </a:lnTo>
                    <a:lnTo>
                      <a:pt x="428" y="356"/>
                    </a:lnTo>
                    <a:lnTo>
                      <a:pt x="462" y="321"/>
                    </a:lnTo>
                    <a:lnTo>
                      <a:pt x="399" y="316"/>
                    </a:lnTo>
                    <a:lnTo>
                      <a:pt x="405" y="286"/>
                    </a:lnTo>
                    <a:lnTo>
                      <a:pt x="410" y="290"/>
                    </a:lnTo>
                    <a:lnTo>
                      <a:pt x="446" y="245"/>
                    </a:lnTo>
                    <a:lnTo>
                      <a:pt x="521" y="199"/>
                    </a:lnTo>
                    <a:lnTo>
                      <a:pt x="551" y="144"/>
                    </a:lnTo>
                    <a:lnTo>
                      <a:pt x="600" y="112"/>
                    </a:lnTo>
                    <a:lnTo>
                      <a:pt x="611" y="16"/>
                    </a:lnTo>
                    <a:lnTo>
                      <a:pt x="565" y="0"/>
                    </a:lnTo>
                    <a:lnTo>
                      <a:pt x="514" y="19"/>
                    </a:lnTo>
                    <a:lnTo>
                      <a:pt x="462" y="29"/>
                    </a:lnTo>
                    <a:lnTo>
                      <a:pt x="419" y="29"/>
                    </a:lnTo>
                    <a:lnTo>
                      <a:pt x="358" y="44"/>
                    </a:lnTo>
                    <a:lnTo>
                      <a:pt x="354" y="39"/>
                    </a:lnTo>
                    <a:lnTo>
                      <a:pt x="282" y="22"/>
                    </a:lnTo>
                    <a:lnTo>
                      <a:pt x="242" y="33"/>
                    </a:lnTo>
                    <a:lnTo>
                      <a:pt x="203" y="98"/>
                    </a:lnTo>
                    <a:lnTo>
                      <a:pt x="201" y="156"/>
                    </a:lnTo>
                    <a:lnTo>
                      <a:pt x="158" y="159"/>
                    </a:lnTo>
                    <a:lnTo>
                      <a:pt x="160" y="213"/>
                    </a:lnTo>
                    <a:lnTo>
                      <a:pt x="140" y="223"/>
                    </a:lnTo>
                    <a:lnTo>
                      <a:pt x="147" y="242"/>
                    </a:lnTo>
                    <a:lnTo>
                      <a:pt x="176" y="272"/>
                    </a:lnTo>
                    <a:lnTo>
                      <a:pt x="74" y="327"/>
                    </a:lnTo>
                    <a:lnTo>
                      <a:pt x="77" y="405"/>
                    </a:lnTo>
                    <a:lnTo>
                      <a:pt x="102" y="421"/>
                    </a:lnTo>
                    <a:lnTo>
                      <a:pt x="95" y="427"/>
                    </a:lnTo>
                    <a:lnTo>
                      <a:pt x="70" y="424"/>
                    </a:lnTo>
                    <a:lnTo>
                      <a:pt x="59" y="429"/>
                    </a:lnTo>
                    <a:lnTo>
                      <a:pt x="62" y="487"/>
                    </a:lnTo>
                    <a:lnTo>
                      <a:pt x="86" y="489"/>
                    </a:lnTo>
                    <a:lnTo>
                      <a:pt x="129" y="481"/>
                    </a:lnTo>
                    <a:lnTo>
                      <a:pt x="125" y="498"/>
                    </a:lnTo>
                    <a:lnTo>
                      <a:pt x="105" y="509"/>
                    </a:lnTo>
                    <a:lnTo>
                      <a:pt x="127" y="516"/>
                    </a:lnTo>
                    <a:lnTo>
                      <a:pt x="106" y="548"/>
                    </a:lnTo>
                    <a:lnTo>
                      <a:pt x="102" y="563"/>
                    </a:lnTo>
                    <a:lnTo>
                      <a:pt x="106" y="587"/>
                    </a:lnTo>
                    <a:lnTo>
                      <a:pt x="97" y="591"/>
                    </a:lnTo>
                    <a:lnTo>
                      <a:pt x="84" y="608"/>
                    </a:lnTo>
                    <a:lnTo>
                      <a:pt x="84" y="624"/>
                    </a:lnTo>
                    <a:lnTo>
                      <a:pt x="70" y="637"/>
                    </a:lnTo>
                    <a:lnTo>
                      <a:pt x="62" y="662"/>
                    </a:lnTo>
                    <a:lnTo>
                      <a:pt x="59" y="716"/>
                    </a:lnTo>
                    <a:lnTo>
                      <a:pt x="20" y="726"/>
                    </a:lnTo>
                    <a:lnTo>
                      <a:pt x="0" y="739"/>
                    </a:lnTo>
                    <a:lnTo>
                      <a:pt x="2" y="751"/>
                    </a:lnTo>
                    <a:lnTo>
                      <a:pt x="38" y="754"/>
                    </a:lnTo>
                    <a:lnTo>
                      <a:pt x="43" y="788"/>
                    </a:lnTo>
                    <a:lnTo>
                      <a:pt x="88" y="827"/>
                    </a:lnTo>
                    <a:lnTo>
                      <a:pt x="127" y="802"/>
                    </a:lnTo>
                    <a:lnTo>
                      <a:pt x="160" y="767"/>
                    </a:lnTo>
                    <a:lnTo>
                      <a:pt x="168" y="763"/>
                    </a:lnTo>
                    <a:lnTo>
                      <a:pt x="172" y="771"/>
                    </a:lnTo>
                    <a:lnTo>
                      <a:pt x="172" y="791"/>
                    </a:lnTo>
                    <a:lnTo>
                      <a:pt x="125" y="906"/>
                    </a:lnTo>
                    <a:lnTo>
                      <a:pt x="115" y="949"/>
                    </a:lnTo>
                    <a:lnTo>
                      <a:pt x="115" y="964"/>
                    </a:lnTo>
                    <a:lnTo>
                      <a:pt x="106" y="984"/>
                    </a:lnTo>
                    <a:lnTo>
                      <a:pt x="99" y="1027"/>
                    </a:lnTo>
                    <a:lnTo>
                      <a:pt x="99" y="1058"/>
                    </a:lnTo>
                    <a:lnTo>
                      <a:pt x="119" y="1053"/>
                    </a:lnTo>
                    <a:lnTo>
                      <a:pt x="129" y="1068"/>
                    </a:lnTo>
                    <a:lnTo>
                      <a:pt x="127" y="1090"/>
                    </a:lnTo>
                    <a:lnTo>
                      <a:pt x="95" y="1147"/>
                    </a:lnTo>
                    <a:lnTo>
                      <a:pt x="72" y="1234"/>
                    </a:lnTo>
                    <a:lnTo>
                      <a:pt x="72" y="1246"/>
                    </a:lnTo>
                    <a:lnTo>
                      <a:pt x="97" y="1246"/>
                    </a:lnTo>
                    <a:lnTo>
                      <a:pt x="109" y="1230"/>
                    </a:lnTo>
                    <a:lnTo>
                      <a:pt x="119" y="1184"/>
                    </a:lnTo>
                    <a:lnTo>
                      <a:pt x="160" y="1086"/>
                    </a:lnTo>
                    <a:lnTo>
                      <a:pt x="158" y="1037"/>
                    </a:lnTo>
                    <a:lnTo>
                      <a:pt x="147" y="1008"/>
                    </a:lnTo>
                    <a:lnTo>
                      <a:pt x="144" y="994"/>
                    </a:lnTo>
                    <a:lnTo>
                      <a:pt x="203" y="924"/>
                    </a:lnTo>
                    <a:lnTo>
                      <a:pt x="201" y="949"/>
                    </a:lnTo>
                    <a:lnTo>
                      <a:pt x="174" y="1010"/>
                    </a:lnTo>
                    <a:lnTo>
                      <a:pt x="174" y="1051"/>
                    </a:lnTo>
                    <a:lnTo>
                      <a:pt x="182" y="1039"/>
                    </a:lnTo>
                    <a:lnTo>
                      <a:pt x="195" y="1037"/>
                    </a:lnTo>
                    <a:lnTo>
                      <a:pt x="199" y="1020"/>
                    </a:lnTo>
                    <a:lnTo>
                      <a:pt x="208" y="1014"/>
                    </a:lnTo>
                    <a:lnTo>
                      <a:pt x="232" y="1029"/>
                    </a:lnTo>
                    <a:lnTo>
                      <a:pt x="239" y="1025"/>
                    </a:lnTo>
                    <a:lnTo>
                      <a:pt x="239" y="975"/>
                    </a:lnTo>
                    <a:lnTo>
                      <a:pt x="273" y="994"/>
                    </a:lnTo>
                    <a:lnTo>
                      <a:pt x="295" y="1016"/>
                    </a:lnTo>
                    <a:lnTo>
                      <a:pt x="275" y="1020"/>
                    </a:lnTo>
                    <a:lnTo>
                      <a:pt x="266" y="1039"/>
                    </a:lnTo>
                    <a:lnTo>
                      <a:pt x="260" y="1058"/>
                    </a:lnTo>
                    <a:lnTo>
                      <a:pt x="254" y="1114"/>
                    </a:lnTo>
                    <a:lnTo>
                      <a:pt x="266" y="1133"/>
                    </a:lnTo>
                    <a:lnTo>
                      <a:pt x="289" y="1151"/>
                    </a:lnTo>
                    <a:lnTo>
                      <a:pt x="295" y="1188"/>
                    </a:lnTo>
                    <a:lnTo>
                      <a:pt x="275" y="1223"/>
                    </a:lnTo>
                    <a:lnTo>
                      <a:pt x="258" y="1272"/>
                    </a:lnTo>
                    <a:lnTo>
                      <a:pt x="232" y="1321"/>
                    </a:lnTo>
                    <a:lnTo>
                      <a:pt x="223" y="1354"/>
                    </a:lnTo>
                    <a:lnTo>
                      <a:pt x="225" y="1387"/>
                    </a:lnTo>
                    <a:lnTo>
                      <a:pt x="201" y="1367"/>
                    </a:lnTo>
                    <a:lnTo>
                      <a:pt x="195" y="1387"/>
                    </a:lnTo>
                    <a:lnTo>
                      <a:pt x="223" y="1473"/>
                    </a:lnTo>
                    <a:lnTo>
                      <a:pt x="239" y="1487"/>
                    </a:lnTo>
                    <a:lnTo>
                      <a:pt x="248" y="1482"/>
                    </a:lnTo>
                    <a:lnTo>
                      <a:pt x="244" y="1432"/>
                    </a:lnTo>
                    <a:lnTo>
                      <a:pt x="248" y="1419"/>
                    </a:lnTo>
                    <a:lnTo>
                      <a:pt x="262" y="1415"/>
                    </a:lnTo>
                    <a:lnTo>
                      <a:pt x="325" y="1462"/>
                    </a:lnTo>
                    <a:lnTo>
                      <a:pt x="344" y="1471"/>
                    </a:lnTo>
                    <a:lnTo>
                      <a:pt x="356" y="1448"/>
                    </a:lnTo>
                    <a:lnTo>
                      <a:pt x="356" y="1419"/>
                    </a:lnTo>
                    <a:lnTo>
                      <a:pt x="444" y="1428"/>
                    </a:lnTo>
                    <a:lnTo>
                      <a:pt x="505" y="1399"/>
                    </a:lnTo>
                    <a:lnTo>
                      <a:pt x="512" y="1387"/>
                    </a:lnTo>
                    <a:lnTo>
                      <a:pt x="538" y="1372"/>
                    </a:lnTo>
                    <a:lnTo>
                      <a:pt x="618" y="1381"/>
                    </a:lnTo>
                    <a:lnTo>
                      <a:pt x="606" y="1392"/>
                    </a:lnTo>
                    <a:lnTo>
                      <a:pt x="591" y="1392"/>
                    </a:lnTo>
                    <a:lnTo>
                      <a:pt x="559" y="1419"/>
                    </a:lnTo>
                    <a:lnTo>
                      <a:pt x="514" y="1515"/>
                    </a:lnTo>
                    <a:lnTo>
                      <a:pt x="508" y="1545"/>
                    </a:lnTo>
                    <a:lnTo>
                      <a:pt x="516" y="1572"/>
                    </a:lnTo>
                    <a:lnTo>
                      <a:pt x="543" y="1606"/>
                    </a:lnTo>
                    <a:lnTo>
                      <a:pt x="555" y="1636"/>
                    </a:lnTo>
                    <a:lnTo>
                      <a:pt x="559" y="1640"/>
                    </a:lnTo>
                    <a:lnTo>
                      <a:pt x="565" y="1628"/>
                    </a:lnTo>
                    <a:lnTo>
                      <a:pt x="591" y="1678"/>
                    </a:lnTo>
                    <a:lnTo>
                      <a:pt x="643" y="1660"/>
                    </a:lnTo>
                    <a:lnTo>
                      <a:pt x="674" y="1628"/>
                    </a:lnTo>
                    <a:lnTo>
                      <a:pt x="690" y="1636"/>
                    </a:lnTo>
                    <a:lnTo>
                      <a:pt x="674" y="1658"/>
                    </a:lnTo>
                    <a:lnTo>
                      <a:pt x="670" y="1722"/>
                    </a:lnTo>
                    <a:lnTo>
                      <a:pt x="650" y="1743"/>
                    </a:lnTo>
                    <a:lnTo>
                      <a:pt x="636" y="1786"/>
                    </a:lnTo>
                    <a:lnTo>
                      <a:pt x="672" y="1797"/>
                    </a:lnTo>
                    <a:lnTo>
                      <a:pt x="650" y="1827"/>
                    </a:lnTo>
                    <a:lnTo>
                      <a:pt x="631" y="1886"/>
                    </a:lnTo>
                    <a:lnTo>
                      <a:pt x="643" y="1903"/>
                    </a:lnTo>
                    <a:lnTo>
                      <a:pt x="661" y="1913"/>
                    </a:lnTo>
                    <a:lnTo>
                      <a:pt x="647" y="1921"/>
                    </a:lnTo>
                    <a:lnTo>
                      <a:pt x="628" y="1951"/>
                    </a:lnTo>
                    <a:lnTo>
                      <a:pt x="481" y="1947"/>
                    </a:lnTo>
                    <a:lnTo>
                      <a:pt x="431" y="1975"/>
                    </a:lnTo>
                    <a:lnTo>
                      <a:pt x="381" y="2018"/>
                    </a:lnTo>
                    <a:lnTo>
                      <a:pt x="295" y="2108"/>
                    </a:lnTo>
                    <a:lnTo>
                      <a:pt x="314" y="2120"/>
                    </a:lnTo>
                    <a:lnTo>
                      <a:pt x="367" y="2084"/>
                    </a:lnTo>
                    <a:lnTo>
                      <a:pt x="408" y="2074"/>
                    </a:lnTo>
                    <a:lnTo>
                      <a:pt x="415" y="2108"/>
                    </a:lnTo>
                    <a:lnTo>
                      <a:pt x="418" y="2183"/>
                    </a:lnTo>
                    <a:lnTo>
                      <a:pt x="422" y="2199"/>
                    </a:lnTo>
                    <a:lnTo>
                      <a:pt x="444" y="2214"/>
                    </a:lnTo>
                    <a:lnTo>
                      <a:pt x="405" y="2295"/>
                    </a:lnTo>
                    <a:lnTo>
                      <a:pt x="293" y="2372"/>
                    </a:lnTo>
                    <a:lnTo>
                      <a:pt x="178" y="2432"/>
                    </a:lnTo>
                    <a:lnTo>
                      <a:pt x="187" y="2444"/>
                    </a:lnTo>
                    <a:lnTo>
                      <a:pt x="195" y="2467"/>
                    </a:lnTo>
                    <a:lnTo>
                      <a:pt x="215" y="2505"/>
                    </a:lnTo>
                    <a:lnTo>
                      <a:pt x="223" y="2513"/>
                    </a:lnTo>
                    <a:lnTo>
                      <a:pt x="246" y="2518"/>
                    </a:lnTo>
                    <a:lnTo>
                      <a:pt x="273" y="2507"/>
                    </a:lnTo>
                    <a:lnTo>
                      <a:pt x="307" y="2475"/>
                    </a:lnTo>
                    <a:lnTo>
                      <a:pt x="341" y="2460"/>
                    </a:lnTo>
                    <a:lnTo>
                      <a:pt x="354" y="2467"/>
                    </a:lnTo>
                    <a:lnTo>
                      <a:pt x="363" y="2513"/>
                    </a:lnTo>
                    <a:lnTo>
                      <a:pt x="377" y="2527"/>
                    </a:lnTo>
                    <a:lnTo>
                      <a:pt x="422" y="2530"/>
                    </a:lnTo>
                    <a:lnTo>
                      <a:pt x="448" y="2505"/>
                    </a:lnTo>
                    <a:lnTo>
                      <a:pt x="460" y="2503"/>
                    </a:lnTo>
                    <a:lnTo>
                      <a:pt x="471" y="2510"/>
                    </a:lnTo>
                    <a:lnTo>
                      <a:pt x="528" y="2581"/>
                    </a:lnTo>
                    <a:lnTo>
                      <a:pt x="551" y="2589"/>
                    </a:lnTo>
                    <a:lnTo>
                      <a:pt x="581" y="2587"/>
                    </a:lnTo>
                    <a:lnTo>
                      <a:pt x="604" y="2572"/>
                    </a:lnTo>
                    <a:lnTo>
                      <a:pt x="622" y="2545"/>
                    </a:lnTo>
                    <a:lnTo>
                      <a:pt x="670" y="2518"/>
                    </a:lnTo>
                    <a:lnTo>
                      <a:pt x="727" y="2475"/>
                    </a:lnTo>
                    <a:lnTo>
                      <a:pt x="729" y="2500"/>
                    </a:lnTo>
                    <a:lnTo>
                      <a:pt x="711" y="2530"/>
                    </a:lnTo>
                    <a:lnTo>
                      <a:pt x="652" y="2601"/>
                    </a:lnTo>
                    <a:lnTo>
                      <a:pt x="643" y="2628"/>
                    </a:lnTo>
                    <a:lnTo>
                      <a:pt x="631" y="2643"/>
                    </a:lnTo>
                    <a:lnTo>
                      <a:pt x="581" y="2653"/>
                    </a:lnTo>
                    <a:lnTo>
                      <a:pt x="465" y="2653"/>
                    </a:lnTo>
                    <a:lnTo>
                      <a:pt x="410" y="2664"/>
                    </a:lnTo>
                    <a:lnTo>
                      <a:pt x="391" y="2703"/>
                    </a:lnTo>
                    <a:lnTo>
                      <a:pt x="354" y="2728"/>
                    </a:lnTo>
                    <a:lnTo>
                      <a:pt x="329" y="2779"/>
                    </a:lnTo>
                    <a:lnTo>
                      <a:pt x="176" y="2949"/>
                    </a:lnTo>
                    <a:lnTo>
                      <a:pt x="118" y="2988"/>
                    </a:lnTo>
                    <a:lnTo>
                      <a:pt x="106" y="3018"/>
                    </a:lnTo>
                    <a:lnTo>
                      <a:pt x="106" y="3034"/>
                    </a:lnTo>
                    <a:lnTo>
                      <a:pt x="118" y="3009"/>
                    </a:lnTo>
                    <a:lnTo>
                      <a:pt x="131" y="3000"/>
                    </a:lnTo>
                    <a:lnTo>
                      <a:pt x="172" y="3025"/>
                    </a:lnTo>
                    <a:lnTo>
                      <a:pt x="190" y="3020"/>
                    </a:lnTo>
                    <a:lnTo>
                      <a:pt x="201" y="3037"/>
                    </a:lnTo>
                    <a:lnTo>
                      <a:pt x="217" y="3020"/>
                    </a:lnTo>
                    <a:lnTo>
                      <a:pt x="228" y="2988"/>
                    </a:lnTo>
                    <a:lnTo>
                      <a:pt x="268" y="2966"/>
                    </a:lnTo>
                    <a:lnTo>
                      <a:pt x="291" y="2926"/>
                    </a:lnTo>
                    <a:lnTo>
                      <a:pt x="401" y="2923"/>
                    </a:lnTo>
                    <a:lnTo>
                      <a:pt x="474" y="2951"/>
                    </a:lnTo>
                    <a:lnTo>
                      <a:pt x="503" y="2953"/>
                    </a:lnTo>
                    <a:lnTo>
                      <a:pt x="528" y="2920"/>
                    </a:lnTo>
                    <a:lnTo>
                      <a:pt x="543" y="2836"/>
                    </a:lnTo>
                    <a:lnTo>
                      <a:pt x="555" y="2831"/>
                    </a:lnTo>
                    <a:lnTo>
                      <a:pt x="584" y="2833"/>
                    </a:lnTo>
                    <a:lnTo>
                      <a:pt x="622" y="2815"/>
                    </a:lnTo>
                    <a:lnTo>
                      <a:pt x="682" y="2798"/>
                    </a:lnTo>
                    <a:lnTo>
                      <a:pt x="742" y="2865"/>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1" name="Freeform 439"/>
              <p:cNvSpPr>
                <a:spLocks noChangeAspect="1"/>
              </p:cNvSpPr>
              <p:nvPr/>
            </p:nvSpPr>
            <p:spPr bwMode="gray">
              <a:xfrm>
                <a:off x="2068" y="2124"/>
                <a:ext cx="15" cy="8"/>
              </a:xfrm>
              <a:custGeom>
                <a:avLst/>
                <a:gdLst>
                  <a:gd name="T0" fmla="*/ 13 w 89"/>
                  <a:gd name="T1" fmla="*/ 2 h 49"/>
                  <a:gd name="T2" fmla="*/ 15 w 89"/>
                  <a:gd name="T3" fmla="*/ 1 h 49"/>
                  <a:gd name="T4" fmla="*/ 11 w 89"/>
                  <a:gd name="T5" fmla="*/ 0 h 49"/>
                  <a:gd name="T6" fmla="*/ 1 w 89"/>
                  <a:gd name="T7" fmla="*/ 1 h 49"/>
                  <a:gd name="T8" fmla="*/ 0 w 89"/>
                  <a:gd name="T9" fmla="*/ 4 h 49"/>
                  <a:gd name="T10" fmla="*/ 6 w 89"/>
                  <a:gd name="T11" fmla="*/ 8 h 49"/>
                  <a:gd name="T12" fmla="*/ 12 w 89"/>
                  <a:gd name="T13" fmla="*/ 8 h 49"/>
                  <a:gd name="T14" fmla="*/ 13 w 89"/>
                  <a:gd name="T15" fmla="*/ 2 h 49"/>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49"/>
                  <a:gd name="T26" fmla="*/ 89 w 89"/>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49">
                    <a:moveTo>
                      <a:pt x="78" y="15"/>
                    </a:moveTo>
                    <a:lnTo>
                      <a:pt x="89" y="7"/>
                    </a:lnTo>
                    <a:lnTo>
                      <a:pt x="66" y="0"/>
                    </a:lnTo>
                    <a:lnTo>
                      <a:pt x="3" y="9"/>
                    </a:lnTo>
                    <a:lnTo>
                      <a:pt x="0" y="23"/>
                    </a:lnTo>
                    <a:lnTo>
                      <a:pt x="33" y="48"/>
                    </a:lnTo>
                    <a:lnTo>
                      <a:pt x="70" y="49"/>
                    </a:lnTo>
                    <a:lnTo>
                      <a:pt x="78" y="15"/>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2" name="Freeform 440"/>
              <p:cNvSpPr>
                <a:spLocks noChangeAspect="1"/>
              </p:cNvSpPr>
              <p:nvPr/>
            </p:nvSpPr>
            <p:spPr bwMode="gray">
              <a:xfrm>
                <a:off x="2274" y="2528"/>
                <a:ext cx="13" cy="8"/>
              </a:xfrm>
              <a:custGeom>
                <a:avLst/>
                <a:gdLst>
                  <a:gd name="T0" fmla="*/ 9 w 76"/>
                  <a:gd name="T1" fmla="*/ 2 h 47"/>
                  <a:gd name="T2" fmla="*/ 8 w 76"/>
                  <a:gd name="T3" fmla="*/ 0 h 47"/>
                  <a:gd name="T4" fmla="*/ 4 w 76"/>
                  <a:gd name="T5" fmla="*/ 2 h 47"/>
                  <a:gd name="T6" fmla="*/ 1 w 76"/>
                  <a:gd name="T7" fmla="*/ 3 h 47"/>
                  <a:gd name="T8" fmla="*/ 0 w 76"/>
                  <a:gd name="T9" fmla="*/ 5 h 47"/>
                  <a:gd name="T10" fmla="*/ 1 w 76"/>
                  <a:gd name="T11" fmla="*/ 6 h 47"/>
                  <a:gd name="T12" fmla="*/ 6 w 76"/>
                  <a:gd name="T13" fmla="*/ 8 h 47"/>
                  <a:gd name="T14" fmla="*/ 10 w 76"/>
                  <a:gd name="T15" fmla="*/ 7 h 47"/>
                  <a:gd name="T16" fmla="*/ 13 w 76"/>
                  <a:gd name="T17" fmla="*/ 4 h 47"/>
                  <a:gd name="T18" fmla="*/ 13 w 76"/>
                  <a:gd name="T19" fmla="*/ 3 h 47"/>
                  <a:gd name="T20" fmla="*/ 9 w 76"/>
                  <a:gd name="T21" fmla="*/ 2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
                  <a:gd name="T34" fmla="*/ 0 h 47"/>
                  <a:gd name="T35" fmla="*/ 76 w 76"/>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 h="47">
                    <a:moveTo>
                      <a:pt x="52" y="9"/>
                    </a:moveTo>
                    <a:lnTo>
                      <a:pt x="46" y="0"/>
                    </a:lnTo>
                    <a:lnTo>
                      <a:pt x="21" y="9"/>
                    </a:lnTo>
                    <a:lnTo>
                      <a:pt x="7" y="18"/>
                    </a:lnTo>
                    <a:lnTo>
                      <a:pt x="0" y="29"/>
                    </a:lnTo>
                    <a:lnTo>
                      <a:pt x="7" y="38"/>
                    </a:lnTo>
                    <a:lnTo>
                      <a:pt x="37" y="47"/>
                    </a:lnTo>
                    <a:lnTo>
                      <a:pt x="60" y="43"/>
                    </a:lnTo>
                    <a:lnTo>
                      <a:pt x="76" y="22"/>
                    </a:lnTo>
                    <a:lnTo>
                      <a:pt x="74" y="15"/>
                    </a:lnTo>
                    <a:lnTo>
                      <a:pt x="52" y="9"/>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3" name="Freeform 441"/>
              <p:cNvSpPr>
                <a:spLocks noChangeAspect="1"/>
              </p:cNvSpPr>
              <p:nvPr/>
            </p:nvSpPr>
            <p:spPr bwMode="gray">
              <a:xfrm>
                <a:off x="2161" y="2324"/>
                <a:ext cx="15" cy="19"/>
              </a:xfrm>
              <a:custGeom>
                <a:avLst/>
                <a:gdLst>
                  <a:gd name="T0" fmla="*/ 13 w 92"/>
                  <a:gd name="T1" fmla="*/ 0 h 114"/>
                  <a:gd name="T2" fmla="*/ 6 w 92"/>
                  <a:gd name="T3" fmla="*/ 8 h 114"/>
                  <a:gd name="T4" fmla="*/ 0 w 92"/>
                  <a:gd name="T5" fmla="*/ 19 h 114"/>
                  <a:gd name="T6" fmla="*/ 5 w 92"/>
                  <a:gd name="T7" fmla="*/ 18 h 114"/>
                  <a:gd name="T8" fmla="*/ 12 w 92"/>
                  <a:gd name="T9" fmla="*/ 14 h 114"/>
                  <a:gd name="T10" fmla="*/ 15 w 92"/>
                  <a:gd name="T11" fmla="*/ 9 h 114"/>
                  <a:gd name="T12" fmla="*/ 15 w 92"/>
                  <a:gd name="T13" fmla="*/ 5 h 114"/>
                  <a:gd name="T14" fmla="*/ 15 w 92"/>
                  <a:gd name="T15" fmla="*/ 1 h 114"/>
                  <a:gd name="T16" fmla="*/ 13 w 92"/>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14"/>
                  <a:gd name="T29" fmla="*/ 92 w 92"/>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14">
                    <a:moveTo>
                      <a:pt x="77" y="0"/>
                    </a:moveTo>
                    <a:lnTo>
                      <a:pt x="34" y="49"/>
                    </a:lnTo>
                    <a:lnTo>
                      <a:pt x="0" y="114"/>
                    </a:lnTo>
                    <a:lnTo>
                      <a:pt x="32" y="108"/>
                    </a:lnTo>
                    <a:lnTo>
                      <a:pt x="73" y="85"/>
                    </a:lnTo>
                    <a:lnTo>
                      <a:pt x="90" y="53"/>
                    </a:lnTo>
                    <a:lnTo>
                      <a:pt x="92" y="32"/>
                    </a:lnTo>
                    <a:lnTo>
                      <a:pt x="92" y="8"/>
                    </a:lnTo>
                    <a:lnTo>
                      <a:pt x="77" y="0"/>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4" name="Freeform 442"/>
              <p:cNvSpPr>
                <a:spLocks noChangeAspect="1"/>
              </p:cNvSpPr>
              <p:nvPr/>
            </p:nvSpPr>
            <p:spPr bwMode="gray">
              <a:xfrm>
                <a:off x="2049" y="2268"/>
                <a:ext cx="87" cy="78"/>
              </a:xfrm>
              <a:custGeom>
                <a:avLst/>
                <a:gdLst>
                  <a:gd name="T0" fmla="*/ 18 w 524"/>
                  <a:gd name="T1" fmla="*/ 22 h 468"/>
                  <a:gd name="T2" fmla="*/ 17 w 524"/>
                  <a:gd name="T3" fmla="*/ 30 h 468"/>
                  <a:gd name="T4" fmla="*/ 13 w 524"/>
                  <a:gd name="T5" fmla="*/ 36 h 468"/>
                  <a:gd name="T6" fmla="*/ 7 w 524"/>
                  <a:gd name="T7" fmla="*/ 37 h 468"/>
                  <a:gd name="T8" fmla="*/ 7 w 524"/>
                  <a:gd name="T9" fmla="*/ 45 h 468"/>
                  <a:gd name="T10" fmla="*/ 0 w 524"/>
                  <a:gd name="T11" fmla="*/ 50 h 468"/>
                  <a:gd name="T12" fmla="*/ 10 w 524"/>
                  <a:gd name="T13" fmla="*/ 57 h 468"/>
                  <a:gd name="T14" fmla="*/ 15 w 524"/>
                  <a:gd name="T15" fmla="*/ 68 h 468"/>
                  <a:gd name="T16" fmla="*/ 22 w 524"/>
                  <a:gd name="T17" fmla="*/ 71 h 468"/>
                  <a:gd name="T18" fmla="*/ 29 w 524"/>
                  <a:gd name="T19" fmla="*/ 64 h 468"/>
                  <a:gd name="T20" fmla="*/ 33 w 524"/>
                  <a:gd name="T21" fmla="*/ 57 h 468"/>
                  <a:gd name="T22" fmla="*/ 52 w 524"/>
                  <a:gd name="T23" fmla="*/ 52 h 468"/>
                  <a:gd name="T24" fmla="*/ 60 w 524"/>
                  <a:gd name="T25" fmla="*/ 61 h 468"/>
                  <a:gd name="T26" fmla="*/ 61 w 524"/>
                  <a:gd name="T27" fmla="*/ 66 h 468"/>
                  <a:gd name="T28" fmla="*/ 61 w 524"/>
                  <a:gd name="T29" fmla="*/ 75 h 468"/>
                  <a:gd name="T30" fmla="*/ 63 w 524"/>
                  <a:gd name="T31" fmla="*/ 78 h 468"/>
                  <a:gd name="T32" fmla="*/ 64 w 524"/>
                  <a:gd name="T33" fmla="*/ 78 h 468"/>
                  <a:gd name="T34" fmla="*/ 73 w 524"/>
                  <a:gd name="T35" fmla="*/ 73 h 468"/>
                  <a:gd name="T36" fmla="*/ 74 w 524"/>
                  <a:gd name="T37" fmla="*/ 66 h 468"/>
                  <a:gd name="T38" fmla="*/ 82 w 524"/>
                  <a:gd name="T39" fmla="*/ 64 h 468"/>
                  <a:gd name="T40" fmla="*/ 85 w 524"/>
                  <a:gd name="T41" fmla="*/ 60 h 468"/>
                  <a:gd name="T42" fmla="*/ 82 w 524"/>
                  <a:gd name="T43" fmla="*/ 53 h 468"/>
                  <a:gd name="T44" fmla="*/ 81 w 524"/>
                  <a:gd name="T45" fmla="*/ 48 h 468"/>
                  <a:gd name="T46" fmla="*/ 86 w 524"/>
                  <a:gd name="T47" fmla="*/ 56 h 468"/>
                  <a:gd name="T48" fmla="*/ 87 w 524"/>
                  <a:gd name="T49" fmla="*/ 49 h 468"/>
                  <a:gd name="T50" fmla="*/ 84 w 524"/>
                  <a:gd name="T51" fmla="*/ 42 h 468"/>
                  <a:gd name="T52" fmla="*/ 81 w 524"/>
                  <a:gd name="T53" fmla="*/ 40 h 468"/>
                  <a:gd name="T54" fmla="*/ 72 w 524"/>
                  <a:gd name="T55" fmla="*/ 41 h 468"/>
                  <a:gd name="T56" fmla="*/ 76 w 524"/>
                  <a:gd name="T57" fmla="*/ 35 h 468"/>
                  <a:gd name="T58" fmla="*/ 75 w 524"/>
                  <a:gd name="T59" fmla="*/ 24 h 468"/>
                  <a:gd name="T60" fmla="*/ 69 w 524"/>
                  <a:gd name="T61" fmla="*/ 16 h 468"/>
                  <a:gd name="T62" fmla="*/ 66 w 524"/>
                  <a:gd name="T63" fmla="*/ 10 h 468"/>
                  <a:gd name="T64" fmla="*/ 55 w 524"/>
                  <a:gd name="T65" fmla="*/ 6 h 468"/>
                  <a:gd name="T66" fmla="*/ 40 w 524"/>
                  <a:gd name="T67" fmla="*/ 11 h 468"/>
                  <a:gd name="T68" fmla="*/ 36 w 524"/>
                  <a:gd name="T69" fmla="*/ 15 h 468"/>
                  <a:gd name="T70" fmla="*/ 32 w 524"/>
                  <a:gd name="T71" fmla="*/ 16 h 468"/>
                  <a:gd name="T72" fmla="*/ 30 w 524"/>
                  <a:gd name="T73" fmla="*/ 14 h 468"/>
                  <a:gd name="T74" fmla="*/ 37 w 524"/>
                  <a:gd name="T75" fmla="*/ 6 h 468"/>
                  <a:gd name="T76" fmla="*/ 35 w 524"/>
                  <a:gd name="T77" fmla="*/ 4 h 468"/>
                  <a:gd name="T78" fmla="*/ 30 w 524"/>
                  <a:gd name="T79" fmla="*/ 1 h 468"/>
                  <a:gd name="T80" fmla="*/ 25 w 524"/>
                  <a:gd name="T81" fmla="*/ 0 h 468"/>
                  <a:gd name="T82" fmla="*/ 24 w 524"/>
                  <a:gd name="T83" fmla="*/ 3 h 468"/>
                  <a:gd name="T84" fmla="*/ 22 w 524"/>
                  <a:gd name="T85" fmla="*/ 4 h 468"/>
                  <a:gd name="T86" fmla="*/ 21 w 524"/>
                  <a:gd name="T87" fmla="*/ 8 h 468"/>
                  <a:gd name="T88" fmla="*/ 22 w 524"/>
                  <a:gd name="T89" fmla="*/ 12 h 468"/>
                  <a:gd name="T90" fmla="*/ 22 w 524"/>
                  <a:gd name="T91" fmla="*/ 17 h 468"/>
                  <a:gd name="T92" fmla="*/ 21 w 524"/>
                  <a:gd name="T93" fmla="*/ 20 h 468"/>
                  <a:gd name="T94" fmla="*/ 18 w 524"/>
                  <a:gd name="T95" fmla="*/ 22 h 4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4"/>
                  <a:gd name="T145" fmla="*/ 0 h 468"/>
                  <a:gd name="T146" fmla="*/ 524 w 524"/>
                  <a:gd name="T147" fmla="*/ 468 h 4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4" h="468">
                    <a:moveTo>
                      <a:pt x="108" y="132"/>
                    </a:moveTo>
                    <a:lnTo>
                      <a:pt x="102" y="179"/>
                    </a:lnTo>
                    <a:lnTo>
                      <a:pt x="81" y="216"/>
                    </a:lnTo>
                    <a:lnTo>
                      <a:pt x="43" y="220"/>
                    </a:lnTo>
                    <a:lnTo>
                      <a:pt x="43" y="267"/>
                    </a:lnTo>
                    <a:lnTo>
                      <a:pt x="0" y="299"/>
                    </a:lnTo>
                    <a:lnTo>
                      <a:pt x="61" y="339"/>
                    </a:lnTo>
                    <a:lnTo>
                      <a:pt x="88" y="405"/>
                    </a:lnTo>
                    <a:lnTo>
                      <a:pt x="131" y="427"/>
                    </a:lnTo>
                    <a:lnTo>
                      <a:pt x="176" y="384"/>
                    </a:lnTo>
                    <a:lnTo>
                      <a:pt x="198" y="341"/>
                    </a:lnTo>
                    <a:lnTo>
                      <a:pt x="311" y="314"/>
                    </a:lnTo>
                    <a:lnTo>
                      <a:pt x="362" y="367"/>
                    </a:lnTo>
                    <a:lnTo>
                      <a:pt x="370" y="394"/>
                    </a:lnTo>
                    <a:lnTo>
                      <a:pt x="370" y="450"/>
                    </a:lnTo>
                    <a:lnTo>
                      <a:pt x="379" y="468"/>
                    </a:lnTo>
                    <a:lnTo>
                      <a:pt x="387" y="468"/>
                    </a:lnTo>
                    <a:lnTo>
                      <a:pt x="437" y="436"/>
                    </a:lnTo>
                    <a:lnTo>
                      <a:pt x="446" y="398"/>
                    </a:lnTo>
                    <a:lnTo>
                      <a:pt x="494" y="386"/>
                    </a:lnTo>
                    <a:lnTo>
                      <a:pt x="514" y="361"/>
                    </a:lnTo>
                    <a:lnTo>
                      <a:pt x="494" y="317"/>
                    </a:lnTo>
                    <a:lnTo>
                      <a:pt x="487" y="290"/>
                    </a:lnTo>
                    <a:lnTo>
                      <a:pt x="517" y="335"/>
                    </a:lnTo>
                    <a:lnTo>
                      <a:pt x="524" y="292"/>
                    </a:lnTo>
                    <a:lnTo>
                      <a:pt x="505" y="251"/>
                    </a:lnTo>
                    <a:lnTo>
                      <a:pt x="487" y="240"/>
                    </a:lnTo>
                    <a:lnTo>
                      <a:pt x="435" y="249"/>
                    </a:lnTo>
                    <a:lnTo>
                      <a:pt x="456" y="210"/>
                    </a:lnTo>
                    <a:lnTo>
                      <a:pt x="452" y="143"/>
                    </a:lnTo>
                    <a:lnTo>
                      <a:pt x="417" y="98"/>
                    </a:lnTo>
                    <a:lnTo>
                      <a:pt x="395" y="57"/>
                    </a:lnTo>
                    <a:lnTo>
                      <a:pt x="331" y="34"/>
                    </a:lnTo>
                    <a:lnTo>
                      <a:pt x="241" y="64"/>
                    </a:lnTo>
                    <a:lnTo>
                      <a:pt x="216" y="87"/>
                    </a:lnTo>
                    <a:lnTo>
                      <a:pt x="190" y="98"/>
                    </a:lnTo>
                    <a:lnTo>
                      <a:pt x="182" y="85"/>
                    </a:lnTo>
                    <a:lnTo>
                      <a:pt x="221" y="36"/>
                    </a:lnTo>
                    <a:lnTo>
                      <a:pt x="212" y="23"/>
                    </a:lnTo>
                    <a:lnTo>
                      <a:pt x="182" y="4"/>
                    </a:lnTo>
                    <a:lnTo>
                      <a:pt x="149" y="0"/>
                    </a:lnTo>
                    <a:lnTo>
                      <a:pt x="144" y="17"/>
                    </a:lnTo>
                    <a:lnTo>
                      <a:pt x="133" y="25"/>
                    </a:lnTo>
                    <a:lnTo>
                      <a:pt x="126" y="48"/>
                    </a:lnTo>
                    <a:lnTo>
                      <a:pt x="131" y="71"/>
                    </a:lnTo>
                    <a:lnTo>
                      <a:pt x="131" y="100"/>
                    </a:lnTo>
                    <a:lnTo>
                      <a:pt x="124" y="123"/>
                    </a:lnTo>
                    <a:lnTo>
                      <a:pt x="108" y="132"/>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sp>
            <p:nvSpPr>
              <p:cNvPr id="225" name="Freeform 443"/>
              <p:cNvSpPr>
                <a:spLocks noChangeAspect="1"/>
              </p:cNvSpPr>
              <p:nvPr/>
            </p:nvSpPr>
            <p:spPr bwMode="gray">
              <a:xfrm>
                <a:off x="2268" y="1925"/>
                <a:ext cx="17" cy="52"/>
              </a:xfrm>
              <a:custGeom>
                <a:avLst/>
                <a:gdLst>
                  <a:gd name="T0" fmla="*/ 10 w 106"/>
                  <a:gd name="T1" fmla="*/ 1 h 312"/>
                  <a:gd name="T2" fmla="*/ 9 w 106"/>
                  <a:gd name="T3" fmla="*/ 0 h 312"/>
                  <a:gd name="T4" fmla="*/ 8 w 106"/>
                  <a:gd name="T5" fmla="*/ 4 h 312"/>
                  <a:gd name="T6" fmla="*/ 4 w 106"/>
                  <a:gd name="T7" fmla="*/ 7 h 312"/>
                  <a:gd name="T8" fmla="*/ 3 w 106"/>
                  <a:gd name="T9" fmla="*/ 9 h 312"/>
                  <a:gd name="T10" fmla="*/ 4 w 106"/>
                  <a:gd name="T11" fmla="*/ 12 h 312"/>
                  <a:gd name="T12" fmla="*/ 5 w 106"/>
                  <a:gd name="T13" fmla="*/ 17 h 312"/>
                  <a:gd name="T14" fmla="*/ 6 w 106"/>
                  <a:gd name="T15" fmla="*/ 21 h 312"/>
                  <a:gd name="T16" fmla="*/ 0 w 106"/>
                  <a:gd name="T17" fmla="*/ 27 h 312"/>
                  <a:gd name="T18" fmla="*/ 1 w 106"/>
                  <a:gd name="T19" fmla="*/ 31 h 312"/>
                  <a:gd name="T20" fmla="*/ 5 w 106"/>
                  <a:gd name="T21" fmla="*/ 33 h 312"/>
                  <a:gd name="T22" fmla="*/ 9 w 106"/>
                  <a:gd name="T23" fmla="*/ 29 h 312"/>
                  <a:gd name="T24" fmla="*/ 10 w 106"/>
                  <a:gd name="T25" fmla="*/ 32 h 312"/>
                  <a:gd name="T26" fmla="*/ 10 w 106"/>
                  <a:gd name="T27" fmla="*/ 38 h 312"/>
                  <a:gd name="T28" fmla="*/ 8 w 106"/>
                  <a:gd name="T29" fmla="*/ 52 h 312"/>
                  <a:gd name="T30" fmla="*/ 15 w 106"/>
                  <a:gd name="T31" fmla="*/ 43 h 312"/>
                  <a:gd name="T32" fmla="*/ 15 w 106"/>
                  <a:gd name="T33" fmla="*/ 38 h 312"/>
                  <a:gd name="T34" fmla="*/ 16 w 106"/>
                  <a:gd name="T35" fmla="*/ 32 h 312"/>
                  <a:gd name="T36" fmla="*/ 15 w 106"/>
                  <a:gd name="T37" fmla="*/ 26 h 312"/>
                  <a:gd name="T38" fmla="*/ 16 w 106"/>
                  <a:gd name="T39" fmla="*/ 24 h 312"/>
                  <a:gd name="T40" fmla="*/ 16 w 106"/>
                  <a:gd name="T41" fmla="*/ 19 h 312"/>
                  <a:gd name="T42" fmla="*/ 17 w 106"/>
                  <a:gd name="T43" fmla="*/ 15 h 312"/>
                  <a:gd name="T44" fmla="*/ 11 w 106"/>
                  <a:gd name="T45" fmla="*/ 12 h 312"/>
                  <a:gd name="T46" fmla="*/ 10 w 106"/>
                  <a:gd name="T47" fmla="*/ 1 h 3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6"/>
                  <a:gd name="T73" fmla="*/ 0 h 312"/>
                  <a:gd name="T74" fmla="*/ 106 w 106"/>
                  <a:gd name="T75" fmla="*/ 312 h 3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6" h="312">
                    <a:moveTo>
                      <a:pt x="63" y="4"/>
                    </a:moveTo>
                    <a:lnTo>
                      <a:pt x="59" y="0"/>
                    </a:lnTo>
                    <a:lnTo>
                      <a:pt x="47" y="22"/>
                    </a:lnTo>
                    <a:lnTo>
                      <a:pt x="24" y="40"/>
                    </a:lnTo>
                    <a:lnTo>
                      <a:pt x="16" y="56"/>
                    </a:lnTo>
                    <a:lnTo>
                      <a:pt x="24" y="71"/>
                    </a:lnTo>
                    <a:lnTo>
                      <a:pt x="29" y="102"/>
                    </a:lnTo>
                    <a:lnTo>
                      <a:pt x="40" y="125"/>
                    </a:lnTo>
                    <a:lnTo>
                      <a:pt x="0" y="165"/>
                    </a:lnTo>
                    <a:lnTo>
                      <a:pt x="9" y="187"/>
                    </a:lnTo>
                    <a:lnTo>
                      <a:pt x="29" y="198"/>
                    </a:lnTo>
                    <a:lnTo>
                      <a:pt x="54" y="175"/>
                    </a:lnTo>
                    <a:lnTo>
                      <a:pt x="63" y="193"/>
                    </a:lnTo>
                    <a:lnTo>
                      <a:pt x="63" y="230"/>
                    </a:lnTo>
                    <a:lnTo>
                      <a:pt x="49" y="312"/>
                    </a:lnTo>
                    <a:lnTo>
                      <a:pt x="94" y="258"/>
                    </a:lnTo>
                    <a:lnTo>
                      <a:pt x="94" y="226"/>
                    </a:lnTo>
                    <a:lnTo>
                      <a:pt x="101" y="193"/>
                    </a:lnTo>
                    <a:lnTo>
                      <a:pt x="96" y="155"/>
                    </a:lnTo>
                    <a:lnTo>
                      <a:pt x="101" y="144"/>
                    </a:lnTo>
                    <a:lnTo>
                      <a:pt x="101" y="112"/>
                    </a:lnTo>
                    <a:lnTo>
                      <a:pt x="106" y="93"/>
                    </a:lnTo>
                    <a:lnTo>
                      <a:pt x="67" y="71"/>
                    </a:lnTo>
                    <a:lnTo>
                      <a:pt x="63" y="4"/>
                    </a:lnTo>
                    <a:close/>
                  </a:path>
                </a:pathLst>
              </a:custGeom>
              <a:grpFill/>
              <a:ln w="6350" cap="flat" cmpd="sng">
                <a:solidFill>
                  <a:schemeClr val="bg1"/>
                </a:solidFill>
                <a:prstDash val="solid"/>
                <a:round/>
                <a:headEnd type="none" w="med" len="med"/>
                <a:tailEnd type="none" w="med" len="med"/>
              </a:ln>
            </p:spPr>
            <p:txBody>
              <a:bodyPr/>
              <a:lstStyle/>
              <a:p>
                <a:pPr>
                  <a:defRPr/>
                </a:pPr>
                <a:endParaRPr lang="en-US" dirty="0"/>
              </a:p>
            </p:txBody>
          </p:sp>
        </p:grpSp>
        <p:sp>
          <p:nvSpPr>
            <p:cNvPr id="60" name="Freeform 444"/>
            <p:cNvSpPr>
              <a:spLocks noChangeAspect="1"/>
            </p:cNvSpPr>
            <p:nvPr/>
          </p:nvSpPr>
          <p:spPr bwMode="gray">
            <a:xfrm>
              <a:off x="5281231" y="4821229"/>
              <a:ext cx="614556" cy="253171"/>
            </a:xfrm>
            <a:custGeom>
              <a:avLst/>
              <a:gdLst>
                <a:gd name="T0" fmla="*/ 116833391 w 1564"/>
                <a:gd name="T1" fmla="*/ 12003827 h 770"/>
                <a:gd name="T2" fmla="*/ 106151387 w 1564"/>
                <a:gd name="T3" fmla="*/ 18748919 h 770"/>
                <a:gd name="T4" fmla="*/ 93600293 w 1564"/>
                <a:gd name="T5" fmla="*/ 26637188 h 770"/>
                <a:gd name="T6" fmla="*/ 91730860 w 1564"/>
                <a:gd name="T7" fmla="*/ 38412443 h 770"/>
                <a:gd name="T8" fmla="*/ 95335986 w 1564"/>
                <a:gd name="T9" fmla="*/ 48473118 h 770"/>
                <a:gd name="T10" fmla="*/ 89327564 w 1564"/>
                <a:gd name="T11" fmla="*/ 46758190 h 770"/>
                <a:gd name="T12" fmla="*/ 76375639 w 1564"/>
                <a:gd name="T13" fmla="*/ 45157545 h 770"/>
                <a:gd name="T14" fmla="*/ 57682406 w 1564"/>
                <a:gd name="T15" fmla="*/ 49044536 h 770"/>
                <a:gd name="T16" fmla="*/ 41392457 w 1564"/>
                <a:gd name="T17" fmla="*/ 54417888 h 770"/>
                <a:gd name="T18" fmla="*/ 29108134 w 1564"/>
                <a:gd name="T19" fmla="*/ 50530897 h 770"/>
                <a:gd name="T20" fmla="*/ 24167803 w 1564"/>
                <a:gd name="T21" fmla="*/ 56246761 h 770"/>
                <a:gd name="T22" fmla="*/ 16824171 w 1564"/>
                <a:gd name="T23" fmla="*/ 55446777 h 770"/>
                <a:gd name="T24" fmla="*/ 9747290 w 1564"/>
                <a:gd name="T25" fmla="*/ 50873747 h 770"/>
                <a:gd name="T26" fmla="*/ 0 w 1564"/>
                <a:gd name="T27" fmla="*/ 52817243 h 770"/>
                <a:gd name="T28" fmla="*/ 7610743 w 1564"/>
                <a:gd name="T29" fmla="*/ 58190256 h 770"/>
                <a:gd name="T30" fmla="*/ 8278346 w 1564"/>
                <a:gd name="T31" fmla="*/ 66078859 h 770"/>
                <a:gd name="T32" fmla="*/ 8278346 w 1564"/>
                <a:gd name="T33" fmla="*/ 71337589 h 770"/>
                <a:gd name="T34" fmla="*/ 18159376 w 1564"/>
                <a:gd name="T35" fmla="*/ 73852840 h 770"/>
                <a:gd name="T36" fmla="*/ 25770122 w 1564"/>
                <a:gd name="T37" fmla="*/ 74538541 h 770"/>
                <a:gd name="T38" fmla="*/ 34315579 w 1564"/>
                <a:gd name="T39" fmla="*/ 75796335 h 770"/>
                <a:gd name="T40" fmla="*/ 51673619 w 1564"/>
                <a:gd name="T41" fmla="*/ 70308700 h 770"/>
                <a:gd name="T42" fmla="*/ 66094489 w 1564"/>
                <a:gd name="T43" fmla="*/ 68936622 h 770"/>
                <a:gd name="T44" fmla="*/ 71568682 w 1564"/>
                <a:gd name="T45" fmla="*/ 67107748 h 770"/>
                <a:gd name="T46" fmla="*/ 72903887 w 1564"/>
                <a:gd name="T47" fmla="*/ 69851228 h 770"/>
                <a:gd name="T48" fmla="*/ 75440923 w 1564"/>
                <a:gd name="T49" fmla="*/ 76367752 h 770"/>
                <a:gd name="T50" fmla="*/ 83585891 w 1564"/>
                <a:gd name="T51" fmla="*/ 80026176 h 770"/>
                <a:gd name="T52" fmla="*/ 103748092 w 1564"/>
                <a:gd name="T53" fmla="*/ 84484584 h 770"/>
                <a:gd name="T54" fmla="*/ 114697210 w 1564"/>
                <a:gd name="T55" fmla="*/ 86656984 h 770"/>
                <a:gd name="T56" fmla="*/ 137128943 w 1564"/>
                <a:gd name="T57" fmla="*/ 88028724 h 770"/>
                <a:gd name="T58" fmla="*/ 145674400 w 1564"/>
                <a:gd name="T59" fmla="*/ 81169349 h 770"/>
                <a:gd name="T60" fmla="*/ 161964338 w 1564"/>
                <a:gd name="T61" fmla="*/ 81512199 h 770"/>
                <a:gd name="T62" fmla="*/ 166370806 w 1564"/>
                <a:gd name="T63" fmla="*/ 77739492 h 770"/>
                <a:gd name="T64" fmla="*/ 175984354 w 1564"/>
                <a:gd name="T65" fmla="*/ 75453146 h 770"/>
                <a:gd name="T66" fmla="*/ 185331153 w 1564"/>
                <a:gd name="T67" fmla="*/ 68936622 h 770"/>
                <a:gd name="T68" fmla="*/ 190138109 w 1564"/>
                <a:gd name="T69" fmla="*/ 62991853 h 770"/>
                <a:gd name="T70" fmla="*/ 194677998 w 1564"/>
                <a:gd name="T71" fmla="*/ 51330881 h 770"/>
                <a:gd name="T72" fmla="*/ 193476167 w 1564"/>
                <a:gd name="T73" fmla="*/ 44471506 h 770"/>
                <a:gd name="T74" fmla="*/ 208831388 w 1564"/>
                <a:gd name="T75" fmla="*/ 40699127 h 770"/>
                <a:gd name="T76" fmla="*/ 205359636 w 1564"/>
                <a:gd name="T77" fmla="*/ 26408621 h 770"/>
                <a:gd name="T78" fmla="*/ 202288738 w 1564"/>
                <a:gd name="T79" fmla="*/ 11203505 h 770"/>
                <a:gd name="T80" fmla="*/ 180657936 w 1564"/>
                <a:gd name="T81" fmla="*/ 8002550 h 770"/>
                <a:gd name="T82" fmla="*/ 169441704 w 1564"/>
                <a:gd name="T83" fmla="*/ 914606 h 770"/>
                <a:gd name="T84" fmla="*/ 149546640 w 1564"/>
                <a:gd name="T85" fmla="*/ 4229842 h 770"/>
                <a:gd name="T86" fmla="*/ 143271105 w 1564"/>
                <a:gd name="T87" fmla="*/ 11660977 h 770"/>
                <a:gd name="T88" fmla="*/ 133256703 w 1564"/>
                <a:gd name="T89" fmla="*/ 13833039 h 770"/>
                <a:gd name="T90" fmla="*/ 123910269 w 1564"/>
                <a:gd name="T91" fmla="*/ 10860652 h 7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64"/>
                <a:gd name="T139" fmla="*/ 0 h 770"/>
                <a:gd name="T140" fmla="*/ 1564 w 1564"/>
                <a:gd name="T141" fmla="*/ 770 h 77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64" h="770">
                  <a:moveTo>
                    <a:pt x="881" y="76"/>
                  </a:moveTo>
                  <a:lnTo>
                    <a:pt x="875" y="105"/>
                  </a:lnTo>
                  <a:lnTo>
                    <a:pt x="810" y="131"/>
                  </a:lnTo>
                  <a:lnTo>
                    <a:pt x="795" y="164"/>
                  </a:lnTo>
                  <a:lnTo>
                    <a:pt x="783" y="198"/>
                  </a:lnTo>
                  <a:lnTo>
                    <a:pt x="701" y="233"/>
                  </a:lnTo>
                  <a:lnTo>
                    <a:pt x="683" y="276"/>
                  </a:lnTo>
                  <a:lnTo>
                    <a:pt x="687" y="336"/>
                  </a:lnTo>
                  <a:lnTo>
                    <a:pt x="712" y="395"/>
                  </a:lnTo>
                  <a:lnTo>
                    <a:pt x="714" y="424"/>
                  </a:lnTo>
                  <a:lnTo>
                    <a:pt x="685" y="437"/>
                  </a:lnTo>
                  <a:lnTo>
                    <a:pt x="669" y="409"/>
                  </a:lnTo>
                  <a:lnTo>
                    <a:pt x="615" y="409"/>
                  </a:lnTo>
                  <a:lnTo>
                    <a:pt x="572" y="395"/>
                  </a:lnTo>
                  <a:lnTo>
                    <a:pt x="556" y="413"/>
                  </a:lnTo>
                  <a:lnTo>
                    <a:pt x="432" y="429"/>
                  </a:lnTo>
                  <a:lnTo>
                    <a:pt x="360" y="476"/>
                  </a:lnTo>
                  <a:lnTo>
                    <a:pt x="310" y="476"/>
                  </a:lnTo>
                  <a:lnTo>
                    <a:pt x="261" y="446"/>
                  </a:lnTo>
                  <a:lnTo>
                    <a:pt x="218" y="442"/>
                  </a:lnTo>
                  <a:lnTo>
                    <a:pt x="193" y="467"/>
                  </a:lnTo>
                  <a:lnTo>
                    <a:pt x="181" y="492"/>
                  </a:lnTo>
                  <a:lnTo>
                    <a:pt x="162" y="503"/>
                  </a:lnTo>
                  <a:lnTo>
                    <a:pt x="126" y="485"/>
                  </a:lnTo>
                  <a:lnTo>
                    <a:pt x="106" y="454"/>
                  </a:lnTo>
                  <a:lnTo>
                    <a:pt x="73" y="445"/>
                  </a:lnTo>
                  <a:lnTo>
                    <a:pt x="38" y="446"/>
                  </a:lnTo>
                  <a:lnTo>
                    <a:pt x="0" y="462"/>
                  </a:lnTo>
                  <a:lnTo>
                    <a:pt x="27" y="492"/>
                  </a:lnTo>
                  <a:lnTo>
                    <a:pt x="57" y="509"/>
                  </a:lnTo>
                  <a:lnTo>
                    <a:pt x="62" y="538"/>
                  </a:lnTo>
                  <a:lnTo>
                    <a:pt x="62" y="578"/>
                  </a:lnTo>
                  <a:lnTo>
                    <a:pt x="40" y="607"/>
                  </a:lnTo>
                  <a:lnTo>
                    <a:pt x="62" y="624"/>
                  </a:lnTo>
                  <a:lnTo>
                    <a:pt x="102" y="641"/>
                  </a:lnTo>
                  <a:lnTo>
                    <a:pt x="136" y="646"/>
                  </a:lnTo>
                  <a:lnTo>
                    <a:pt x="164" y="631"/>
                  </a:lnTo>
                  <a:lnTo>
                    <a:pt x="193" y="652"/>
                  </a:lnTo>
                  <a:lnTo>
                    <a:pt x="241" y="666"/>
                  </a:lnTo>
                  <a:lnTo>
                    <a:pt x="257" y="663"/>
                  </a:lnTo>
                  <a:lnTo>
                    <a:pt x="317" y="645"/>
                  </a:lnTo>
                  <a:lnTo>
                    <a:pt x="387" y="615"/>
                  </a:lnTo>
                  <a:lnTo>
                    <a:pt x="459" y="611"/>
                  </a:lnTo>
                  <a:lnTo>
                    <a:pt x="495" y="603"/>
                  </a:lnTo>
                  <a:lnTo>
                    <a:pt x="513" y="590"/>
                  </a:lnTo>
                  <a:lnTo>
                    <a:pt x="536" y="587"/>
                  </a:lnTo>
                  <a:lnTo>
                    <a:pt x="546" y="593"/>
                  </a:lnTo>
                  <a:lnTo>
                    <a:pt x="546" y="611"/>
                  </a:lnTo>
                  <a:lnTo>
                    <a:pt x="552" y="641"/>
                  </a:lnTo>
                  <a:lnTo>
                    <a:pt x="565" y="668"/>
                  </a:lnTo>
                  <a:lnTo>
                    <a:pt x="610" y="697"/>
                  </a:lnTo>
                  <a:lnTo>
                    <a:pt x="626" y="700"/>
                  </a:lnTo>
                  <a:lnTo>
                    <a:pt x="662" y="725"/>
                  </a:lnTo>
                  <a:lnTo>
                    <a:pt x="777" y="739"/>
                  </a:lnTo>
                  <a:lnTo>
                    <a:pt x="826" y="756"/>
                  </a:lnTo>
                  <a:lnTo>
                    <a:pt x="859" y="758"/>
                  </a:lnTo>
                  <a:lnTo>
                    <a:pt x="918" y="758"/>
                  </a:lnTo>
                  <a:lnTo>
                    <a:pt x="1027" y="770"/>
                  </a:lnTo>
                  <a:lnTo>
                    <a:pt x="1060" y="750"/>
                  </a:lnTo>
                  <a:lnTo>
                    <a:pt x="1091" y="710"/>
                  </a:lnTo>
                  <a:lnTo>
                    <a:pt x="1140" y="697"/>
                  </a:lnTo>
                  <a:lnTo>
                    <a:pt x="1213" y="713"/>
                  </a:lnTo>
                  <a:lnTo>
                    <a:pt x="1230" y="682"/>
                  </a:lnTo>
                  <a:lnTo>
                    <a:pt x="1246" y="680"/>
                  </a:lnTo>
                  <a:lnTo>
                    <a:pt x="1312" y="688"/>
                  </a:lnTo>
                  <a:lnTo>
                    <a:pt x="1318" y="660"/>
                  </a:lnTo>
                  <a:lnTo>
                    <a:pt x="1350" y="644"/>
                  </a:lnTo>
                  <a:lnTo>
                    <a:pt x="1388" y="603"/>
                  </a:lnTo>
                  <a:lnTo>
                    <a:pt x="1429" y="593"/>
                  </a:lnTo>
                  <a:lnTo>
                    <a:pt x="1424" y="551"/>
                  </a:lnTo>
                  <a:lnTo>
                    <a:pt x="1426" y="517"/>
                  </a:lnTo>
                  <a:lnTo>
                    <a:pt x="1458" y="449"/>
                  </a:lnTo>
                  <a:lnTo>
                    <a:pt x="1433" y="417"/>
                  </a:lnTo>
                  <a:lnTo>
                    <a:pt x="1449" y="389"/>
                  </a:lnTo>
                  <a:lnTo>
                    <a:pt x="1546" y="387"/>
                  </a:lnTo>
                  <a:lnTo>
                    <a:pt x="1564" y="356"/>
                  </a:lnTo>
                  <a:lnTo>
                    <a:pt x="1564" y="282"/>
                  </a:lnTo>
                  <a:lnTo>
                    <a:pt x="1538" y="231"/>
                  </a:lnTo>
                  <a:lnTo>
                    <a:pt x="1515" y="150"/>
                  </a:lnTo>
                  <a:lnTo>
                    <a:pt x="1515" y="98"/>
                  </a:lnTo>
                  <a:lnTo>
                    <a:pt x="1485" y="60"/>
                  </a:lnTo>
                  <a:lnTo>
                    <a:pt x="1353" y="70"/>
                  </a:lnTo>
                  <a:lnTo>
                    <a:pt x="1300" y="23"/>
                  </a:lnTo>
                  <a:lnTo>
                    <a:pt x="1269" y="8"/>
                  </a:lnTo>
                  <a:lnTo>
                    <a:pt x="1142" y="0"/>
                  </a:lnTo>
                  <a:lnTo>
                    <a:pt x="1120" y="37"/>
                  </a:lnTo>
                  <a:lnTo>
                    <a:pt x="1109" y="70"/>
                  </a:lnTo>
                  <a:lnTo>
                    <a:pt x="1073" y="102"/>
                  </a:lnTo>
                  <a:lnTo>
                    <a:pt x="1041" y="116"/>
                  </a:lnTo>
                  <a:lnTo>
                    <a:pt x="998" y="121"/>
                  </a:lnTo>
                  <a:lnTo>
                    <a:pt x="956" y="116"/>
                  </a:lnTo>
                  <a:lnTo>
                    <a:pt x="928" y="95"/>
                  </a:lnTo>
                  <a:lnTo>
                    <a:pt x="881" y="76"/>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61" name="Freeform 445"/>
            <p:cNvSpPr>
              <a:spLocks noChangeAspect="1"/>
            </p:cNvSpPr>
            <p:nvPr/>
          </p:nvSpPr>
          <p:spPr bwMode="gray">
            <a:xfrm>
              <a:off x="5282937" y="4983319"/>
              <a:ext cx="22193" cy="37049"/>
            </a:xfrm>
            <a:custGeom>
              <a:avLst/>
              <a:gdLst>
                <a:gd name="T0" fmla="*/ 4748763 w 51"/>
                <a:gd name="T1" fmla="*/ 12513881 h 116"/>
                <a:gd name="T2" fmla="*/ 8351107 w 51"/>
                <a:gd name="T3" fmla="*/ 9385410 h 116"/>
                <a:gd name="T4" fmla="*/ 8351107 w 51"/>
                <a:gd name="T5" fmla="*/ 5070256 h 116"/>
                <a:gd name="T6" fmla="*/ 7532466 w 51"/>
                <a:gd name="T7" fmla="*/ 1941786 h 116"/>
                <a:gd name="T8" fmla="*/ 2619812 w 51"/>
                <a:gd name="T9" fmla="*/ 0 h 116"/>
                <a:gd name="T10" fmla="*/ 818641 w 51"/>
                <a:gd name="T11" fmla="*/ 3775842 h 116"/>
                <a:gd name="T12" fmla="*/ 0 w 51"/>
                <a:gd name="T13" fmla="*/ 7659414 h 116"/>
                <a:gd name="T14" fmla="*/ 4748763 w 51"/>
                <a:gd name="T15" fmla="*/ 12513881 h 11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116"/>
                <a:gd name="T26" fmla="*/ 51 w 51"/>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116">
                  <a:moveTo>
                    <a:pt x="29" y="116"/>
                  </a:moveTo>
                  <a:lnTo>
                    <a:pt x="51" y="87"/>
                  </a:lnTo>
                  <a:lnTo>
                    <a:pt x="51" y="47"/>
                  </a:lnTo>
                  <a:lnTo>
                    <a:pt x="46" y="18"/>
                  </a:lnTo>
                  <a:lnTo>
                    <a:pt x="16" y="0"/>
                  </a:lnTo>
                  <a:lnTo>
                    <a:pt x="5" y="35"/>
                  </a:lnTo>
                  <a:lnTo>
                    <a:pt x="0" y="71"/>
                  </a:lnTo>
                  <a:lnTo>
                    <a:pt x="29" y="116"/>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62" name="Freeform 446"/>
            <p:cNvSpPr>
              <a:spLocks noChangeAspect="1"/>
            </p:cNvSpPr>
            <p:nvPr/>
          </p:nvSpPr>
          <p:spPr bwMode="gray">
            <a:xfrm>
              <a:off x="3697043" y="4141991"/>
              <a:ext cx="341420" cy="424524"/>
            </a:xfrm>
            <a:custGeom>
              <a:avLst/>
              <a:gdLst>
                <a:gd name="T0" fmla="*/ 110963352 w 872"/>
                <a:gd name="T1" fmla="*/ 41587948 h 1288"/>
                <a:gd name="T2" fmla="*/ 88160864 w 872"/>
                <a:gd name="T3" fmla="*/ 35728936 h 1288"/>
                <a:gd name="T4" fmla="*/ 73578078 w 872"/>
                <a:gd name="T5" fmla="*/ 42966779 h 1288"/>
                <a:gd name="T6" fmla="*/ 67612211 w 872"/>
                <a:gd name="T7" fmla="*/ 27112602 h 1288"/>
                <a:gd name="T8" fmla="*/ 75433924 w 872"/>
                <a:gd name="T9" fmla="*/ 17117771 h 1288"/>
                <a:gd name="T10" fmla="*/ 75698992 w 872"/>
                <a:gd name="T11" fmla="*/ 1034123 h 1288"/>
                <a:gd name="T12" fmla="*/ 67214244 w 872"/>
                <a:gd name="T13" fmla="*/ 2757322 h 1288"/>
                <a:gd name="T14" fmla="*/ 56210979 w 872"/>
                <a:gd name="T15" fmla="*/ 7926922 h 1288"/>
                <a:gd name="T16" fmla="*/ 53427029 w 872"/>
                <a:gd name="T17" fmla="*/ 14705157 h 1288"/>
                <a:gd name="T18" fmla="*/ 43881630 w 872"/>
                <a:gd name="T19" fmla="*/ 22746984 h 1288"/>
                <a:gd name="T20" fmla="*/ 52100957 w 872"/>
                <a:gd name="T21" fmla="*/ 26078818 h 1288"/>
                <a:gd name="T22" fmla="*/ 59525066 w 872"/>
                <a:gd name="T23" fmla="*/ 27112602 h 1288"/>
                <a:gd name="T24" fmla="*/ 49317007 w 872"/>
                <a:gd name="T25" fmla="*/ 37796843 h 1288"/>
                <a:gd name="T26" fmla="*/ 32215329 w 872"/>
                <a:gd name="T27" fmla="*/ 41473046 h 1288"/>
                <a:gd name="T28" fmla="*/ 15245827 w 872"/>
                <a:gd name="T29" fmla="*/ 40898872 h 1288"/>
                <a:gd name="T30" fmla="*/ 11666304 w 872"/>
                <a:gd name="T31" fmla="*/ 50663903 h 1288"/>
                <a:gd name="T32" fmla="*/ 21211694 w 872"/>
                <a:gd name="T33" fmla="*/ 55833839 h 1288"/>
                <a:gd name="T34" fmla="*/ 12461877 w 872"/>
                <a:gd name="T35" fmla="*/ 65943568 h 1288"/>
                <a:gd name="T36" fmla="*/ 11666304 w 872"/>
                <a:gd name="T37" fmla="*/ 74330097 h 1288"/>
                <a:gd name="T38" fmla="*/ 20283589 w 872"/>
                <a:gd name="T39" fmla="*/ 76742711 h 1288"/>
                <a:gd name="T40" fmla="*/ 38711334 w 872"/>
                <a:gd name="T41" fmla="*/ 82601723 h 1288"/>
                <a:gd name="T42" fmla="*/ 26779600 w 872"/>
                <a:gd name="T43" fmla="*/ 89724685 h 1288"/>
                <a:gd name="T44" fmla="*/ 16173932 w 872"/>
                <a:gd name="T45" fmla="*/ 106497743 h 1288"/>
                <a:gd name="T46" fmla="*/ 40302110 w 872"/>
                <a:gd name="T47" fmla="*/ 102247027 h 1288"/>
                <a:gd name="T48" fmla="*/ 28370740 w 872"/>
                <a:gd name="T49" fmla="*/ 107186819 h 1288"/>
                <a:gd name="T50" fmla="*/ 14848224 w 872"/>
                <a:gd name="T51" fmla="*/ 117756157 h 1288"/>
                <a:gd name="T52" fmla="*/ 7424112 w 872"/>
                <a:gd name="T53" fmla="*/ 119594259 h 1288"/>
                <a:gd name="T54" fmla="*/ 0 w 872"/>
                <a:gd name="T55" fmla="*/ 124994000 h 1288"/>
                <a:gd name="T56" fmla="*/ 6761076 w 872"/>
                <a:gd name="T57" fmla="*/ 128325496 h 1288"/>
                <a:gd name="T58" fmla="*/ 5435367 w 872"/>
                <a:gd name="T59" fmla="*/ 134759021 h 1288"/>
                <a:gd name="T60" fmla="*/ 18692813 w 872"/>
                <a:gd name="T61" fmla="*/ 134069944 h 1288"/>
                <a:gd name="T62" fmla="*/ 8086784 w 872"/>
                <a:gd name="T63" fmla="*/ 143260452 h 1288"/>
                <a:gd name="T64" fmla="*/ 23598041 w 872"/>
                <a:gd name="T65" fmla="*/ 140847838 h 1288"/>
                <a:gd name="T66" fmla="*/ 16439001 w 872"/>
                <a:gd name="T67" fmla="*/ 145098554 h 1288"/>
                <a:gd name="T68" fmla="*/ 21874366 w 872"/>
                <a:gd name="T69" fmla="*/ 146132677 h 1288"/>
                <a:gd name="T70" fmla="*/ 29828982 w 872"/>
                <a:gd name="T71" fmla="*/ 147051558 h 1288"/>
                <a:gd name="T72" fmla="*/ 50510181 w 872"/>
                <a:gd name="T73" fmla="*/ 140962740 h 1288"/>
                <a:gd name="T74" fmla="*/ 54487304 w 872"/>
                <a:gd name="T75" fmla="*/ 132461309 h 1288"/>
                <a:gd name="T76" fmla="*/ 59127463 w 872"/>
                <a:gd name="T77" fmla="*/ 136252753 h 1288"/>
                <a:gd name="T78" fmla="*/ 71721869 w 872"/>
                <a:gd name="T79" fmla="*/ 131197720 h 1288"/>
                <a:gd name="T80" fmla="*/ 75964061 w 872"/>
                <a:gd name="T81" fmla="*/ 124764195 h 1288"/>
                <a:gd name="T82" fmla="*/ 99827188 w 872"/>
                <a:gd name="T83" fmla="*/ 120743284 h 1288"/>
                <a:gd name="T84" fmla="*/ 108577005 w 872"/>
                <a:gd name="T85" fmla="*/ 119364793 h 1288"/>
                <a:gd name="T86" fmla="*/ 111493853 w 872"/>
                <a:gd name="T87" fmla="*/ 101327807 h 1288"/>
                <a:gd name="T88" fmla="*/ 114410337 w 872"/>
                <a:gd name="T89" fmla="*/ 84324922 h 1288"/>
                <a:gd name="T90" fmla="*/ 115338442 w 872"/>
                <a:gd name="T91" fmla="*/ 68815453 h 1288"/>
                <a:gd name="T92" fmla="*/ 112156525 w 872"/>
                <a:gd name="T93" fmla="*/ 50204293 h 12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72"/>
                <a:gd name="T142" fmla="*/ 0 h 1288"/>
                <a:gd name="T143" fmla="*/ 872 w 872"/>
                <a:gd name="T144" fmla="*/ 1288 h 12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72" h="1288">
                  <a:moveTo>
                    <a:pt x="846" y="437"/>
                  </a:moveTo>
                  <a:lnTo>
                    <a:pt x="837" y="419"/>
                  </a:lnTo>
                  <a:lnTo>
                    <a:pt x="837" y="362"/>
                  </a:lnTo>
                  <a:lnTo>
                    <a:pt x="829" y="337"/>
                  </a:lnTo>
                  <a:lnTo>
                    <a:pt x="778" y="284"/>
                  </a:lnTo>
                  <a:lnTo>
                    <a:pt x="665" y="311"/>
                  </a:lnTo>
                  <a:lnTo>
                    <a:pt x="643" y="354"/>
                  </a:lnTo>
                  <a:lnTo>
                    <a:pt x="598" y="396"/>
                  </a:lnTo>
                  <a:lnTo>
                    <a:pt x="555" y="374"/>
                  </a:lnTo>
                  <a:lnTo>
                    <a:pt x="528" y="308"/>
                  </a:lnTo>
                  <a:lnTo>
                    <a:pt x="467" y="268"/>
                  </a:lnTo>
                  <a:lnTo>
                    <a:pt x="510" y="236"/>
                  </a:lnTo>
                  <a:lnTo>
                    <a:pt x="510" y="189"/>
                  </a:lnTo>
                  <a:lnTo>
                    <a:pt x="548" y="184"/>
                  </a:lnTo>
                  <a:lnTo>
                    <a:pt x="569" y="149"/>
                  </a:lnTo>
                  <a:lnTo>
                    <a:pt x="575" y="102"/>
                  </a:lnTo>
                  <a:lnTo>
                    <a:pt x="577" y="85"/>
                  </a:lnTo>
                  <a:lnTo>
                    <a:pt x="571" y="9"/>
                  </a:lnTo>
                  <a:lnTo>
                    <a:pt x="567" y="0"/>
                  </a:lnTo>
                  <a:lnTo>
                    <a:pt x="544" y="4"/>
                  </a:lnTo>
                  <a:lnTo>
                    <a:pt x="507" y="24"/>
                  </a:lnTo>
                  <a:lnTo>
                    <a:pt x="493" y="14"/>
                  </a:lnTo>
                  <a:lnTo>
                    <a:pt x="453" y="41"/>
                  </a:lnTo>
                  <a:lnTo>
                    <a:pt x="424" y="69"/>
                  </a:lnTo>
                  <a:lnTo>
                    <a:pt x="406" y="77"/>
                  </a:lnTo>
                  <a:lnTo>
                    <a:pt x="395" y="112"/>
                  </a:lnTo>
                  <a:lnTo>
                    <a:pt x="403" y="128"/>
                  </a:lnTo>
                  <a:lnTo>
                    <a:pt x="399" y="139"/>
                  </a:lnTo>
                  <a:lnTo>
                    <a:pt x="374" y="169"/>
                  </a:lnTo>
                  <a:lnTo>
                    <a:pt x="331" y="198"/>
                  </a:lnTo>
                  <a:lnTo>
                    <a:pt x="340" y="220"/>
                  </a:lnTo>
                  <a:lnTo>
                    <a:pt x="372" y="220"/>
                  </a:lnTo>
                  <a:lnTo>
                    <a:pt x="393" y="227"/>
                  </a:lnTo>
                  <a:lnTo>
                    <a:pt x="413" y="220"/>
                  </a:lnTo>
                  <a:lnTo>
                    <a:pt x="446" y="220"/>
                  </a:lnTo>
                  <a:lnTo>
                    <a:pt x="449" y="236"/>
                  </a:lnTo>
                  <a:lnTo>
                    <a:pt x="436" y="268"/>
                  </a:lnTo>
                  <a:lnTo>
                    <a:pt x="370" y="313"/>
                  </a:lnTo>
                  <a:lnTo>
                    <a:pt x="372" y="329"/>
                  </a:lnTo>
                  <a:lnTo>
                    <a:pt x="368" y="352"/>
                  </a:lnTo>
                  <a:lnTo>
                    <a:pt x="311" y="349"/>
                  </a:lnTo>
                  <a:lnTo>
                    <a:pt x="243" y="361"/>
                  </a:lnTo>
                  <a:lnTo>
                    <a:pt x="229" y="337"/>
                  </a:lnTo>
                  <a:lnTo>
                    <a:pt x="137" y="329"/>
                  </a:lnTo>
                  <a:lnTo>
                    <a:pt x="115" y="356"/>
                  </a:lnTo>
                  <a:lnTo>
                    <a:pt x="96" y="392"/>
                  </a:lnTo>
                  <a:lnTo>
                    <a:pt x="110" y="449"/>
                  </a:lnTo>
                  <a:lnTo>
                    <a:pt x="88" y="441"/>
                  </a:lnTo>
                  <a:lnTo>
                    <a:pt x="55" y="448"/>
                  </a:lnTo>
                  <a:lnTo>
                    <a:pt x="81" y="478"/>
                  </a:lnTo>
                  <a:lnTo>
                    <a:pt x="160" y="486"/>
                  </a:lnTo>
                  <a:lnTo>
                    <a:pt x="167" y="509"/>
                  </a:lnTo>
                  <a:lnTo>
                    <a:pt x="108" y="546"/>
                  </a:lnTo>
                  <a:lnTo>
                    <a:pt x="94" y="574"/>
                  </a:lnTo>
                  <a:lnTo>
                    <a:pt x="65" y="594"/>
                  </a:lnTo>
                  <a:lnTo>
                    <a:pt x="63" y="621"/>
                  </a:lnTo>
                  <a:lnTo>
                    <a:pt x="88" y="647"/>
                  </a:lnTo>
                  <a:lnTo>
                    <a:pt x="106" y="650"/>
                  </a:lnTo>
                  <a:lnTo>
                    <a:pt x="106" y="671"/>
                  </a:lnTo>
                  <a:lnTo>
                    <a:pt x="153" y="668"/>
                  </a:lnTo>
                  <a:lnTo>
                    <a:pt x="160" y="693"/>
                  </a:lnTo>
                  <a:lnTo>
                    <a:pt x="282" y="699"/>
                  </a:lnTo>
                  <a:lnTo>
                    <a:pt x="292" y="719"/>
                  </a:lnTo>
                  <a:lnTo>
                    <a:pt x="278" y="732"/>
                  </a:lnTo>
                  <a:lnTo>
                    <a:pt x="229" y="753"/>
                  </a:lnTo>
                  <a:lnTo>
                    <a:pt x="202" y="781"/>
                  </a:lnTo>
                  <a:lnTo>
                    <a:pt x="196" y="836"/>
                  </a:lnTo>
                  <a:lnTo>
                    <a:pt x="180" y="870"/>
                  </a:lnTo>
                  <a:lnTo>
                    <a:pt x="122" y="927"/>
                  </a:lnTo>
                  <a:lnTo>
                    <a:pt x="243" y="908"/>
                  </a:lnTo>
                  <a:lnTo>
                    <a:pt x="302" y="847"/>
                  </a:lnTo>
                  <a:lnTo>
                    <a:pt x="304" y="890"/>
                  </a:lnTo>
                  <a:lnTo>
                    <a:pt x="335" y="894"/>
                  </a:lnTo>
                  <a:lnTo>
                    <a:pt x="338" y="901"/>
                  </a:lnTo>
                  <a:lnTo>
                    <a:pt x="214" y="933"/>
                  </a:lnTo>
                  <a:lnTo>
                    <a:pt x="155" y="936"/>
                  </a:lnTo>
                  <a:lnTo>
                    <a:pt x="115" y="999"/>
                  </a:lnTo>
                  <a:lnTo>
                    <a:pt x="112" y="1025"/>
                  </a:lnTo>
                  <a:lnTo>
                    <a:pt x="102" y="1037"/>
                  </a:lnTo>
                  <a:lnTo>
                    <a:pt x="79" y="1032"/>
                  </a:lnTo>
                  <a:lnTo>
                    <a:pt x="56" y="1041"/>
                  </a:lnTo>
                  <a:lnTo>
                    <a:pt x="32" y="1037"/>
                  </a:lnTo>
                  <a:lnTo>
                    <a:pt x="9" y="1057"/>
                  </a:lnTo>
                  <a:lnTo>
                    <a:pt x="0" y="1088"/>
                  </a:lnTo>
                  <a:lnTo>
                    <a:pt x="92" y="1077"/>
                  </a:lnTo>
                  <a:lnTo>
                    <a:pt x="99" y="1094"/>
                  </a:lnTo>
                  <a:lnTo>
                    <a:pt x="51" y="1117"/>
                  </a:lnTo>
                  <a:lnTo>
                    <a:pt x="20" y="1153"/>
                  </a:lnTo>
                  <a:lnTo>
                    <a:pt x="16" y="1175"/>
                  </a:lnTo>
                  <a:lnTo>
                    <a:pt x="41" y="1173"/>
                  </a:lnTo>
                  <a:lnTo>
                    <a:pt x="51" y="1194"/>
                  </a:lnTo>
                  <a:lnTo>
                    <a:pt x="59" y="1194"/>
                  </a:lnTo>
                  <a:lnTo>
                    <a:pt x="141" y="1167"/>
                  </a:lnTo>
                  <a:lnTo>
                    <a:pt x="145" y="1189"/>
                  </a:lnTo>
                  <a:lnTo>
                    <a:pt x="110" y="1204"/>
                  </a:lnTo>
                  <a:lnTo>
                    <a:pt x="61" y="1247"/>
                  </a:lnTo>
                  <a:lnTo>
                    <a:pt x="77" y="1247"/>
                  </a:lnTo>
                  <a:lnTo>
                    <a:pt x="171" y="1214"/>
                  </a:lnTo>
                  <a:lnTo>
                    <a:pt x="178" y="1226"/>
                  </a:lnTo>
                  <a:lnTo>
                    <a:pt x="169" y="1247"/>
                  </a:lnTo>
                  <a:lnTo>
                    <a:pt x="147" y="1249"/>
                  </a:lnTo>
                  <a:lnTo>
                    <a:pt x="124" y="1263"/>
                  </a:lnTo>
                  <a:lnTo>
                    <a:pt x="131" y="1272"/>
                  </a:lnTo>
                  <a:lnTo>
                    <a:pt x="131" y="1288"/>
                  </a:lnTo>
                  <a:lnTo>
                    <a:pt x="165" y="1272"/>
                  </a:lnTo>
                  <a:lnTo>
                    <a:pt x="194" y="1268"/>
                  </a:lnTo>
                  <a:lnTo>
                    <a:pt x="207" y="1277"/>
                  </a:lnTo>
                  <a:lnTo>
                    <a:pt x="225" y="1280"/>
                  </a:lnTo>
                  <a:lnTo>
                    <a:pt x="252" y="1261"/>
                  </a:lnTo>
                  <a:lnTo>
                    <a:pt x="274" y="1263"/>
                  </a:lnTo>
                  <a:lnTo>
                    <a:pt x="381" y="1227"/>
                  </a:lnTo>
                  <a:lnTo>
                    <a:pt x="408" y="1204"/>
                  </a:lnTo>
                  <a:lnTo>
                    <a:pt x="413" y="1180"/>
                  </a:lnTo>
                  <a:lnTo>
                    <a:pt x="411" y="1153"/>
                  </a:lnTo>
                  <a:lnTo>
                    <a:pt x="424" y="1158"/>
                  </a:lnTo>
                  <a:lnTo>
                    <a:pt x="430" y="1177"/>
                  </a:lnTo>
                  <a:lnTo>
                    <a:pt x="446" y="1186"/>
                  </a:lnTo>
                  <a:lnTo>
                    <a:pt x="493" y="1161"/>
                  </a:lnTo>
                  <a:lnTo>
                    <a:pt x="507" y="1137"/>
                  </a:lnTo>
                  <a:lnTo>
                    <a:pt x="541" y="1142"/>
                  </a:lnTo>
                  <a:lnTo>
                    <a:pt x="555" y="1126"/>
                  </a:lnTo>
                  <a:lnTo>
                    <a:pt x="563" y="1099"/>
                  </a:lnTo>
                  <a:lnTo>
                    <a:pt x="573" y="1086"/>
                  </a:lnTo>
                  <a:lnTo>
                    <a:pt x="663" y="1067"/>
                  </a:lnTo>
                  <a:lnTo>
                    <a:pt x="706" y="1051"/>
                  </a:lnTo>
                  <a:lnTo>
                    <a:pt x="753" y="1051"/>
                  </a:lnTo>
                  <a:lnTo>
                    <a:pt x="780" y="1063"/>
                  </a:lnTo>
                  <a:lnTo>
                    <a:pt x="806" y="1063"/>
                  </a:lnTo>
                  <a:lnTo>
                    <a:pt x="819" y="1039"/>
                  </a:lnTo>
                  <a:lnTo>
                    <a:pt x="805" y="1003"/>
                  </a:lnTo>
                  <a:lnTo>
                    <a:pt x="829" y="936"/>
                  </a:lnTo>
                  <a:lnTo>
                    <a:pt x="841" y="882"/>
                  </a:lnTo>
                  <a:lnTo>
                    <a:pt x="863" y="840"/>
                  </a:lnTo>
                  <a:lnTo>
                    <a:pt x="872" y="809"/>
                  </a:lnTo>
                  <a:lnTo>
                    <a:pt x="863" y="734"/>
                  </a:lnTo>
                  <a:lnTo>
                    <a:pt x="849" y="664"/>
                  </a:lnTo>
                  <a:lnTo>
                    <a:pt x="863" y="658"/>
                  </a:lnTo>
                  <a:lnTo>
                    <a:pt x="870" y="599"/>
                  </a:lnTo>
                  <a:lnTo>
                    <a:pt x="820" y="478"/>
                  </a:lnTo>
                  <a:lnTo>
                    <a:pt x="823" y="448"/>
                  </a:lnTo>
                  <a:lnTo>
                    <a:pt x="846" y="43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63" name="Freeform 447"/>
            <p:cNvSpPr>
              <a:spLocks noChangeAspect="1"/>
            </p:cNvSpPr>
            <p:nvPr/>
          </p:nvSpPr>
          <p:spPr bwMode="gray">
            <a:xfrm>
              <a:off x="4973953" y="4702362"/>
              <a:ext cx="56335" cy="64836"/>
            </a:xfrm>
            <a:custGeom>
              <a:avLst/>
              <a:gdLst>
                <a:gd name="T0" fmla="*/ 10641872 w 140"/>
                <a:gd name="T1" fmla="*/ 22566276 h 197"/>
                <a:gd name="T2" fmla="*/ 17223302 w 140"/>
                <a:gd name="T3" fmla="*/ 22108007 h 197"/>
                <a:gd name="T4" fmla="*/ 19603587 w 140"/>
                <a:gd name="T5" fmla="*/ 19473499 h 197"/>
                <a:gd name="T6" fmla="*/ 19043410 w 140"/>
                <a:gd name="T7" fmla="*/ 14433277 h 197"/>
                <a:gd name="T8" fmla="*/ 17503203 w 140"/>
                <a:gd name="T9" fmla="*/ 11225770 h 197"/>
                <a:gd name="T10" fmla="*/ 14842642 w 140"/>
                <a:gd name="T11" fmla="*/ 8132996 h 197"/>
                <a:gd name="T12" fmla="*/ 14562741 w 140"/>
                <a:gd name="T13" fmla="*/ 5040224 h 197"/>
                <a:gd name="T14" fmla="*/ 15823046 w 140"/>
                <a:gd name="T15" fmla="*/ 1947452 h 197"/>
                <a:gd name="T16" fmla="*/ 11762226 w 140"/>
                <a:gd name="T17" fmla="*/ 0 h 197"/>
                <a:gd name="T18" fmla="*/ 8261587 w 140"/>
                <a:gd name="T19" fmla="*/ 114397 h 197"/>
                <a:gd name="T20" fmla="*/ 3220739 w 140"/>
                <a:gd name="T21" fmla="*/ 3207508 h 197"/>
                <a:gd name="T22" fmla="*/ 0 w 140"/>
                <a:gd name="T23" fmla="*/ 8705657 h 197"/>
                <a:gd name="T24" fmla="*/ 2240335 w 140"/>
                <a:gd name="T25" fmla="*/ 13975013 h 197"/>
                <a:gd name="T26" fmla="*/ 2240335 w 140"/>
                <a:gd name="T27" fmla="*/ 20504423 h 197"/>
                <a:gd name="T28" fmla="*/ 10641872 w 140"/>
                <a:gd name="T29" fmla="*/ 22566276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97"/>
                <a:gd name="T47" fmla="*/ 140 w 140"/>
                <a:gd name="T48" fmla="*/ 197 h 1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97">
                  <a:moveTo>
                    <a:pt x="76" y="197"/>
                  </a:moveTo>
                  <a:lnTo>
                    <a:pt x="123" y="193"/>
                  </a:lnTo>
                  <a:lnTo>
                    <a:pt x="140" y="170"/>
                  </a:lnTo>
                  <a:lnTo>
                    <a:pt x="136" y="126"/>
                  </a:lnTo>
                  <a:lnTo>
                    <a:pt x="125" y="98"/>
                  </a:lnTo>
                  <a:lnTo>
                    <a:pt x="106" y="71"/>
                  </a:lnTo>
                  <a:lnTo>
                    <a:pt x="104" y="44"/>
                  </a:lnTo>
                  <a:lnTo>
                    <a:pt x="113" y="17"/>
                  </a:lnTo>
                  <a:lnTo>
                    <a:pt x="84" y="0"/>
                  </a:lnTo>
                  <a:lnTo>
                    <a:pt x="59" y="1"/>
                  </a:lnTo>
                  <a:lnTo>
                    <a:pt x="23" y="28"/>
                  </a:lnTo>
                  <a:lnTo>
                    <a:pt x="0" y="76"/>
                  </a:lnTo>
                  <a:lnTo>
                    <a:pt x="16" y="122"/>
                  </a:lnTo>
                  <a:lnTo>
                    <a:pt x="16" y="179"/>
                  </a:lnTo>
                  <a:lnTo>
                    <a:pt x="76" y="19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grpSp>
          <p:nvGrpSpPr>
            <p:cNvPr id="64" name="Group 448"/>
            <p:cNvGrpSpPr>
              <a:grpSpLocks noChangeAspect="1"/>
            </p:cNvGrpSpPr>
            <p:nvPr/>
          </p:nvGrpSpPr>
          <p:grpSpPr bwMode="auto">
            <a:xfrm>
              <a:off x="6095460" y="1925188"/>
              <a:ext cx="950847" cy="1637879"/>
              <a:chOff x="2988" y="1147"/>
              <a:chExt cx="403" cy="832"/>
            </a:xfrm>
            <a:solidFill>
              <a:schemeClr val="bg1">
                <a:lumMod val="85000"/>
              </a:schemeClr>
            </a:solidFill>
          </p:grpSpPr>
          <p:sp>
            <p:nvSpPr>
              <p:cNvPr id="207" name="Freeform 449"/>
              <p:cNvSpPr>
                <a:spLocks noChangeAspect="1"/>
              </p:cNvSpPr>
              <p:nvPr/>
            </p:nvSpPr>
            <p:spPr bwMode="gray">
              <a:xfrm>
                <a:off x="2988" y="1940"/>
                <a:ext cx="16" cy="28"/>
              </a:xfrm>
              <a:custGeom>
                <a:avLst/>
                <a:gdLst>
                  <a:gd name="T0" fmla="*/ 13 w 94"/>
                  <a:gd name="T1" fmla="*/ 3 h 169"/>
                  <a:gd name="T2" fmla="*/ 8 w 94"/>
                  <a:gd name="T3" fmla="*/ 2 h 169"/>
                  <a:gd name="T4" fmla="*/ 6 w 94"/>
                  <a:gd name="T5" fmla="*/ 0 h 169"/>
                  <a:gd name="T6" fmla="*/ 3 w 94"/>
                  <a:gd name="T7" fmla="*/ 3 h 169"/>
                  <a:gd name="T8" fmla="*/ 5 w 94"/>
                  <a:gd name="T9" fmla="*/ 6 h 169"/>
                  <a:gd name="T10" fmla="*/ 4 w 94"/>
                  <a:gd name="T11" fmla="*/ 10 h 169"/>
                  <a:gd name="T12" fmla="*/ 1 w 94"/>
                  <a:gd name="T13" fmla="*/ 9 h 169"/>
                  <a:gd name="T14" fmla="*/ 0 w 94"/>
                  <a:gd name="T15" fmla="*/ 15 h 169"/>
                  <a:gd name="T16" fmla="*/ 1 w 94"/>
                  <a:gd name="T17" fmla="*/ 20 h 169"/>
                  <a:gd name="T18" fmla="*/ 9 w 94"/>
                  <a:gd name="T19" fmla="*/ 23 h 169"/>
                  <a:gd name="T20" fmla="*/ 14 w 94"/>
                  <a:gd name="T21" fmla="*/ 28 h 169"/>
                  <a:gd name="T22" fmla="*/ 16 w 94"/>
                  <a:gd name="T23" fmla="*/ 24 h 169"/>
                  <a:gd name="T24" fmla="*/ 12 w 94"/>
                  <a:gd name="T25" fmla="*/ 21 h 169"/>
                  <a:gd name="T26" fmla="*/ 10 w 94"/>
                  <a:gd name="T27" fmla="*/ 16 h 169"/>
                  <a:gd name="T28" fmla="*/ 14 w 94"/>
                  <a:gd name="T29" fmla="*/ 15 h 169"/>
                  <a:gd name="T30" fmla="*/ 16 w 94"/>
                  <a:gd name="T31" fmla="*/ 10 h 169"/>
                  <a:gd name="T32" fmla="*/ 16 w 94"/>
                  <a:gd name="T33" fmla="*/ 7 h 169"/>
                  <a:gd name="T34" fmla="*/ 13 w 94"/>
                  <a:gd name="T35" fmla="*/ 3 h 1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4"/>
                  <a:gd name="T55" fmla="*/ 0 h 169"/>
                  <a:gd name="T56" fmla="*/ 94 w 94"/>
                  <a:gd name="T57" fmla="*/ 169 h 1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4" h="169">
                    <a:moveTo>
                      <a:pt x="77" y="19"/>
                    </a:moveTo>
                    <a:lnTo>
                      <a:pt x="49" y="11"/>
                    </a:lnTo>
                    <a:lnTo>
                      <a:pt x="38" y="0"/>
                    </a:lnTo>
                    <a:lnTo>
                      <a:pt x="16" y="19"/>
                    </a:lnTo>
                    <a:lnTo>
                      <a:pt x="30" y="36"/>
                    </a:lnTo>
                    <a:lnTo>
                      <a:pt x="26" y="61"/>
                    </a:lnTo>
                    <a:lnTo>
                      <a:pt x="4" y="55"/>
                    </a:lnTo>
                    <a:lnTo>
                      <a:pt x="0" y="88"/>
                    </a:lnTo>
                    <a:lnTo>
                      <a:pt x="4" y="122"/>
                    </a:lnTo>
                    <a:lnTo>
                      <a:pt x="54" y="137"/>
                    </a:lnTo>
                    <a:lnTo>
                      <a:pt x="81" y="169"/>
                    </a:lnTo>
                    <a:lnTo>
                      <a:pt x="94" y="143"/>
                    </a:lnTo>
                    <a:lnTo>
                      <a:pt x="69" y="128"/>
                    </a:lnTo>
                    <a:lnTo>
                      <a:pt x="61" y="98"/>
                    </a:lnTo>
                    <a:lnTo>
                      <a:pt x="81" y="88"/>
                    </a:lnTo>
                    <a:lnTo>
                      <a:pt x="92" y="63"/>
                    </a:lnTo>
                    <a:lnTo>
                      <a:pt x="94" y="44"/>
                    </a:lnTo>
                    <a:lnTo>
                      <a:pt x="77" y="19"/>
                    </a:lnTo>
                    <a:close/>
                  </a:path>
                </a:pathLst>
              </a:custGeom>
              <a:solidFill>
                <a:schemeClr val="accent1"/>
              </a:solid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8" name="Freeform 450"/>
              <p:cNvSpPr>
                <a:spLocks noChangeAspect="1"/>
              </p:cNvSpPr>
              <p:nvPr/>
            </p:nvSpPr>
            <p:spPr bwMode="gray">
              <a:xfrm>
                <a:off x="3056" y="1952"/>
                <a:ext cx="7" cy="8"/>
              </a:xfrm>
              <a:custGeom>
                <a:avLst/>
                <a:gdLst>
                  <a:gd name="T0" fmla="*/ 7 w 37"/>
                  <a:gd name="T1" fmla="*/ 3 h 46"/>
                  <a:gd name="T2" fmla="*/ 5 w 37"/>
                  <a:gd name="T3" fmla="*/ 0 h 46"/>
                  <a:gd name="T4" fmla="*/ 1 w 37"/>
                  <a:gd name="T5" fmla="*/ 1 h 46"/>
                  <a:gd name="T6" fmla="*/ 0 w 37"/>
                  <a:gd name="T7" fmla="*/ 5 h 46"/>
                  <a:gd name="T8" fmla="*/ 3 w 37"/>
                  <a:gd name="T9" fmla="*/ 8 h 46"/>
                  <a:gd name="T10" fmla="*/ 7 w 37"/>
                  <a:gd name="T11" fmla="*/ 8 h 46"/>
                  <a:gd name="T12" fmla="*/ 7 w 37"/>
                  <a:gd name="T13" fmla="*/ 3 h 46"/>
                  <a:gd name="T14" fmla="*/ 0 60000 65536"/>
                  <a:gd name="T15" fmla="*/ 0 60000 65536"/>
                  <a:gd name="T16" fmla="*/ 0 60000 65536"/>
                  <a:gd name="T17" fmla="*/ 0 60000 65536"/>
                  <a:gd name="T18" fmla="*/ 0 60000 65536"/>
                  <a:gd name="T19" fmla="*/ 0 60000 65536"/>
                  <a:gd name="T20" fmla="*/ 0 60000 65536"/>
                  <a:gd name="T21" fmla="*/ 0 w 37"/>
                  <a:gd name="T22" fmla="*/ 0 h 46"/>
                  <a:gd name="T23" fmla="*/ 37 w 37"/>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46">
                    <a:moveTo>
                      <a:pt x="37" y="16"/>
                    </a:moveTo>
                    <a:lnTo>
                      <a:pt x="29" y="0"/>
                    </a:lnTo>
                    <a:lnTo>
                      <a:pt x="6" y="3"/>
                    </a:lnTo>
                    <a:lnTo>
                      <a:pt x="0" y="28"/>
                    </a:lnTo>
                    <a:lnTo>
                      <a:pt x="15" y="46"/>
                    </a:lnTo>
                    <a:lnTo>
                      <a:pt x="35" y="46"/>
                    </a:lnTo>
                    <a:lnTo>
                      <a:pt x="37" y="16"/>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9" name="Freeform 451"/>
              <p:cNvSpPr>
                <a:spLocks noChangeAspect="1"/>
              </p:cNvSpPr>
              <p:nvPr/>
            </p:nvSpPr>
            <p:spPr bwMode="gray">
              <a:xfrm>
                <a:off x="3079" y="1949"/>
                <a:ext cx="16" cy="17"/>
              </a:xfrm>
              <a:custGeom>
                <a:avLst/>
                <a:gdLst>
                  <a:gd name="T0" fmla="*/ 10 w 92"/>
                  <a:gd name="T1" fmla="*/ 17 h 103"/>
                  <a:gd name="T2" fmla="*/ 13 w 92"/>
                  <a:gd name="T3" fmla="*/ 15 h 103"/>
                  <a:gd name="T4" fmla="*/ 15 w 92"/>
                  <a:gd name="T5" fmla="*/ 9 h 103"/>
                  <a:gd name="T6" fmla="*/ 16 w 92"/>
                  <a:gd name="T7" fmla="*/ 0 h 103"/>
                  <a:gd name="T8" fmla="*/ 14 w 92"/>
                  <a:gd name="T9" fmla="*/ 2 h 103"/>
                  <a:gd name="T10" fmla="*/ 5 w 92"/>
                  <a:gd name="T11" fmla="*/ 6 h 103"/>
                  <a:gd name="T12" fmla="*/ 4 w 92"/>
                  <a:gd name="T13" fmla="*/ 11 h 103"/>
                  <a:gd name="T14" fmla="*/ 2 w 92"/>
                  <a:gd name="T15" fmla="*/ 13 h 103"/>
                  <a:gd name="T16" fmla="*/ 0 w 92"/>
                  <a:gd name="T17" fmla="*/ 16 h 103"/>
                  <a:gd name="T18" fmla="*/ 6 w 92"/>
                  <a:gd name="T19" fmla="*/ 15 h 103"/>
                  <a:gd name="T20" fmla="*/ 10 w 92"/>
                  <a:gd name="T21" fmla="*/ 17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103"/>
                  <a:gd name="T35" fmla="*/ 92 w 92"/>
                  <a:gd name="T36" fmla="*/ 103 h 1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103">
                    <a:moveTo>
                      <a:pt x="60" y="103"/>
                    </a:moveTo>
                    <a:lnTo>
                      <a:pt x="74" y="89"/>
                    </a:lnTo>
                    <a:lnTo>
                      <a:pt x="86" y="54"/>
                    </a:lnTo>
                    <a:lnTo>
                      <a:pt x="92" y="0"/>
                    </a:lnTo>
                    <a:lnTo>
                      <a:pt x="78" y="12"/>
                    </a:lnTo>
                    <a:lnTo>
                      <a:pt x="26" y="35"/>
                    </a:lnTo>
                    <a:lnTo>
                      <a:pt x="25" y="65"/>
                    </a:lnTo>
                    <a:lnTo>
                      <a:pt x="9" y="76"/>
                    </a:lnTo>
                    <a:lnTo>
                      <a:pt x="0" y="95"/>
                    </a:lnTo>
                    <a:lnTo>
                      <a:pt x="33" y="89"/>
                    </a:lnTo>
                    <a:lnTo>
                      <a:pt x="60" y="103"/>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10" name="Freeform 452"/>
              <p:cNvSpPr>
                <a:spLocks noChangeAspect="1"/>
              </p:cNvSpPr>
              <p:nvPr/>
            </p:nvSpPr>
            <p:spPr bwMode="gray">
              <a:xfrm>
                <a:off x="3022" y="1147"/>
                <a:ext cx="369" cy="832"/>
              </a:xfrm>
              <a:custGeom>
                <a:avLst/>
                <a:gdLst>
                  <a:gd name="T0" fmla="*/ 29 w 2215"/>
                  <a:gd name="T1" fmla="*/ 129 h 4996"/>
                  <a:gd name="T2" fmla="*/ 101 w 2215"/>
                  <a:gd name="T3" fmla="*/ 200 h 4996"/>
                  <a:gd name="T4" fmla="*/ 99 w 2215"/>
                  <a:gd name="T5" fmla="*/ 235 h 4996"/>
                  <a:gd name="T6" fmla="*/ 100 w 2215"/>
                  <a:gd name="T7" fmla="*/ 270 h 4996"/>
                  <a:gd name="T8" fmla="*/ 114 w 2215"/>
                  <a:gd name="T9" fmla="*/ 323 h 4996"/>
                  <a:gd name="T10" fmla="*/ 118 w 2215"/>
                  <a:gd name="T11" fmla="*/ 376 h 4996"/>
                  <a:gd name="T12" fmla="*/ 132 w 2215"/>
                  <a:gd name="T13" fmla="*/ 388 h 4996"/>
                  <a:gd name="T14" fmla="*/ 149 w 2215"/>
                  <a:gd name="T15" fmla="*/ 402 h 4996"/>
                  <a:gd name="T16" fmla="*/ 168 w 2215"/>
                  <a:gd name="T17" fmla="*/ 456 h 4996"/>
                  <a:gd name="T18" fmla="*/ 156 w 2215"/>
                  <a:gd name="T19" fmla="*/ 462 h 4996"/>
                  <a:gd name="T20" fmla="*/ 125 w 2215"/>
                  <a:gd name="T21" fmla="*/ 498 h 4996"/>
                  <a:gd name="T22" fmla="*/ 73 w 2215"/>
                  <a:gd name="T23" fmla="*/ 570 h 4996"/>
                  <a:gd name="T24" fmla="*/ 56 w 2215"/>
                  <a:gd name="T25" fmla="*/ 590 h 4996"/>
                  <a:gd name="T26" fmla="*/ 39 w 2215"/>
                  <a:gd name="T27" fmla="*/ 604 h 4996"/>
                  <a:gd name="T28" fmla="*/ 25 w 2215"/>
                  <a:gd name="T29" fmla="*/ 615 h 4996"/>
                  <a:gd name="T30" fmla="*/ 13 w 2215"/>
                  <a:gd name="T31" fmla="*/ 633 h 4996"/>
                  <a:gd name="T32" fmla="*/ 21 w 2215"/>
                  <a:gd name="T33" fmla="*/ 662 h 4996"/>
                  <a:gd name="T34" fmla="*/ 27 w 2215"/>
                  <a:gd name="T35" fmla="*/ 696 h 4996"/>
                  <a:gd name="T36" fmla="*/ 35 w 2215"/>
                  <a:gd name="T37" fmla="*/ 716 h 4996"/>
                  <a:gd name="T38" fmla="*/ 27 w 2215"/>
                  <a:gd name="T39" fmla="*/ 720 h 4996"/>
                  <a:gd name="T40" fmla="*/ 24 w 2215"/>
                  <a:gd name="T41" fmla="*/ 747 h 4996"/>
                  <a:gd name="T42" fmla="*/ 23 w 2215"/>
                  <a:gd name="T43" fmla="*/ 760 h 4996"/>
                  <a:gd name="T44" fmla="*/ 27 w 2215"/>
                  <a:gd name="T45" fmla="*/ 771 h 4996"/>
                  <a:gd name="T46" fmla="*/ 40 w 2215"/>
                  <a:gd name="T47" fmla="*/ 781 h 4996"/>
                  <a:gd name="T48" fmla="*/ 62 w 2215"/>
                  <a:gd name="T49" fmla="*/ 794 h 4996"/>
                  <a:gd name="T50" fmla="*/ 76 w 2215"/>
                  <a:gd name="T51" fmla="*/ 800 h 4996"/>
                  <a:gd name="T52" fmla="*/ 85 w 2215"/>
                  <a:gd name="T53" fmla="*/ 823 h 4996"/>
                  <a:gd name="T54" fmla="*/ 87 w 2215"/>
                  <a:gd name="T55" fmla="*/ 829 h 4996"/>
                  <a:gd name="T56" fmla="*/ 98 w 2215"/>
                  <a:gd name="T57" fmla="*/ 825 h 4996"/>
                  <a:gd name="T58" fmla="*/ 125 w 2215"/>
                  <a:gd name="T59" fmla="*/ 818 h 4996"/>
                  <a:gd name="T60" fmla="*/ 142 w 2215"/>
                  <a:gd name="T61" fmla="*/ 807 h 4996"/>
                  <a:gd name="T62" fmla="*/ 167 w 2215"/>
                  <a:gd name="T63" fmla="*/ 793 h 4996"/>
                  <a:gd name="T64" fmla="*/ 181 w 2215"/>
                  <a:gd name="T65" fmla="*/ 791 h 4996"/>
                  <a:gd name="T66" fmla="*/ 205 w 2215"/>
                  <a:gd name="T67" fmla="*/ 788 h 4996"/>
                  <a:gd name="T68" fmla="*/ 235 w 2215"/>
                  <a:gd name="T69" fmla="*/ 786 h 4996"/>
                  <a:gd name="T70" fmla="*/ 263 w 2215"/>
                  <a:gd name="T71" fmla="*/ 765 h 4996"/>
                  <a:gd name="T72" fmla="*/ 358 w 2215"/>
                  <a:gd name="T73" fmla="*/ 652 h 4996"/>
                  <a:gd name="T74" fmla="*/ 360 w 2215"/>
                  <a:gd name="T75" fmla="*/ 597 h 4996"/>
                  <a:gd name="T76" fmla="*/ 329 w 2215"/>
                  <a:gd name="T77" fmla="*/ 554 h 4996"/>
                  <a:gd name="T78" fmla="*/ 342 w 2215"/>
                  <a:gd name="T79" fmla="*/ 511 h 4996"/>
                  <a:gd name="T80" fmla="*/ 323 w 2215"/>
                  <a:gd name="T81" fmla="*/ 468 h 4996"/>
                  <a:gd name="T82" fmla="*/ 316 w 2215"/>
                  <a:gd name="T83" fmla="*/ 434 h 4996"/>
                  <a:gd name="T84" fmla="*/ 327 w 2215"/>
                  <a:gd name="T85" fmla="*/ 397 h 4996"/>
                  <a:gd name="T86" fmla="*/ 308 w 2215"/>
                  <a:gd name="T87" fmla="*/ 339 h 4996"/>
                  <a:gd name="T88" fmla="*/ 295 w 2215"/>
                  <a:gd name="T89" fmla="*/ 291 h 4996"/>
                  <a:gd name="T90" fmla="*/ 320 w 2215"/>
                  <a:gd name="T91" fmla="*/ 220 h 4996"/>
                  <a:gd name="T92" fmla="*/ 283 w 2215"/>
                  <a:gd name="T93" fmla="*/ 181 h 4996"/>
                  <a:gd name="T94" fmla="*/ 270 w 2215"/>
                  <a:gd name="T95" fmla="*/ 144 h 4996"/>
                  <a:gd name="T96" fmla="*/ 271 w 2215"/>
                  <a:gd name="T97" fmla="*/ 115 h 4996"/>
                  <a:gd name="T98" fmla="*/ 286 w 2215"/>
                  <a:gd name="T99" fmla="*/ 78 h 4996"/>
                  <a:gd name="T100" fmla="*/ 282 w 2215"/>
                  <a:gd name="T101" fmla="*/ 25 h 4996"/>
                  <a:gd name="T102" fmla="*/ 255 w 2215"/>
                  <a:gd name="T103" fmla="*/ 0 h 4996"/>
                  <a:gd name="T104" fmla="*/ 193 w 2215"/>
                  <a:gd name="T105" fmla="*/ 20 h 4996"/>
                  <a:gd name="T106" fmla="*/ 176 w 2215"/>
                  <a:gd name="T107" fmla="*/ 82 h 4996"/>
                  <a:gd name="T108" fmla="*/ 155 w 2215"/>
                  <a:gd name="T109" fmla="*/ 125 h 4996"/>
                  <a:gd name="T110" fmla="*/ 129 w 2215"/>
                  <a:gd name="T111" fmla="*/ 128 h 4996"/>
                  <a:gd name="T112" fmla="*/ 97 w 2215"/>
                  <a:gd name="T113" fmla="*/ 133 h 4996"/>
                  <a:gd name="T114" fmla="*/ 61 w 2215"/>
                  <a:gd name="T115" fmla="*/ 122 h 4996"/>
                  <a:gd name="T116" fmla="*/ 23 w 2215"/>
                  <a:gd name="T117" fmla="*/ 72 h 4996"/>
                  <a:gd name="T118" fmla="*/ 12 w 2215"/>
                  <a:gd name="T119" fmla="*/ 93 h 49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15"/>
                  <a:gd name="T181" fmla="*/ 0 h 4996"/>
                  <a:gd name="T182" fmla="*/ 2215 w 2215"/>
                  <a:gd name="T183" fmla="*/ 4996 h 499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15" h="4996">
                    <a:moveTo>
                      <a:pt x="0" y="583"/>
                    </a:moveTo>
                    <a:lnTo>
                      <a:pt x="10" y="583"/>
                    </a:lnTo>
                    <a:lnTo>
                      <a:pt x="19" y="601"/>
                    </a:lnTo>
                    <a:lnTo>
                      <a:pt x="172" y="773"/>
                    </a:lnTo>
                    <a:lnTo>
                      <a:pt x="287" y="887"/>
                    </a:lnTo>
                    <a:lnTo>
                      <a:pt x="419" y="928"/>
                    </a:lnTo>
                    <a:lnTo>
                      <a:pt x="486" y="988"/>
                    </a:lnTo>
                    <a:lnTo>
                      <a:pt x="609" y="1202"/>
                    </a:lnTo>
                    <a:lnTo>
                      <a:pt x="617" y="1227"/>
                    </a:lnTo>
                    <a:lnTo>
                      <a:pt x="599" y="1275"/>
                    </a:lnTo>
                    <a:lnTo>
                      <a:pt x="592" y="1334"/>
                    </a:lnTo>
                    <a:lnTo>
                      <a:pt x="592" y="1413"/>
                    </a:lnTo>
                    <a:lnTo>
                      <a:pt x="599" y="1466"/>
                    </a:lnTo>
                    <a:lnTo>
                      <a:pt x="617" y="1492"/>
                    </a:lnTo>
                    <a:lnTo>
                      <a:pt x="623" y="1548"/>
                    </a:lnTo>
                    <a:lnTo>
                      <a:pt x="601" y="1623"/>
                    </a:lnTo>
                    <a:lnTo>
                      <a:pt x="610" y="1686"/>
                    </a:lnTo>
                    <a:lnTo>
                      <a:pt x="689" y="1854"/>
                    </a:lnTo>
                    <a:lnTo>
                      <a:pt x="689" y="1904"/>
                    </a:lnTo>
                    <a:lnTo>
                      <a:pt x="685" y="1938"/>
                    </a:lnTo>
                    <a:lnTo>
                      <a:pt x="652" y="1991"/>
                    </a:lnTo>
                    <a:lnTo>
                      <a:pt x="637" y="2054"/>
                    </a:lnTo>
                    <a:lnTo>
                      <a:pt x="650" y="2132"/>
                    </a:lnTo>
                    <a:lnTo>
                      <a:pt x="707" y="2258"/>
                    </a:lnTo>
                    <a:lnTo>
                      <a:pt x="736" y="2287"/>
                    </a:lnTo>
                    <a:lnTo>
                      <a:pt x="754" y="2293"/>
                    </a:lnTo>
                    <a:lnTo>
                      <a:pt x="766" y="2318"/>
                    </a:lnTo>
                    <a:lnTo>
                      <a:pt x="791" y="2332"/>
                    </a:lnTo>
                    <a:lnTo>
                      <a:pt x="811" y="2311"/>
                    </a:lnTo>
                    <a:lnTo>
                      <a:pt x="824" y="2323"/>
                    </a:lnTo>
                    <a:lnTo>
                      <a:pt x="836" y="2374"/>
                    </a:lnTo>
                    <a:lnTo>
                      <a:pt x="894" y="2415"/>
                    </a:lnTo>
                    <a:lnTo>
                      <a:pt x="960" y="2503"/>
                    </a:lnTo>
                    <a:lnTo>
                      <a:pt x="978" y="2554"/>
                    </a:lnTo>
                    <a:lnTo>
                      <a:pt x="969" y="2664"/>
                    </a:lnTo>
                    <a:lnTo>
                      <a:pt x="1007" y="2736"/>
                    </a:lnTo>
                    <a:lnTo>
                      <a:pt x="978" y="2731"/>
                    </a:lnTo>
                    <a:lnTo>
                      <a:pt x="964" y="2760"/>
                    </a:lnTo>
                    <a:lnTo>
                      <a:pt x="976" y="2797"/>
                    </a:lnTo>
                    <a:lnTo>
                      <a:pt x="936" y="2774"/>
                    </a:lnTo>
                    <a:lnTo>
                      <a:pt x="899" y="2779"/>
                    </a:lnTo>
                    <a:lnTo>
                      <a:pt x="833" y="2807"/>
                    </a:lnTo>
                    <a:lnTo>
                      <a:pt x="797" y="2938"/>
                    </a:lnTo>
                    <a:lnTo>
                      <a:pt x="749" y="2988"/>
                    </a:lnTo>
                    <a:lnTo>
                      <a:pt x="676" y="3090"/>
                    </a:lnTo>
                    <a:lnTo>
                      <a:pt x="585" y="3191"/>
                    </a:lnTo>
                    <a:lnTo>
                      <a:pt x="525" y="3280"/>
                    </a:lnTo>
                    <a:lnTo>
                      <a:pt x="441" y="3425"/>
                    </a:lnTo>
                    <a:lnTo>
                      <a:pt x="405" y="3449"/>
                    </a:lnTo>
                    <a:lnTo>
                      <a:pt x="380" y="3490"/>
                    </a:lnTo>
                    <a:lnTo>
                      <a:pt x="361" y="3505"/>
                    </a:lnTo>
                    <a:lnTo>
                      <a:pt x="336" y="3541"/>
                    </a:lnTo>
                    <a:lnTo>
                      <a:pt x="262" y="3551"/>
                    </a:lnTo>
                    <a:lnTo>
                      <a:pt x="231" y="3536"/>
                    </a:lnTo>
                    <a:lnTo>
                      <a:pt x="206" y="3591"/>
                    </a:lnTo>
                    <a:lnTo>
                      <a:pt x="237" y="3624"/>
                    </a:lnTo>
                    <a:lnTo>
                      <a:pt x="221" y="3635"/>
                    </a:lnTo>
                    <a:lnTo>
                      <a:pt x="157" y="3642"/>
                    </a:lnTo>
                    <a:lnTo>
                      <a:pt x="160" y="3661"/>
                    </a:lnTo>
                    <a:lnTo>
                      <a:pt x="148" y="3693"/>
                    </a:lnTo>
                    <a:lnTo>
                      <a:pt x="124" y="3695"/>
                    </a:lnTo>
                    <a:lnTo>
                      <a:pt x="112" y="3704"/>
                    </a:lnTo>
                    <a:lnTo>
                      <a:pt x="99" y="3731"/>
                    </a:lnTo>
                    <a:lnTo>
                      <a:pt x="79" y="3802"/>
                    </a:lnTo>
                    <a:lnTo>
                      <a:pt x="88" y="3877"/>
                    </a:lnTo>
                    <a:lnTo>
                      <a:pt x="97" y="3905"/>
                    </a:lnTo>
                    <a:lnTo>
                      <a:pt x="112" y="3927"/>
                    </a:lnTo>
                    <a:lnTo>
                      <a:pt x="126" y="3973"/>
                    </a:lnTo>
                    <a:lnTo>
                      <a:pt x="112" y="4069"/>
                    </a:lnTo>
                    <a:lnTo>
                      <a:pt x="128" y="4107"/>
                    </a:lnTo>
                    <a:lnTo>
                      <a:pt x="157" y="4141"/>
                    </a:lnTo>
                    <a:lnTo>
                      <a:pt x="160" y="4182"/>
                    </a:lnTo>
                    <a:lnTo>
                      <a:pt x="174" y="4238"/>
                    </a:lnTo>
                    <a:lnTo>
                      <a:pt x="189" y="4269"/>
                    </a:lnTo>
                    <a:lnTo>
                      <a:pt x="210" y="4289"/>
                    </a:lnTo>
                    <a:lnTo>
                      <a:pt x="212" y="4302"/>
                    </a:lnTo>
                    <a:lnTo>
                      <a:pt x="194" y="4282"/>
                    </a:lnTo>
                    <a:lnTo>
                      <a:pt x="174" y="4283"/>
                    </a:lnTo>
                    <a:lnTo>
                      <a:pt x="161" y="4299"/>
                    </a:lnTo>
                    <a:lnTo>
                      <a:pt x="165" y="4323"/>
                    </a:lnTo>
                    <a:lnTo>
                      <a:pt x="160" y="4347"/>
                    </a:lnTo>
                    <a:lnTo>
                      <a:pt x="167" y="4378"/>
                    </a:lnTo>
                    <a:lnTo>
                      <a:pt x="165" y="4431"/>
                    </a:lnTo>
                    <a:lnTo>
                      <a:pt x="147" y="4484"/>
                    </a:lnTo>
                    <a:lnTo>
                      <a:pt x="135" y="4484"/>
                    </a:lnTo>
                    <a:lnTo>
                      <a:pt x="124" y="4521"/>
                    </a:lnTo>
                    <a:lnTo>
                      <a:pt x="137" y="4542"/>
                    </a:lnTo>
                    <a:lnTo>
                      <a:pt x="139" y="4564"/>
                    </a:lnTo>
                    <a:lnTo>
                      <a:pt x="133" y="4583"/>
                    </a:lnTo>
                    <a:lnTo>
                      <a:pt x="139" y="4602"/>
                    </a:lnTo>
                    <a:lnTo>
                      <a:pt x="167" y="4615"/>
                    </a:lnTo>
                    <a:lnTo>
                      <a:pt x="161" y="4631"/>
                    </a:lnTo>
                    <a:lnTo>
                      <a:pt x="142" y="4635"/>
                    </a:lnTo>
                    <a:lnTo>
                      <a:pt x="147" y="4661"/>
                    </a:lnTo>
                    <a:lnTo>
                      <a:pt x="198" y="4664"/>
                    </a:lnTo>
                    <a:lnTo>
                      <a:pt x="239" y="4691"/>
                    </a:lnTo>
                    <a:lnTo>
                      <a:pt x="259" y="4715"/>
                    </a:lnTo>
                    <a:lnTo>
                      <a:pt x="300" y="4736"/>
                    </a:lnTo>
                    <a:lnTo>
                      <a:pt x="365" y="4752"/>
                    </a:lnTo>
                    <a:lnTo>
                      <a:pt x="375" y="4770"/>
                    </a:lnTo>
                    <a:lnTo>
                      <a:pt x="365" y="4797"/>
                    </a:lnTo>
                    <a:lnTo>
                      <a:pt x="395" y="4818"/>
                    </a:lnTo>
                    <a:lnTo>
                      <a:pt x="451" y="4783"/>
                    </a:lnTo>
                    <a:lnTo>
                      <a:pt x="456" y="4803"/>
                    </a:lnTo>
                    <a:lnTo>
                      <a:pt x="454" y="4849"/>
                    </a:lnTo>
                    <a:lnTo>
                      <a:pt x="487" y="4903"/>
                    </a:lnTo>
                    <a:lnTo>
                      <a:pt x="485" y="4927"/>
                    </a:lnTo>
                    <a:lnTo>
                      <a:pt x="512" y="4941"/>
                    </a:lnTo>
                    <a:lnTo>
                      <a:pt x="501" y="4963"/>
                    </a:lnTo>
                    <a:lnTo>
                      <a:pt x="465" y="4991"/>
                    </a:lnTo>
                    <a:lnTo>
                      <a:pt x="483" y="4996"/>
                    </a:lnTo>
                    <a:lnTo>
                      <a:pt x="522" y="4975"/>
                    </a:lnTo>
                    <a:lnTo>
                      <a:pt x="561" y="4901"/>
                    </a:lnTo>
                    <a:lnTo>
                      <a:pt x="571" y="4909"/>
                    </a:lnTo>
                    <a:lnTo>
                      <a:pt x="569" y="4944"/>
                    </a:lnTo>
                    <a:lnTo>
                      <a:pt x="589" y="4952"/>
                    </a:lnTo>
                    <a:lnTo>
                      <a:pt x="677" y="4905"/>
                    </a:lnTo>
                    <a:lnTo>
                      <a:pt x="706" y="4905"/>
                    </a:lnTo>
                    <a:lnTo>
                      <a:pt x="732" y="4893"/>
                    </a:lnTo>
                    <a:lnTo>
                      <a:pt x="749" y="4909"/>
                    </a:lnTo>
                    <a:lnTo>
                      <a:pt x="759" y="4911"/>
                    </a:lnTo>
                    <a:lnTo>
                      <a:pt x="796" y="4871"/>
                    </a:lnTo>
                    <a:lnTo>
                      <a:pt x="825" y="4850"/>
                    </a:lnTo>
                    <a:lnTo>
                      <a:pt x="855" y="4844"/>
                    </a:lnTo>
                    <a:lnTo>
                      <a:pt x="879" y="4855"/>
                    </a:lnTo>
                    <a:lnTo>
                      <a:pt x="938" y="4819"/>
                    </a:lnTo>
                    <a:lnTo>
                      <a:pt x="973" y="4816"/>
                    </a:lnTo>
                    <a:lnTo>
                      <a:pt x="1001" y="4762"/>
                    </a:lnTo>
                    <a:lnTo>
                      <a:pt x="1017" y="4799"/>
                    </a:lnTo>
                    <a:lnTo>
                      <a:pt x="1087" y="4772"/>
                    </a:lnTo>
                    <a:lnTo>
                      <a:pt x="1077" y="4736"/>
                    </a:lnTo>
                    <a:lnTo>
                      <a:pt x="1085" y="4747"/>
                    </a:lnTo>
                    <a:lnTo>
                      <a:pt x="1116" y="4759"/>
                    </a:lnTo>
                    <a:lnTo>
                      <a:pt x="1137" y="4756"/>
                    </a:lnTo>
                    <a:lnTo>
                      <a:pt x="1161" y="4736"/>
                    </a:lnTo>
                    <a:lnTo>
                      <a:pt x="1229" y="4731"/>
                    </a:lnTo>
                    <a:lnTo>
                      <a:pt x="1274" y="4710"/>
                    </a:lnTo>
                    <a:lnTo>
                      <a:pt x="1310" y="4693"/>
                    </a:lnTo>
                    <a:lnTo>
                      <a:pt x="1341" y="4714"/>
                    </a:lnTo>
                    <a:lnTo>
                      <a:pt x="1409" y="4721"/>
                    </a:lnTo>
                    <a:lnTo>
                      <a:pt x="1427" y="4709"/>
                    </a:lnTo>
                    <a:lnTo>
                      <a:pt x="1441" y="4689"/>
                    </a:lnTo>
                    <a:lnTo>
                      <a:pt x="1443" y="4695"/>
                    </a:lnTo>
                    <a:lnTo>
                      <a:pt x="1579" y="4593"/>
                    </a:lnTo>
                    <a:lnTo>
                      <a:pt x="1764" y="4408"/>
                    </a:lnTo>
                    <a:lnTo>
                      <a:pt x="1907" y="4248"/>
                    </a:lnTo>
                    <a:lnTo>
                      <a:pt x="2102" y="3991"/>
                    </a:lnTo>
                    <a:lnTo>
                      <a:pt x="2149" y="3918"/>
                    </a:lnTo>
                    <a:lnTo>
                      <a:pt x="2211" y="3777"/>
                    </a:lnTo>
                    <a:lnTo>
                      <a:pt x="2215" y="3632"/>
                    </a:lnTo>
                    <a:lnTo>
                      <a:pt x="2198" y="3651"/>
                    </a:lnTo>
                    <a:lnTo>
                      <a:pt x="2159" y="3587"/>
                    </a:lnTo>
                    <a:lnTo>
                      <a:pt x="2143" y="3524"/>
                    </a:lnTo>
                    <a:lnTo>
                      <a:pt x="2032" y="3438"/>
                    </a:lnTo>
                    <a:lnTo>
                      <a:pt x="2001" y="3394"/>
                    </a:lnTo>
                    <a:lnTo>
                      <a:pt x="1977" y="3324"/>
                    </a:lnTo>
                    <a:lnTo>
                      <a:pt x="1994" y="3264"/>
                    </a:lnTo>
                    <a:lnTo>
                      <a:pt x="2032" y="3207"/>
                    </a:lnTo>
                    <a:lnTo>
                      <a:pt x="2055" y="3139"/>
                    </a:lnTo>
                    <a:lnTo>
                      <a:pt x="2050" y="3069"/>
                    </a:lnTo>
                    <a:lnTo>
                      <a:pt x="1990" y="3014"/>
                    </a:lnTo>
                    <a:lnTo>
                      <a:pt x="1963" y="2951"/>
                    </a:lnTo>
                    <a:lnTo>
                      <a:pt x="1970" y="2876"/>
                    </a:lnTo>
                    <a:lnTo>
                      <a:pt x="1940" y="2810"/>
                    </a:lnTo>
                    <a:lnTo>
                      <a:pt x="1880" y="2796"/>
                    </a:lnTo>
                    <a:lnTo>
                      <a:pt x="1879" y="2719"/>
                    </a:lnTo>
                    <a:lnTo>
                      <a:pt x="1899" y="2676"/>
                    </a:lnTo>
                    <a:lnTo>
                      <a:pt x="1895" y="2608"/>
                    </a:lnTo>
                    <a:lnTo>
                      <a:pt x="1883" y="2573"/>
                    </a:lnTo>
                    <a:lnTo>
                      <a:pt x="1899" y="2513"/>
                    </a:lnTo>
                    <a:lnTo>
                      <a:pt x="1907" y="2429"/>
                    </a:lnTo>
                    <a:lnTo>
                      <a:pt x="1960" y="2382"/>
                    </a:lnTo>
                    <a:lnTo>
                      <a:pt x="1956" y="2327"/>
                    </a:lnTo>
                    <a:lnTo>
                      <a:pt x="1944" y="2265"/>
                    </a:lnTo>
                    <a:lnTo>
                      <a:pt x="1902" y="2134"/>
                    </a:lnTo>
                    <a:lnTo>
                      <a:pt x="1848" y="2038"/>
                    </a:lnTo>
                    <a:lnTo>
                      <a:pt x="1838" y="1968"/>
                    </a:lnTo>
                    <a:lnTo>
                      <a:pt x="1813" y="1902"/>
                    </a:lnTo>
                    <a:lnTo>
                      <a:pt x="1774" y="1828"/>
                    </a:lnTo>
                    <a:lnTo>
                      <a:pt x="1770" y="1750"/>
                    </a:lnTo>
                    <a:lnTo>
                      <a:pt x="1795" y="1703"/>
                    </a:lnTo>
                    <a:lnTo>
                      <a:pt x="1862" y="1539"/>
                    </a:lnTo>
                    <a:lnTo>
                      <a:pt x="1929" y="1404"/>
                    </a:lnTo>
                    <a:lnTo>
                      <a:pt x="1918" y="1320"/>
                    </a:lnTo>
                    <a:lnTo>
                      <a:pt x="1880" y="1267"/>
                    </a:lnTo>
                    <a:lnTo>
                      <a:pt x="1808" y="1125"/>
                    </a:lnTo>
                    <a:lnTo>
                      <a:pt x="1754" y="1095"/>
                    </a:lnTo>
                    <a:lnTo>
                      <a:pt x="1699" y="1089"/>
                    </a:lnTo>
                    <a:lnTo>
                      <a:pt x="1666" y="1062"/>
                    </a:lnTo>
                    <a:lnTo>
                      <a:pt x="1646" y="1035"/>
                    </a:lnTo>
                    <a:lnTo>
                      <a:pt x="1628" y="962"/>
                    </a:lnTo>
                    <a:lnTo>
                      <a:pt x="1619" y="867"/>
                    </a:lnTo>
                    <a:lnTo>
                      <a:pt x="1623" y="831"/>
                    </a:lnTo>
                    <a:lnTo>
                      <a:pt x="1666" y="723"/>
                    </a:lnTo>
                    <a:lnTo>
                      <a:pt x="1664" y="708"/>
                    </a:lnTo>
                    <a:lnTo>
                      <a:pt x="1629" y="688"/>
                    </a:lnTo>
                    <a:lnTo>
                      <a:pt x="1740" y="585"/>
                    </a:lnTo>
                    <a:lnTo>
                      <a:pt x="1705" y="558"/>
                    </a:lnTo>
                    <a:lnTo>
                      <a:pt x="1702" y="516"/>
                    </a:lnTo>
                    <a:lnTo>
                      <a:pt x="1715" y="470"/>
                    </a:lnTo>
                    <a:lnTo>
                      <a:pt x="1790" y="380"/>
                    </a:lnTo>
                    <a:lnTo>
                      <a:pt x="1785" y="319"/>
                    </a:lnTo>
                    <a:lnTo>
                      <a:pt x="1758" y="217"/>
                    </a:lnTo>
                    <a:lnTo>
                      <a:pt x="1691" y="151"/>
                    </a:lnTo>
                    <a:lnTo>
                      <a:pt x="1625" y="127"/>
                    </a:lnTo>
                    <a:lnTo>
                      <a:pt x="1585" y="95"/>
                    </a:lnTo>
                    <a:lnTo>
                      <a:pt x="1549" y="17"/>
                    </a:lnTo>
                    <a:lnTo>
                      <a:pt x="1529" y="0"/>
                    </a:lnTo>
                    <a:lnTo>
                      <a:pt x="1440" y="17"/>
                    </a:lnTo>
                    <a:lnTo>
                      <a:pt x="1297" y="83"/>
                    </a:lnTo>
                    <a:lnTo>
                      <a:pt x="1205" y="91"/>
                    </a:lnTo>
                    <a:lnTo>
                      <a:pt x="1158" y="119"/>
                    </a:lnTo>
                    <a:lnTo>
                      <a:pt x="1117" y="167"/>
                    </a:lnTo>
                    <a:lnTo>
                      <a:pt x="1070" y="286"/>
                    </a:lnTo>
                    <a:lnTo>
                      <a:pt x="1055" y="441"/>
                    </a:lnTo>
                    <a:lnTo>
                      <a:pt x="1055" y="490"/>
                    </a:lnTo>
                    <a:lnTo>
                      <a:pt x="1064" y="578"/>
                    </a:lnTo>
                    <a:lnTo>
                      <a:pt x="1055" y="625"/>
                    </a:lnTo>
                    <a:lnTo>
                      <a:pt x="960" y="695"/>
                    </a:lnTo>
                    <a:lnTo>
                      <a:pt x="928" y="748"/>
                    </a:lnTo>
                    <a:lnTo>
                      <a:pt x="881" y="785"/>
                    </a:lnTo>
                    <a:lnTo>
                      <a:pt x="824" y="810"/>
                    </a:lnTo>
                    <a:lnTo>
                      <a:pt x="783" y="800"/>
                    </a:lnTo>
                    <a:lnTo>
                      <a:pt x="772" y="768"/>
                    </a:lnTo>
                    <a:lnTo>
                      <a:pt x="738" y="718"/>
                    </a:lnTo>
                    <a:lnTo>
                      <a:pt x="705" y="694"/>
                    </a:lnTo>
                    <a:lnTo>
                      <a:pt x="637" y="768"/>
                    </a:lnTo>
                    <a:lnTo>
                      <a:pt x="582" y="800"/>
                    </a:lnTo>
                    <a:lnTo>
                      <a:pt x="538" y="805"/>
                    </a:lnTo>
                    <a:lnTo>
                      <a:pt x="482" y="774"/>
                    </a:lnTo>
                    <a:lnTo>
                      <a:pt x="387" y="760"/>
                    </a:lnTo>
                    <a:lnTo>
                      <a:pt x="367" y="730"/>
                    </a:lnTo>
                    <a:lnTo>
                      <a:pt x="348" y="660"/>
                    </a:lnTo>
                    <a:lnTo>
                      <a:pt x="237" y="496"/>
                    </a:lnTo>
                    <a:lnTo>
                      <a:pt x="193" y="452"/>
                    </a:lnTo>
                    <a:lnTo>
                      <a:pt x="141" y="430"/>
                    </a:lnTo>
                    <a:lnTo>
                      <a:pt x="93" y="456"/>
                    </a:lnTo>
                    <a:lnTo>
                      <a:pt x="98" y="502"/>
                    </a:lnTo>
                    <a:lnTo>
                      <a:pt x="109" y="546"/>
                    </a:lnTo>
                    <a:lnTo>
                      <a:pt x="74" y="558"/>
                    </a:lnTo>
                    <a:lnTo>
                      <a:pt x="43" y="543"/>
                    </a:lnTo>
                    <a:lnTo>
                      <a:pt x="12" y="555"/>
                    </a:lnTo>
                    <a:lnTo>
                      <a:pt x="0" y="583"/>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pPr>
                  <a:defRPr/>
                </a:pPr>
                <a:endParaRPr lang="en-US" dirty="0"/>
              </a:p>
            </p:txBody>
          </p:sp>
        </p:grpSp>
        <p:grpSp>
          <p:nvGrpSpPr>
            <p:cNvPr id="65" name="Group 453"/>
            <p:cNvGrpSpPr>
              <a:grpSpLocks noChangeAspect="1"/>
            </p:cNvGrpSpPr>
            <p:nvPr/>
          </p:nvGrpSpPr>
          <p:grpSpPr bwMode="auto">
            <a:xfrm>
              <a:off x="5409270" y="2116618"/>
              <a:ext cx="1046453" cy="2008380"/>
              <a:chOff x="2697" y="1244"/>
              <a:chExt cx="444" cy="1020"/>
            </a:xfrm>
            <a:solidFill>
              <a:schemeClr val="accent1"/>
            </a:solidFill>
          </p:grpSpPr>
          <p:sp>
            <p:nvSpPr>
              <p:cNvPr id="204" name="Freeform 454"/>
              <p:cNvSpPr>
                <a:spLocks noChangeAspect="1"/>
              </p:cNvSpPr>
              <p:nvPr/>
            </p:nvSpPr>
            <p:spPr bwMode="gray">
              <a:xfrm>
                <a:off x="2874" y="2141"/>
                <a:ext cx="24" cy="68"/>
              </a:xfrm>
              <a:custGeom>
                <a:avLst/>
                <a:gdLst>
                  <a:gd name="T0" fmla="*/ 0 w 140"/>
                  <a:gd name="T1" fmla="*/ 68 h 409"/>
                  <a:gd name="T2" fmla="*/ 5 w 140"/>
                  <a:gd name="T3" fmla="*/ 62 h 409"/>
                  <a:gd name="T4" fmla="*/ 8 w 140"/>
                  <a:gd name="T5" fmla="*/ 55 h 409"/>
                  <a:gd name="T6" fmla="*/ 10 w 140"/>
                  <a:gd name="T7" fmla="*/ 44 h 409"/>
                  <a:gd name="T8" fmla="*/ 17 w 140"/>
                  <a:gd name="T9" fmla="*/ 25 h 409"/>
                  <a:gd name="T10" fmla="*/ 22 w 140"/>
                  <a:gd name="T11" fmla="*/ 5 h 409"/>
                  <a:gd name="T12" fmla="*/ 24 w 140"/>
                  <a:gd name="T13" fmla="*/ 2 h 409"/>
                  <a:gd name="T14" fmla="*/ 24 w 140"/>
                  <a:gd name="T15" fmla="*/ 0 h 409"/>
                  <a:gd name="T16" fmla="*/ 21 w 140"/>
                  <a:gd name="T17" fmla="*/ 3 h 409"/>
                  <a:gd name="T18" fmla="*/ 19 w 140"/>
                  <a:gd name="T19" fmla="*/ 7 h 409"/>
                  <a:gd name="T20" fmla="*/ 13 w 140"/>
                  <a:gd name="T21" fmla="*/ 28 h 409"/>
                  <a:gd name="T22" fmla="*/ 9 w 140"/>
                  <a:gd name="T23" fmla="*/ 33 h 409"/>
                  <a:gd name="T24" fmla="*/ 3 w 140"/>
                  <a:gd name="T25" fmla="*/ 44 h 409"/>
                  <a:gd name="T26" fmla="*/ 2 w 140"/>
                  <a:gd name="T27" fmla="*/ 53 h 409"/>
                  <a:gd name="T28" fmla="*/ 0 w 140"/>
                  <a:gd name="T29" fmla="*/ 68 h 4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409"/>
                  <a:gd name="T47" fmla="*/ 140 w 140"/>
                  <a:gd name="T48" fmla="*/ 409 h 40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409">
                    <a:moveTo>
                      <a:pt x="0" y="409"/>
                    </a:moveTo>
                    <a:lnTo>
                      <a:pt x="30" y="373"/>
                    </a:lnTo>
                    <a:lnTo>
                      <a:pt x="46" y="330"/>
                    </a:lnTo>
                    <a:lnTo>
                      <a:pt x="59" y="266"/>
                    </a:lnTo>
                    <a:lnTo>
                      <a:pt x="100" y="149"/>
                    </a:lnTo>
                    <a:lnTo>
                      <a:pt x="126" y="33"/>
                    </a:lnTo>
                    <a:lnTo>
                      <a:pt x="138" y="14"/>
                    </a:lnTo>
                    <a:lnTo>
                      <a:pt x="140" y="0"/>
                    </a:lnTo>
                    <a:lnTo>
                      <a:pt x="122" y="17"/>
                    </a:lnTo>
                    <a:lnTo>
                      <a:pt x="108" y="45"/>
                    </a:lnTo>
                    <a:lnTo>
                      <a:pt x="73" y="166"/>
                    </a:lnTo>
                    <a:lnTo>
                      <a:pt x="53" y="197"/>
                    </a:lnTo>
                    <a:lnTo>
                      <a:pt x="20" y="266"/>
                    </a:lnTo>
                    <a:lnTo>
                      <a:pt x="10" y="320"/>
                    </a:lnTo>
                    <a:lnTo>
                      <a:pt x="0" y="409"/>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5" name="Freeform 455"/>
              <p:cNvSpPr>
                <a:spLocks noChangeAspect="1"/>
              </p:cNvSpPr>
              <p:nvPr/>
            </p:nvSpPr>
            <p:spPr bwMode="gray">
              <a:xfrm>
                <a:off x="2934" y="2105"/>
                <a:ext cx="30" cy="62"/>
              </a:xfrm>
              <a:custGeom>
                <a:avLst/>
                <a:gdLst>
                  <a:gd name="T0" fmla="*/ 1 w 181"/>
                  <a:gd name="T1" fmla="*/ 62 h 371"/>
                  <a:gd name="T2" fmla="*/ 5 w 181"/>
                  <a:gd name="T3" fmla="*/ 59 h 371"/>
                  <a:gd name="T4" fmla="*/ 10 w 181"/>
                  <a:gd name="T5" fmla="*/ 50 h 371"/>
                  <a:gd name="T6" fmla="*/ 20 w 181"/>
                  <a:gd name="T7" fmla="*/ 41 h 371"/>
                  <a:gd name="T8" fmla="*/ 20 w 181"/>
                  <a:gd name="T9" fmla="*/ 38 h 371"/>
                  <a:gd name="T10" fmla="*/ 26 w 181"/>
                  <a:gd name="T11" fmla="*/ 33 h 371"/>
                  <a:gd name="T12" fmla="*/ 25 w 181"/>
                  <a:gd name="T13" fmla="*/ 27 h 371"/>
                  <a:gd name="T14" fmla="*/ 24 w 181"/>
                  <a:gd name="T15" fmla="*/ 14 h 371"/>
                  <a:gd name="T16" fmla="*/ 26 w 181"/>
                  <a:gd name="T17" fmla="*/ 11 h 371"/>
                  <a:gd name="T18" fmla="*/ 30 w 181"/>
                  <a:gd name="T19" fmla="*/ 9 h 371"/>
                  <a:gd name="T20" fmla="*/ 30 w 181"/>
                  <a:gd name="T21" fmla="*/ 1 h 371"/>
                  <a:gd name="T22" fmla="*/ 27 w 181"/>
                  <a:gd name="T23" fmla="*/ 0 h 371"/>
                  <a:gd name="T24" fmla="*/ 23 w 181"/>
                  <a:gd name="T25" fmla="*/ 4 h 371"/>
                  <a:gd name="T26" fmla="*/ 18 w 181"/>
                  <a:gd name="T27" fmla="*/ 1 h 371"/>
                  <a:gd name="T28" fmla="*/ 6 w 181"/>
                  <a:gd name="T29" fmla="*/ 16 h 371"/>
                  <a:gd name="T30" fmla="*/ 2 w 181"/>
                  <a:gd name="T31" fmla="*/ 23 h 371"/>
                  <a:gd name="T32" fmla="*/ 1 w 181"/>
                  <a:gd name="T33" fmla="*/ 30 h 371"/>
                  <a:gd name="T34" fmla="*/ 1 w 181"/>
                  <a:gd name="T35" fmla="*/ 35 h 371"/>
                  <a:gd name="T36" fmla="*/ 0 w 181"/>
                  <a:gd name="T37" fmla="*/ 41 h 371"/>
                  <a:gd name="T38" fmla="*/ 0 w 181"/>
                  <a:gd name="T39" fmla="*/ 45 h 371"/>
                  <a:gd name="T40" fmla="*/ 2 w 181"/>
                  <a:gd name="T41" fmla="*/ 48 h 371"/>
                  <a:gd name="T42" fmla="*/ 1 w 181"/>
                  <a:gd name="T43" fmla="*/ 53 h 371"/>
                  <a:gd name="T44" fmla="*/ 5 w 181"/>
                  <a:gd name="T45" fmla="*/ 53 h 371"/>
                  <a:gd name="T46" fmla="*/ 4 w 181"/>
                  <a:gd name="T47" fmla="*/ 56 h 371"/>
                  <a:gd name="T48" fmla="*/ 1 w 181"/>
                  <a:gd name="T49" fmla="*/ 62 h 3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1"/>
                  <a:gd name="T76" fmla="*/ 0 h 371"/>
                  <a:gd name="T77" fmla="*/ 181 w 181"/>
                  <a:gd name="T78" fmla="*/ 371 h 3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1" h="371">
                    <a:moveTo>
                      <a:pt x="5" y="371"/>
                    </a:moveTo>
                    <a:lnTo>
                      <a:pt x="29" y="355"/>
                    </a:lnTo>
                    <a:lnTo>
                      <a:pt x="61" y="297"/>
                    </a:lnTo>
                    <a:lnTo>
                      <a:pt x="118" y="243"/>
                    </a:lnTo>
                    <a:lnTo>
                      <a:pt x="118" y="227"/>
                    </a:lnTo>
                    <a:lnTo>
                      <a:pt x="159" y="195"/>
                    </a:lnTo>
                    <a:lnTo>
                      <a:pt x="149" y="161"/>
                    </a:lnTo>
                    <a:lnTo>
                      <a:pt x="146" y="83"/>
                    </a:lnTo>
                    <a:lnTo>
                      <a:pt x="156" y="67"/>
                    </a:lnTo>
                    <a:lnTo>
                      <a:pt x="179" y="53"/>
                    </a:lnTo>
                    <a:lnTo>
                      <a:pt x="181" y="8"/>
                    </a:lnTo>
                    <a:lnTo>
                      <a:pt x="160" y="0"/>
                    </a:lnTo>
                    <a:lnTo>
                      <a:pt x="138" y="22"/>
                    </a:lnTo>
                    <a:lnTo>
                      <a:pt x="108" y="8"/>
                    </a:lnTo>
                    <a:lnTo>
                      <a:pt x="34" y="98"/>
                    </a:lnTo>
                    <a:lnTo>
                      <a:pt x="14" y="139"/>
                    </a:lnTo>
                    <a:lnTo>
                      <a:pt x="7" y="177"/>
                    </a:lnTo>
                    <a:lnTo>
                      <a:pt x="9" y="209"/>
                    </a:lnTo>
                    <a:lnTo>
                      <a:pt x="0" y="246"/>
                    </a:lnTo>
                    <a:lnTo>
                      <a:pt x="0" y="270"/>
                    </a:lnTo>
                    <a:lnTo>
                      <a:pt x="12" y="287"/>
                    </a:lnTo>
                    <a:lnTo>
                      <a:pt x="9" y="317"/>
                    </a:lnTo>
                    <a:lnTo>
                      <a:pt x="29" y="315"/>
                    </a:lnTo>
                    <a:lnTo>
                      <a:pt x="26" y="338"/>
                    </a:lnTo>
                    <a:lnTo>
                      <a:pt x="5" y="37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6" name="Freeform 456"/>
              <p:cNvSpPr>
                <a:spLocks noChangeAspect="1"/>
              </p:cNvSpPr>
              <p:nvPr/>
            </p:nvSpPr>
            <p:spPr bwMode="gray">
              <a:xfrm>
                <a:off x="2697" y="1244"/>
                <a:ext cx="444" cy="1020"/>
              </a:xfrm>
              <a:custGeom>
                <a:avLst/>
                <a:gdLst>
                  <a:gd name="T0" fmla="*/ 9 w 2666"/>
                  <a:gd name="T1" fmla="*/ 833 h 6121"/>
                  <a:gd name="T2" fmla="*/ 16 w 2666"/>
                  <a:gd name="T3" fmla="*/ 839 h 6121"/>
                  <a:gd name="T4" fmla="*/ 27 w 2666"/>
                  <a:gd name="T5" fmla="*/ 867 h 6121"/>
                  <a:gd name="T6" fmla="*/ 35 w 2666"/>
                  <a:gd name="T7" fmla="*/ 913 h 6121"/>
                  <a:gd name="T8" fmla="*/ 57 w 2666"/>
                  <a:gd name="T9" fmla="*/ 956 h 6121"/>
                  <a:gd name="T10" fmla="*/ 56 w 2666"/>
                  <a:gd name="T11" fmla="*/ 991 h 6121"/>
                  <a:gd name="T12" fmla="*/ 66 w 2666"/>
                  <a:gd name="T13" fmla="*/ 1018 h 6121"/>
                  <a:gd name="T14" fmla="*/ 105 w 2666"/>
                  <a:gd name="T15" fmla="*/ 994 h 6121"/>
                  <a:gd name="T16" fmla="*/ 142 w 2666"/>
                  <a:gd name="T17" fmla="*/ 972 h 6121"/>
                  <a:gd name="T18" fmla="*/ 178 w 2666"/>
                  <a:gd name="T19" fmla="*/ 923 h 6121"/>
                  <a:gd name="T20" fmla="*/ 187 w 2666"/>
                  <a:gd name="T21" fmla="*/ 875 h 6121"/>
                  <a:gd name="T22" fmla="*/ 187 w 2666"/>
                  <a:gd name="T23" fmla="*/ 857 h 6121"/>
                  <a:gd name="T24" fmla="*/ 179 w 2666"/>
                  <a:gd name="T25" fmla="*/ 827 h 6121"/>
                  <a:gd name="T26" fmla="*/ 172 w 2666"/>
                  <a:gd name="T27" fmla="*/ 814 h 6121"/>
                  <a:gd name="T28" fmla="*/ 218 w 2666"/>
                  <a:gd name="T29" fmla="*/ 796 h 6121"/>
                  <a:gd name="T30" fmla="*/ 242 w 2666"/>
                  <a:gd name="T31" fmla="*/ 773 h 6121"/>
                  <a:gd name="T32" fmla="*/ 212 w 2666"/>
                  <a:gd name="T33" fmla="*/ 772 h 6121"/>
                  <a:gd name="T34" fmla="*/ 180 w 2666"/>
                  <a:gd name="T35" fmla="*/ 758 h 6121"/>
                  <a:gd name="T36" fmla="*/ 210 w 2666"/>
                  <a:gd name="T37" fmla="*/ 757 h 6121"/>
                  <a:gd name="T38" fmla="*/ 231 w 2666"/>
                  <a:gd name="T39" fmla="*/ 766 h 6121"/>
                  <a:gd name="T40" fmla="*/ 245 w 2666"/>
                  <a:gd name="T41" fmla="*/ 707 h 6121"/>
                  <a:gd name="T42" fmla="*/ 220 w 2666"/>
                  <a:gd name="T43" fmla="*/ 684 h 6121"/>
                  <a:gd name="T44" fmla="*/ 191 w 2666"/>
                  <a:gd name="T45" fmla="*/ 714 h 6121"/>
                  <a:gd name="T46" fmla="*/ 198 w 2666"/>
                  <a:gd name="T47" fmla="*/ 701 h 6121"/>
                  <a:gd name="T48" fmla="*/ 206 w 2666"/>
                  <a:gd name="T49" fmla="*/ 659 h 6121"/>
                  <a:gd name="T50" fmla="*/ 214 w 2666"/>
                  <a:gd name="T51" fmla="*/ 609 h 6121"/>
                  <a:gd name="T52" fmla="*/ 212 w 2666"/>
                  <a:gd name="T53" fmla="*/ 546 h 6121"/>
                  <a:gd name="T54" fmla="*/ 229 w 2666"/>
                  <a:gd name="T55" fmla="*/ 529 h 6121"/>
                  <a:gd name="T56" fmla="*/ 244 w 2666"/>
                  <a:gd name="T57" fmla="*/ 523 h 6121"/>
                  <a:gd name="T58" fmla="*/ 255 w 2666"/>
                  <a:gd name="T59" fmla="*/ 502 h 6121"/>
                  <a:gd name="T60" fmla="*/ 280 w 2666"/>
                  <a:gd name="T61" fmla="*/ 476 h 6121"/>
                  <a:gd name="T62" fmla="*/ 313 w 2666"/>
                  <a:gd name="T63" fmla="*/ 457 h 6121"/>
                  <a:gd name="T64" fmla="*/ 345 w 2666"/>
                  <a:gd name="T65" fmla="*/ 413 h 6121"/>
                  <a:gd name="T66" fmla="*/ 355 w 2666"/>
                  <a:gd name="T67" fmla="*/ 397 h 6121"/>
                  <a:gd name="T68" fmla="*/ 343 w 2666"/>
                  <a:gd name="T69" fmla="*/ 369 h 6121"/>
                  <a:gd name="T70" fmla="*/ 353 w 2666"/>
                  <a:gd name="T71" fmla="*/ 328 h 6121"/>
                  <a:gd name="T72" fmla="*/ 369 w 2666"/>
                  <a:gd name="T73" fmla="*/ 312 h 6121"/>
                  <a:gd name="T74" fmla="*/ 382 w 2666"/>
                  <a:gd name="T75" fmla="*/ 306 h 6121"/>
                  <a:gd name="T76" fmla="*/ 390 w 2666"/>
                  <a:gd name="T77" fmla="*/ 286 h 6121"/>
                  <a:gd name="T78" fmla="*/ 410 w 2666"/>
                  <a:gd name="T79" fmla="*/ 294 h 6121"/>
                  <a:gd name="T80" fmla="*/ 443 w 2666"/>
                  <a:gd name="T81" fmla="*/ 279 h 6121"/>
                  <a:gd name="T82" fmla="*/ 427 w 2666"/>
                  <a:gd name="T83" fmla="*/ 184 h 6121"/>
                  <a:gd name="T84" fmla="*/ 425 w 2666"/>
                  <a:gd name="T85" fmla="*/ 115 h 6121"/>
                  <a:gd name="T86" fmla="*/ 328 w 2666"/>
                  <a:gd name="T87" fmla="*/ 3 h 6121"/>
                  <a:gd name="T88" fmla="*/ 312 w 2666"/>
                  <a:gd name="T89" fmla="*/ 18 h 6121"/>
                  <a:gd name="T90" fmla="*/ 305 w 2666"/>
                  <a:gd name="T91" fmla="*/ 60 h 6121"/>
                  <a:gd name="T92" fmla="*/ 242 w 2666"/>
                  <a:gd name="T93" fmla="*/ 74 h 6121"/>
                  <a:gd name="T94" fmla="*/ 209 w 2666"/>
                  <a:gd name="T95" fmla="*/ 92 h 6121"/>
                  <a:gd name="T96" fmla="*/ 174 w 2666"/>
                  <a:gd name="T97" fmla="*/ 155 h 6121"/>
                  <a:gd name="T98" fmla="*/ 150 w 2666"/>
                  <a:gd name="T99" fmla="*/ 226 h 6121"/>
                  <a:gd name="T100" fmla="*/ 121 w 2666"/>
                  <a:gd name="T101" fmla="*/ 277 h 6121"/>
                  <a:gd name="T102" fmla="*/ 101 w 2666"/>
                  <a:gd name="T103" fmla="*/ 398 h 6121"/>
                  <a:gd name="T104" fmla="*/ 65 w 2666"/>
                  <a:gd name="T105" fmla="*/ 433 h 6121"/>
                  <a:gd name="T106" fmla="*/ 41 w 2666"/>
                  <a:gd name="T107" fmla="*/ 504 h 6121"/>
                  <a:gd name="T108" fmla="*/ 35 w 2666"/>
                  <a:gd name="T109" fmla="*/ 551 h 6121"/>
                  <a:gd name="T110" fmla="*/ 54 w 2666"/>
                  <a:gd name="T111" fmla="*/ 643 h 6121"/>
                  <a:gd name="T112" fmla="*/ 46 w 2666"/>
                  <a:gd name="T113" fmla="*/ 710 h 6121"/>
                  <a:gd name="T114" fmla="*/ 20 w 2666"/>
                  <a:gd name="T115" fmla="*/ 773 h 61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66"/>
                  <a:gd name="T175" fmla="*/ 0 h 6121"/>
                  <a:gd name="T176" fmla="*/ 2666 w 2666"/>
                  <a:gd name="T177" fmla="*/ 6121 h 61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66" h="6121">
                    <a:moveTo>
                      <a:pt x="24" y="4716"/>
                    </a:moveTo>
                    <a:lnTo>
                      <a:pt x="0" y="4764"/>
                    </a:lnTo>
                    <a:lnTo>
                      <a:pt x="0" y="4802"/>
                    </a:lnTo>
                    <a:lnTo>
                      <a:pt x="19" y="4956"/>
                    </a:lnTo>
                    <a:lnTo>
                      <a:pt x="27" y="4976"/>
                    </a:lnTo>
                    <a:lnTo>
                      <a:pt x="45" y="4981"/>
                    </a:lnTo>
                    <a:lnTo>
                      <a:pt x="52" y="4997"/>
                    </a:lnTo>
                    <a:lnTo>
                      <a:pt x="54" y="5025"/>
                    </a:lnTo>
                    <a:lnTo>
                      <a:pt x="50" y="5039"/>
                    </a:lnTo>
                    <a:lnTo>
                      <a:pt x="72" y="5012"/>
                    </a:lnTo>
                    <a:lnTo>
                      <a:pt x="79" y="4984"/>
                    </a:lnTo>
                    <a:lnTo>
                      <a:pt x="95" y="5001"/>
                    </a:lnTo>
                    <a:lnTo>
                      <a:pt x="83" y="5037"/>
                    </a:lnTo>
                    <a:lnTo>
                      <a:pt x="99" y="5036"/>
                    </a:lnTo>
                    <a:lnTo>
                      <a:pt x="108" y="5044"/>
                    </a:lnTo>
                    <a:lnTo>
                      <a:pt x="91" y="5058"/>
                    </a:lnTo>
                    <a:lnTo>
                      <a:pt x="63" y="5095"/>
                    </a:lnTo>
                    <a:lnTo>
                      <a:pt x="122" y="5117"/>
                    </a:lnTo>
                    <a:lnTo>
                      <a:pt x="133" y="5154"/>
                    </a:lnTo>
                    <a:lnTo>
                      <a:pt x="122" y="5216"/>
                    </a:lnTo>
                    <a:lnTo>
                      <a:pt x="162" y="5205"/>
                    </a:lnTo>
                    <a:lnTo>
                      <a:pt x="171" y="5250"/>
                    </a:lnTo>
                    <a:lnTo>
                      <a:pt x="146" y="5282"/>
                    </a:lnTo>
                    <a:lnTo>
                      <a:pt x="158" y="5338"/>
                    </a:lnTo>
                    <a:lnTo>
                      <a:pt x="154" y="5382"/>
                    </a:lnTo>
                    <a:lnTo>
                      <a:pt x="185" y="5383"/>
                    </a:lnTo>
                    <a:lnTo>
                      <a:pt x="203" y="5434"/>
                    </a:lnTo>
                    <a:lnTo>
                      <a:pt x="212" y="5478"/>
                    </a:lnTo>
                    <a:lnTo>
                      <a:pt x="234" y="5546"/>
                    </a:lnTo>
                    <a:lnTo>
                      <a:pt x="275" y="5583"/>
                    </a:lnTo>
                    <a:lnTo>
                      <a:pt x="295" y="5627"/>
                    </a:lnTo>
                    <a:lnTo>
                      <a:pt x="338" y="5656"/>
                    </a:lnTo>
                    <a:lnTo>
                      <a:pt x="365" y="5694"/>
                    </a:lnTo>
                    <a:lnTo>
                      <a:pt x="365" y="5724"/>
                    </a:lnTo>
                    <a:lnTo>
                      <a:pt x="342" y="5737"/>
                    </a:lnTo>
                    <a:lnTo>
                      <a:pt x="315" y="5733"/>
                    </a:lnTo>
                    <a:lnTo>
                      <a:pt x="308" y="5747"/>
                    </a:lnTo>
                    <a:lnTo>
                      <a:pt x="336" y="5806"/>
                    </a:lnTo>
                    <a:lnTo>
                      <a:pt x="306" y="5805"/>
                    </a:lnTo>
                    <a:lnTo>
                      <a:pt x="281" y="5792"/>
                    </a:lnTo>
                    <a:lnTo>
                      <a:pt x="279" y="5817"/>
                    </a:lnTo>
                    <a:lnTo>
                      <a:pt x="338" y="5945"/>
                    </a:lnTo>
                    <a:lnTo>
                      <a:pt x="367" y="5988"/>
                    </a:lnTo>
                    <a:lnTo>
                      <a:pt x="381" y="6023"/>
                    </a:lnTo>
                    <a:lnTo>
                      <a:pt x="369" y="6044"/>
                    </a:lnTo>
                    <a:lnTo>
                      <a:pt x="365" y="6086"/>
                    </a:lnTo>
                    <a:lnTo>
                      <a:pt x="355" y="6091"/>
                    </a:lnTo>
                    <a:lnTo>
                      <a:pt x="349" y="6109"/>
                    </a:lnTo>
                    <a:lnTo>
                      <a:pt x="396" y="6107"/>
                    </a:lnTo>
                    <a:lnTo>
                      <a:pt x="439" y="6121"/>
                    </a:lnTo>
                    <a:lnTo>
                      <a:pt x="507" y="6095"/>
                    </a:lnTo>
                    <a:lnTo>
                      <a:pt x="570" y="6093"/>
                    </a:lnTo>
                    <a:lnTo>
                      <a:pt x="609" y="6111"/>
                    </a:lnTo>
                    <a:lnTo>
                      <a:pt x="627" y="6095"/>
                    </a:lnTo>
                    <a:lnTo>
                      <a:pt x="642" y="6044"/>
                    </a:lnTo>
                    <a:lnTo>
                      <a:pt x="632" y="5965"/>
                    </a:lnTo>
                    <a:lnTo>
                      <a:pt x="650" y="5912"/>
                    </a:lnTo>
                    <a:lnTo>
                      <a:pt x="673" y="5869"/>
                    </a:lnTo>
                    <a:lnTo>
                      <a:pt x="708" y="5882"/>
                    </a:lnTo>
                    <a:lnTo>
                      <a:pt x="724" y="5843"/>
                    </a:lnTo>
                    <a:lnTo>
                      <a:pt x="763" y="5819"/>
                    </a:lnTo>
                    <a:lnTo>
                      <a:pt x="816" y="5821"/>
                    </a:lnTo>
                    <a:lnTo>
                      <a:pt x="850" y="5834"/>
                    </a:lnTo>
                    <a:lnTo>
                      <a:pt x="891" y="5823"/>
                    </a:lnTo>
                    <a:lnTo>
                      <a:pt x="936" y="5836"/>
                    </a:lnTo>
                    <a:lnTo>
                      <a:pt x="979" y="5836"/>
                    </a:lnTo>
                    <a:lnTo>
                      <a:pt x="996" y="5765"/>
                    </a:lnTo>
                    <a:lnTo>
                      <a:pt x="1030" y="5679"/>
                    </a:lnTo>
                    <a:lnTo>
                      <a:pt x="1064" y="5616"/>
                    </a:lnTo>
                    <a:lnTo>
                      <a:pt x="1069" y="5538"/>
                    </a:lnTo>
                    <a:lnTo>
                      <a:pt x="1084" y="5490"/>
                    </a:lnTo>
                    <a:lnTo>
                      <a:pt x="1080" y="5437"/>
                    </a:lnTo>
                    <a:lnTo>
                      <a:pt x="1096" y="5393"/>
                    </a:lnTo>
                    <a:lnTo>
                      <a:pt x="1116" y="5354"/>
                    </a:lnTo>
                    <a:lnTo>
                      <a:pt x="1114" y="5313"/>
                    </a:lnTo>
                    <a:lnTo>
                      <a:pt x="1098" y="5289"/>
                    </a:lnTo>
                    <a:lnTo>
                      <a:pt x="1120" y="5250"/>
                    </a:lnTo>
                    <a:lnTo>
                      <a:pt x="1114" y="5218"/>
                    </a:lnTo>
                    <a:lnTo>
                      <a:pt x="1096" y="5192"/>
                    </a:lnTo>
                    <a:lnTo>
                      <a:pt x="1092" y="5173"/>
                    </a:lnTo>
                    <a:lnTo>
                      <a:pt x="1096" y="5156"/>
                    </a:lnTo>
                    <a:lnTo>
                      <a:pt x="1119" y="5168"/>
                    </a:lnTo>
                    <a:lnTo>
                      <a:pt x="1136" y="5165"/>
                    </a:lnTo>
                    <a:lnTo>
                      <a:pt x="1125" y="5141"/>
                    </a:lnTo>
                    <a:lnTo>
                      <a:pt x="1127" y="5125"/>
                    </a:lnTo>
                    <a:lnTo>
                      <a:pt x="1139" y="5103"/>
                    </a:lnTo>
                    <a:lnTo>
                      <a:pt x="1136" y="5085"/>
                    </a:lnTo>
                    <a:lnTo>
                      <a:pt x="1145" y="5022"/>
                    </a:lnTo>
                    <a:lnTo>
                      <a:pt x="1141" y="5003"/>
                    </a:lnTo>
                    <a:lnTo>
                      <a:pt x="1112" y="4978"/>
                    </a:lnTo>
                    <a:lnTo>
                      <a:pt x="1076" y="4960"/>
                    </a:lnTo>
                    <a:lnTo>
                      <a:pt x="1084" y="4956"/>
                    </a:lnTo>
                    <a:lnTo>
                      <a:pt x="1119" y="4968"/>
                    </a:lnTo>
                    <a:lnTo>
                      <a:pt x="1154" y="4962"/>
                    </a:lnTo>
                    <a:lnTo>
                      <a:pt x="1163" y="4945"/>
                    </a:lnTo>
                    <a:lnTo>
                      <a:pt x="1127" y="4912"/>
                    </a:lnTo>
                    <a:lnTo>
                      <a:pt x="1024" y="4898"/>
                    </a:lnTo>
                    <a:lnTo>
                      <a:pt x="1030" y="4886"/>
                    </a:lnTo>
                    <a:lnTo>
                      <a:pt x="1114" y="4877"/>
                    </a:lnTo>
                    <a:lnTo>
                      <a:pt x="1161" y="4892"/>
                    </a:lnTo>
                    <a:lnTo>
                      <a:pt x="1188" y="4879"/>
                    </a:lnTo>
                    <a:lnTo>
                      <a:pt x="1195" y="4845"/>
                    </a:lnTo>
                    <a:lnTo>
                      <a:pt x="1244" y="4843"/>
                    </a:lnTo>
                    <a:lnTo>
                      <a:pt x="1287" y="4800"/>
                    </a:lnTo>
                    <a:lnTo>
                      <a:pt x="1308" y="4774"/>
                    </a:lnTo>
                    <a:lnTo>
                      <a:pt x="1308" y="4729"/>
                    </a:lnTo>
                    <a:lnTo>
                      <a:pt x="1338" y="4737"/>
                    </a:lnTo>
                    <a:lnTo>
                      <a:pt x="1338" y="4782"/>
                    </a:lnTo>
                    <a:lnTo>
                      <a:pt x="1383" y="4778"/>
                    </a:lnTo>
                    <a:lnTo>
                      <a:pt x="1410" y="4731"/>
                    </a:lnTo>
                    <a:lnTo>
                      <a:pt x="1463" y="4686"/>
                    </a:lnTo>
                    <a:lnTo>
                      <a:pt x="1453" y="4639"/>
                    </a:lnTo>
                    <a:lnTo>
                      <a:pt x="1471" y="4657"/>
                    </a:lnTo>
                    <a:lnTo>
                      <a:pt x="1495" y="4657"/>
                    </a:lnTo>
                    <a:lnTo>
                      <a:pt x="1495" y="4634"/>
                    </a:lnTo>
                    <a:lnTo>
                      <a:pt x="1518" y="4616"/>
                    </a:lnTo>
                    <a:lnTo>
                      <a:pt x="1514" y="4598"/>
                    </a:lnTo>
                    <a:lnTo>
                      <a:pt x="1318" y="4640"/>
                    </a:lnTo>
                    <a:lnTo>
                      <a:pt x="1272" y="4632"/>
                    </a:lnTo>
                    <a:lnTo>
                      <a:pt x="1254" y="4645"/>
                    </a:lnTo>
                    <a:lnTo>
                      <a:pt x="1244" y="4620"/>
                    </a:lnTo>
                    <a:lnTo>
                      <a:pt x="1222" y="4599"/>
                    </a:lnTo>
                    <a:lnTo>
                      <a:pt x="1132" y="4560"/>
                    </a:lnTo>
                    <a:lnTo>
                      <a:pt x="1080" y="4569"/>
                    </a:lnTo>
                    <a:lnTo>
                      <a:pt x="1059" y="4557"/>
                    </a:lnTo>
                    <a:lnTo>
                      <a:pt x="1080" y="4546"/>
                    </a:lnTo>
                    <a:lnTo>
                      <a:pt x="1096" y="4522"/>
                    </a:lnTo>
                    <a:lnTo>
                      <a:pt x="1120" y="4528"/>
                    </a:lnTo>
                    <a:lnTo>
                      <a:pt x="1149" y="4520"/>
                    </a:lnTo>
                    <a:lnTo>
                      <a:pt x="1195" y="4526"/>
                    </a:lnTo>
                    <a:lnTo>
                      <a:pt x="1201" y="4522"/>
                    </a:lnTo>
                    <a:lnTo>
                      <a:pt x="1236" y="4557"/>
                    </a:lnTo>
                    <a:lnTo>
                      <a:pt x="1261" y="4544"/>
                    </a:lnTo>
                    <a:lnTo>
                      <a:pt x="1263" y="4530"/>
                    </a:lnTo>
                    <a:lnTo>
                      <a:pt x="1287" y="4551"/>
                    </a:lnTo>
                    <a:lnTo>
                      <a:pt x="1318" y="4561"/>
                    </a:lnTo>
                    <a:lnTo>
                      <a:pt x="1328" y="4539"/>
                    </a:lnTo>
                    <a:lnTo>
                      <a:pt x="1340" y="4551"/>
                    </a:lnTo>
                    <a:lnTo>
                      <a:pt x="1355" y="4591"/>
                    </a:lnTo>
                    <a:lnTo>
                      <a:pt x="1385" y="4599"/>
                    </a:lnTo>
                    <a:lnTo>
                      <a:pt x="1504" y="4536"/>
                    </a:lnTo>
                    <a:lnTo>
                      <a:pt x="1544" y="4468"/>
                    </a:lnTo>
                    <a:lnTo>
                      <a:pt x="1563" y="4452"/>
                    </a:lnTo>
                    <a:lnTo>
                      <a:pt x="1576" y="4388"/>
                    </a:lnTo>
                    <a:lnTo>
                      <a:pt x="1553" y="4332"/>
                    </a:lnTo>
                    <a:lnTo>
                      <a:pt x="1506" y="4298"/>
                    </a:lnTo>
                    <a:lnTo>
                      <a:pt x="1473" y="4243"/>
                    </a:lnTo>
                    <a:lnTo>
                      <a:pt x="1502" y="4242"/>
                    </a:lnTo>
                    <a:lnTo>
                      <a:pt x="1500" y="4228"/>
                    </a:lnTo>
                    <a:lnTo>
                      <a:pt x="1418" y="4190"/>
                    </a:lnTo>
                    <a:lnTo>
                      <a:pt x="1414" y="4154"/>
                    </a:lnTo>
                    <a:lnTo>
                      <a:pt x="1398" y="4117"/>
                    </a:lnTo>
                    <a:lnTo>
                      <a:pt x="1335" y="4127"/>
                    </a:lnTo>
                    <a:lnTo>
                      <a:pt x="1318" y="4104"/>
                    </a:lnTo>
                    <a:lnTo>
                      <a:pt x="1310" y="4087"/>
                    </a:lnTo>
                    <a:lnTo>
                      <a:pt x="1297" y="4084"/>
                    </a:lnTo>
                    <a:lnTo>
                      <a:pt x="1297" y="4101"/>
                    </a:lnTo>
                    <a:lnTo>
                      <a:pt x="1272" y="4170"/>
                    </a:lnTo>
                    <a:lnTo>
                      <a:pt x="1242" y="4211"/>
                    </a:lnTo>
                    <a:lnTo>
                      <a:pt x="1174" y="4264"/>
                    </a:lnTo>
                    <a:lnTo>
                      <a:pt x="1149" y="4283"/>
                    </a:lnTo>
                    <a:lnTo>
                      <a:pt x="1116" y="4283"/>
                    </a:lnTo>
                    <a:lnTo>
                      <a:pt x="1071" y="4295"/>
                    </a:lnTo>
                    <a:lnTo>
                      <a:pt x="1043" y="4286"/>
                    </a:lnTo>
                    <a:lnTo>
                      <a:pt x="1076" y="4264"/>
                    </a:lnTo>
                    <a:lnTo>
                      <a:pt x="1120" y="4256"/>
                    </a:lnTo>
                    <a:lnTo>
                      <a:pt x="1154" y="4221"/>
                    </a:lnTo>
                    <a:lnTo>
                      <a:pt x="1191" y="4205"/>
                    </a:lnTo>
                    <a:lnTo>
                      <a:pt x="1254" y="4148"/>
                    </a:lnTo>
                    <a:lnTo>
                      <a:pt x="1265" y="4111"/>
                    </a:lnTo>
                    <a:lnTo>
                      <a:pt x="1265" y="4063"/>
                    </a:lnTo>
                    <a:lnTo>
                      <a:pt x="1234" y="4057"/>
                    </a:lnTo>
                    <a:lnTo>
                      <a:pt x="1248" y="4027"/>
                    </a:lnTo>
                    <a:lnTo>
                      <a:pt x="1250" y="3990"/>
                    </a:lnTo>
                    <a:lnTo>
                      <a:pt x="1236" y="3956"/>
                    </a:lnTo>
                    <a:lnTo>
                      <a:pt x="1225" y="3852"/>
                    </a:lnTo>
                    <a:lnTo>
                      <a:pt x="1229" y="3784"/>
                    </a:lnTo>
                    <a:lnTo>
                      <a:pt x="1215" y="3701"/>
                    </a:lnTo>
                    <a:lnTo>
                      <a:pt x="1220" y="3675"/>
                    </a:lnTo>
                    <a:lnTo>
                      <a:pt x="1231" y="3644"/>
                    </a:lnTo>
                    <a:lnTo>
                      <a:pt x="1227" y="3623"/>
                    </a:lnTo>
                    <a:lnTo>
                      <a:pt x="1283" y="3655"/>
                    </a:lnTo>
                    <a:lnTo>
                      <a:pt x="1285" y="3623"/>
                    </a:lnTo>
                    <a:lnTo>
                      <a:pt x="1271" y="3542"/>
                    </a:lnTo>
                    <a:lnTo>
                      <a:pt x="1285" y="3463"/>
                    </a:lnTo>
                    <a:lnTo>
                      <a:pt x="1306" y="3396"/>
                    </a:lnTo>
                    <a:lnTo>
                      <a:pt x="1279" y="3361"/>
                    </a:lnTo>
                    <a:lnTo>
                      <a:pt x="1268" y="3329"/>
                    </a:lnTo>
                    <a:lnTo>
                      <a:pt x="1271" y="3277"/>
                    </a:lnTo>
                    <a:lnTo>
                      <a:pt x="1330" y="3310"/>
                    </a:lnTo>
                    <a:lnTo>
                      <a:pt x="1333" y="3299"/>
                    </a:lnTo>
                    <a:lnTo>
                      <a:pt x="1348" y="3288"/>
                    </a:lnTo>
                    <a:lnTo>
                      <a:pt x="1371" y="3255"/>
                    </a:lnTo>
                    <a:lnTo>
                      <a:pt x="1373" y="3244"/>
                    </a:lnTo>
                    <a:lnTo>
                      <a:pt x="1369" y="3233"/>
                    </a:lnTo>
                    <a:lnTo>
                      <a:pt x="1377" y="3172"/>
                    </a:lnTo>
                    <a:lnTo>
                      <a:pt x="1362" y="3132"/>
                    </a:lnTo>
                    <a:lnTo>
                      <a:pt x="1364" y="3100"/>
                    </a:lnTo>
                    <a:lnTo>
                      <a:pt x="1373" y="3136"/>
                    </a:lnTo>
                    <a:lnTo>
                      <a:pt x="1408" y="3164"/>
                    </a:lnTo>
                    <a:lnTo>
                      <a:pt x="1420" y="3158"/>
                    </a:lnTo>
                    <a:lnTo>
                      <a:pt x="1441" y="3122"/>
                    </a:lnTo>
                    <a:lnTo>
                      <a:pt x="1466" y="3136"/>
                    </a:lnTo>
                    <a:lnTo>
                      <a:pt x="1471" y="3106"/>
                    </a:lnTo>
                    <a:lnTo>
                      <a:pt x="1486" y="3086"/>
                    </a:lnTo>
                    <a:lnTo>
                      <a:pt x="1443" y="3067"/>
                    </a:lnTo>
                    <a:lnTo>
                      <a:pt x="1473" y="3069"/>
                    </a:lnTo>
                    <a:lnTo>
                      <a:pt x="1505" y="3046"/>
                    </a:lnTo>
                    <a:lnTo>
                      <a:pt x="1503" y="3031"/>
                    </a:lnTo>
                    <a:lnTo>
                      <a:pt x="1532" y="3015"/>
                    </a:lnTo>
                    <a:lnTo>
                      <a:pt x="1535" y="2979"/>
                    </a:lnTo>
                    <a:lnTo>
                      <a:pt x="1556" y="2970"/>
                    </a:lnTo>
                    <a:lnTo>
                      <a:pt x="1560" y="2926"/>
                    </a:lnTo>
                    <a:lnTo>
                      <a:pt x="1584" y="2922"/>
                    </a:lnTo>
                    <a:lnTo>
                      <a:pt x="1622" y="2929"/>
                    </a:lnTo>
                    <a:lnTo>
                      <a:pt x="1665" y="2894"/>
                    </a:lnTo>
                    <a:lnTo>
                      <a:pt x="1679" y="2854"/>
                    </a:lnTo>
                    <a:lnTo>
                      <a:pt x="1730" y="2812"/>
                    </a:lnTo>
                    <a:lnTo>
                      <a:pt x="1758" y="2836"/>
                    </a:lnTo>
                    <a:lnTo>
                      <a:pt x="1796" y="2808"/>
                    </a:lnTo>
                    <a:lnTo>
                      <a:pt x="1808" y="2773"/>
                    </a:lnTo>
                    <a:lnTo>
                      <a:pt x="1837" y="2749"/>
                    </a:lnTo>
                    <a:lnTo>
                      <a:pt x="1864" y="2758"/>
                    </a:lnTo>
                    <a:lnTo>
                      <a:pt x="1880" y="2742"/>
                    </a:lnTo>
                    <a:lnTo>
                      <a:pt x="1925" y="2714"/>
                    </a:lnTo>
                    <a:lnTo>
                      <a:pt x="1945" y="2682"/>
                    </a:lnTo>
                    <a:lnTo>
                      <a:pt x="1970" y="2669"/>
                    </a:lnTo>
                    <a:lnTo>
                      <a:pt x="1999" y="2609"/>
                    </a:lnTo>
                    <a:lnTo>
                      <a:pt x="2008" y="2575"/>
                    </a:lnTo>
                    <a:lnTo>
                      <a:pt x="2051" y="2525"/>
                    </a:lnTo>
                    <a:lnTo>
                      <a:pt x="2072" y="2476"/>
                    </a:lnTo>
                    <a:lnTo>
                      <a:pt x="2098" y="2432"/>
                    </a:lnTo>
                    <a:lnTo>
                      <a:pt x="2115" y="2411"/>
                    </a:lnTo>
                    <a:lnTo>
                      <a:pt x="2119" y="2432"/>
                    </a:lnTo>
                    <a:lnTo>
                      <a:pt x="2115" y="2469"/>
                    </a:lnTo>
                    <a:lnTo>
                      <a:pt x="2148" y="2420"/>
                    </a:lnTo>
                    <a:lnTo>
                      <a:pt x="2154" y="2401"/>
                    </a:lnTo>
                    <a:lnTo>
                      <a:pt x="2134" y="2382"/>
                    </a:lnTo>
                    <a:lnTo>
                      <a:pt x="2132" y="2360"/>
                    </a:lnTo>
                    <a:lnTo>
                      <a:pt x="2078" y="2305"/>
                    </a:lnTo>
                    <a:lnTo>
                      <a:pt x="2072" y="2281"/>
                    </a:lnTo>
                    <a:lnTo>
                      <a:pt x="2081" y="2274"/>
                    </a:lnTo>
                    <a:lnTo>
                      <a:pt x="2076" y="2247"/>
                    </a:lnTo>
                    <a:lnTo>
                      <a:pt x="2058" y="2225"/>
                    </a:lnTo>
                    <a:lnTo>
                      <a:pt x="2060" y="2214"/>
                    </a:lnTo>
                    <a:lnTo>
                      <a:pt x="2076" y="2197"/>
                    </a:lnTo>
                    <a:lnTo>
                      <a:pt x="2081" y="2173"/>
                    </a:lnTo>
                    <a:lnTo>
                      <a:pt x="2115" y="2157"/>
                    </a:lnTo>
                    <a:lnTo>
                      <a:pt x="2150" y="2066"/>
                    </a:lnTo>
                    <a:lnTo>
                      <a:pt x="2154" y="2042"/>
                    </a:lnTo>
                    <a:lnTo>
                      <a:pt x="2117" y="1975"/>
                    </a:lnTo>
                    <a:lnTo>
                      <a:pt x="2121" y="1966"/>
                    </a:lnTo>
                    <a:lnTo>
                      <a:pt x="2162" y="1939"/>
                    </a:lnTo>
                    <a:lnTo>
                      <a:pt x="2164" y="1911"/>
                    </a:lnTo>
                    <a:lnTo>
                      <a:pt x="2179" y="1907"/>
                    </a:lnTo>
                    <a:lnTo>
                      <a:pt x="2211" y="1921"/>
                    </a:lnTo>
                    <a:lnTo>
                      <a:pt x="2222" y="1915"/>
                    </a:lnTo>
                    <a:lnTo>
                      <a:pt x="2227" y="1891"/>
                    </a:lnTo>
                    <a:lnTo>
                      <a:pt x="2215" y="1874"/>
                    </a:lnTo>
                    <a:lnTo>
                      <a:pt x="2252" y="1869"/>
                    </a:lnTo>
                    <a:lnTo>
                      <a:pt x="2256" y="1849"/>
                    </a:lnTo>
                    <a:lnTo>
                      <a:pt x="2215" y="1791"/>
                    </a:lnTo>
                    <a:lnTo>
                      <a:pt x="2215" y="1776"/>
                    </a:lnTo>
                    <a:lnTo>
                      <a:pt x="2258" y="1808"/>
                    </a:lnTo>
                    <a:lnTo>
                      <a:pt x="2277" y="1838"/>
                    </a:lnTo>
                    <a:lnTo>
                      <a:pt x="2291" y="1838"/>
                    </a:lnTo>
                    <a:lnTo>
                      <a:pt x="2287" y="1776"/>
                    </a:lnTo>
                    <a:lnTo>
                      <a:pt x="2290" y="1785"/>
                    </a:lnTo>
                    <a:lnTo>
                      <a:pt x="2304" y="1776"/>
                    </a:lnTo>
                    <a:lnTo>
                      <a:pt x="2310" y="1699"/>
                    </a:lnTo>
                    <a:lnTo>
                      <a:pt x="2324" y="1694"/>
                    </a:lnTo>
                    <a:lnTo>
                      <a:pt x="2340" y="1694"/>
                    </a:lnTo>
                    <a:lnTo>
                      <a:pt x="2340" y="1714"/>
                    </a:lnTo>
                    <a:lnTo>
                      <a:pt x="2353" y="1733"/>
                    </a:lnTo>
                    <a:lnTo>
                      <a:pt x="2370" y="1742"/>
                    </a:lnTo>
                    <a:lnTo>
                      <a:pt x="2387" y="1691"/>
                    </a:lnTo>
                    <a:lnTo>
                      <a:pt x="2408" y="1707"/>
                    </a:lnTo>
                    <a:lnTo>
                      <a:pt x="2430" y="1745"/>
                    </a:lnTo>
                    <a:lnTo>
                      <a:pt x="2443" y="1745"/>
                    </a:lnTo>
                    <a:lnTo>
                      <a:pt x="2464" y="1764"/>
                    </a:lnTo>
                    <a:lnTo>
                      <a:pt x="2482" y="1719"/>
                    </a:lnTo>
                    <a:lnTo>
                      <a:pt x="2579" y="1711"/>
                    </a:lnTo>
                    <a:lnTo>
                      <a:pt x="2613" y="1732"/>
                    </a:lnTo>
                    <a:lnTo>
                      <a:pt x="2636" y="1760"/>
                    </a:lnTo>
                    <a:lnTo>
                      <a:pt x="2651" y="1732"/>
                    </a:lnTo>
                    <a:lnTo>
                      <a:pt x="2666" y="1722"/>
                    </a:lnTo>
                    <a:lnTo>
                      <a:pt x="2658" y="1676"/>
                    </a:lnTo>
                    <a:lnTo>
                      <a:pt x="2601" y="1550"/>
                    </a:lnTo>
                    <a:lnTo>
                      <a:pt x="2588" y="1472"/>
                    </a:lnTo>
                    <a:lnTo>
                      <a:pt x="2603" y="1409"/>
                    </a:lnTo>
                    <a:lnTo>
                      <a:pt x="2636" y="1356"/>
                    </a:lnTo>
                    <a:lnTo>
                      <a:pt x="2640" y="1322"/>
                    </a:lnTo>
                    <a:lnTo>
                      <a:pt x="2640" y="1272"/>
                    </a:lnTo>
                    <a:lnTo>
                      <a:pt x="2561" y="1104"/>
                    </a:lnTo>
                    <a:lnTo>
                      <a:pt x="2552" y="1041"/>
                    </a:lnTo>
                    <a:lnTo>
                      <a:pt x="2574" y="966"/>
                    </a:lnTo>
                    <a:lnTo>
                      <a:pt x="2568" y="910"/>
                    </a:lnTo>
                    <a:lnTo>
                      <a:pt x="2550" y="884"/>
                    </a:lnTo>
                    <a:lnTo>
                      <a:pt x="2543" y="831"/>
                    </a:lnTo>
                    <a:lnTo>
                      <a:pt x="2543" y="752"/>
                    </a:lnTo>
                    <a:lnTo>
                      <a:pt x="2550" y="693"/>
                    </a:lnTo>
                    <a:lnTo>
                      <a:pt x="2568" y="645"/>
                    </a:lnTo>
                    <a:lnTo>
                      <a:pt x="2560" y="620"/>
                    </a:lnTo>
                    <a:lnTo>
                      <a:pt x="2437" y="406"/>
                    </a:lnTo>
                    <a:lnTo>
                      <a:pt x="2370" y="346"/>
                    </a:lnTo>
                    <a:lnTo>
                      <a:pt x="2238" y="305"/>
                    </a:lnTo>
                    <a:lnTo>
                      <a:pt x="2123" y="191"/>
                    </a:lnTo>
                    <a:lnTo>
                      <a:pt x="1970" y="19"/>
                    </a:lnTo>
                    <a:lnTo>
                      <a:pt x="1961" y="1"/>
                    </a:lnTo>
                    <a:lnTo>
                      <a:pt x="1951" y="1"/>
                    </a:lnTo>
                    <a:lnTo>
                      <a:pt x="1866" y="0"/>
                    </a:lnTo>
                    <a:lnTo>
                      <a:pt x="1845" y="11"/>
                    </a:lnTo>
                    <a:lnTo>
                      <a:pt x="1851" y="46"/>
                    </a:lnTo>
                    <a:lnTo>
                      <a:pt x="1868" y="66"/>
                    </a:lnTo>
                    <a:lnTo>
                      <a:pt x="1873" y="106"/>
                    </a:lnTo>
                    <a:lnTo>
                      <a:pt x="1866" y="141"/>
                    </a:lnTo>
                    <a:lnTo>
                      <a:pt x="1851" y="160"/>
                    </a:lnTo>
                    <a:lnTo>
                      <a:pt x="1837" y="218"/>
                    </a:lnTo>
                    <a:lnTo>
                      <a:pt x="1814" y="257"/>
                    </a:lnTo>
                    <a:lnTo>
                      <a:pt x="1818" y="296"/>
                    </a:lnTo>
                    <a:lnTo>
                      <a:pt x="1855" y="331"/>
                    </a:lnTo>
                    <a:lnTo>
                      <a:pt x="1831" y="360"/>
                    </a:lnTo>
                    <a:lnTo>
                      <a:pt x="1798" y="370"/>
                    </a:lnTo>
                    <a:lnTo>
                      <a:pt x="1636" y="313"/>
                    </a:lnTo>
                    <a:lnTo>
                      <a:pt x="1521" y="300"/>
                    </a:lnTo>
                    <a:lnTo>
                      <a:pt x="1486" y="305"/>
                    </a:lnTo>
                    <a:lnTo>
                      <a:pt x="1466" y="321"/>
                    </a:lnTo>
                    <a:lnTo>
                      <a:pt x="1449" y="357"/>
                    </a:lnTo>
                    <a:lnTo>
                      <a:pt x="1456" y="445"/>
                    </a:lnTo>
                    <a:lnTo>
                      <a:pt x="1449" y="480"/>
                    </a:lnTo>
                    <a:lnTo>
                      <a:pt x="1429" y="560"/>
                    </a:lnTo>
                    <a:lnTo>
                      <a:pt x="1394" y="621"/>
                    </a:lnTo>
                    <a:lnTo>
                      <a:pt x="1379" y="615"/>
                    </a:lnTo>
                    <a:lnTo>
                      <a:pt x="1343" y="568"/>
                    </a:lnTo>
                    <a:lnTo>
                      <a:pt x="1298" y="543"/>
                    </a:lnTo>
                    <a:lnTo>
                      <a:pt x="1253" y="553"/>
                    </a:lnTo>
                    <a:lnTo>
                      <a:pt x="1182" y="626"/>
                    </a:lnTo>
                    <a:lnTo>
                      <a:pt x="1150" y="667"/>
                    </a:lnTo>
                    <a:lnTo>
                      <a:pt x="1135" y="731"/>
                    </a:lnTo>
                    <a:lnTo>
                      <a:pt x="1128" y="779"/>
                    </a:lnTo>
                    <a:lnTo>
                      <a:pt x="1105" y="818"/>
                    </a:lnTo>
                    <a:lnTo>
                      <a:pt x="1054" y="883"/>
                    </a:lnTo>
                    <a:lnTo>
                      <a:pt x="1042" y="933"/>
                    </a:lnTo>
                    <a:lnTo>
                      <a:pt x="1090" y="1018"/>
                    </a:lnTo>
                    <a:lnTo>
                      <a:pt x="1097" y="1066"/>
                    </a:lnTo>
                    <a:lnTo>
                      <a:pt x="1087" y="1098"/>
                    </a:lnTo>
                    <a:lnTo>
                      <a:pt x="1064" y="1143"/>
                    </a:lnTo>
                    <a:lnTo>
                      <a:pt x="1015" y="1194"/>
                    </a:lnTo>
                    <a:lnTo>
                      <a:pt x="991" y="1246"/>
                    </a:lnTo>
                    <a:lnTo>
                      <a:pt x="902" y="1359"/>
                    </a:lnTo>
                    <a:lnTo>
                      <a:pt x="880" y="1420"/>
                    </a:lnTo>
                    <a:lnTo>
                      <a:pt x="871" y="1493"/>
                    </a:lnTo>
                    <a:lnTo>
                      <a:pt x="853" y="1541"/>
                    </a:lnTo>
                    <a:lnTo>
                      <a:pt x="788" y="1591"/>
                    </a:lnTo>
                    <a:lnTo>
                      <a:pt x="745" y="1591"/>
                    </a:lnTo>
                    <a:lnTo>
                      <a:pt x="720" y="1608"/>
                    </a:lnTo>
                    <a:lnTo>
                      <a:pt x="724" y="1662"/>
                    </a:lnTo>
                    <a:lnTo>
                      <a:pt x="724" y="1744"/>
                    </a:lnTo>
                    <a:lnTo>
                      <a:pt x="720" y="1850"/>
                    </a:lnTo>
                    <a:lnTo>
                      <a:pt x="686" y="2040"/>
                    </a:lnTo>
                    <a:lnTo>
                      <a:pt x="625" y="2177"/>
                    </a:lnTo>
                    <a:lnTo>
                      <a:pt x="550" y="2295"/>
                    </a:lnTo>
                    <a:lnTo>
                      <a:pt x="556" y="2332"/>
                    </a:lnTo>
                    <a:lnTo>
                      <a:pt x="609" y="2391"/>
                    </a:lnTo>
                    <a:lnTo>
                      <a:pt x="634" y="2434"/>
                    </a:lnTo>
                    <a:lnTo>
                      <a:pt x="632" y="2508"/>
                    </a:lnTo>
                    <a:lnTo>
                      <a:pt x="624" y="2551"/>
                    </a:lnTo>
                    <a:lnTo>
                      <a:pt x="586" y="2597"/>
                    </a:lnTo>
                    <a:lnTo>
                      <a:pt x="533" y="2595"/>
                    </a:lnTo>
                    <a:lnTo>
                      <a:pt x="467" y="2579"/>
                    </a:lnTo>
                    <a:lnTo>
                      <a:pt x="388" y="2601"/>
                    </a:lnTo>
                    <a:lnTo>
                      <a:pt x="325" y="2643"/>
                    </a:lnTo>
                    <a:lnTo>
                      <a:pt x="233" y="2757"/>
                    </a:lnTo>
                    <a:lnTo>
                      <a:pt x="210" y="2816"/>
                    </a:lnTo>
                    <a:lnTo>
                      <a:pt x="194" y="2888"/>
                    </a:lnTo>
                    <a:lnTo>
                      <a:pt x="206" y="2954"/>
                    </a:lnTo>
                    <a:lnTo>
                      <a:pt x="230" y="3006"/>
                    </a:lnTo>
                    <a:lnTo>
                      <a:pt x="249" y="3026"/>
                    </a:lnTo>
                    <a:lnTo>
                      <a:pt x="225" y="3062"/>
                    </a:lnTo>
                    <a:lnTo>
                      <a:pt x="218" y="3109"/>
                    </a:lnTo>
                    <a:lnTo>
                      <a:pt x="208" y="3145"/>
                    </a:lnTo>
                    <a:lnTo>
                      <a:pt x="208" y="3217"/>
                    </a:lnTo>
                    <a:lnTo>
                      <a:pt x="195" y="3250"/>
                    </a:lnTo>
                    <a:lnTo>
                      <a:pt x="195" y="3295"/>
                    </a:lnTo>
                    <a:lnTo>
                      <a:pt x="208" y="3307"/>
                    </a:lnTo>
                    <a:lnTo>
                      <a:pt x="223" y="3364"/>
                    </a:lnTo>
                    <a:lnTo>
                      <a:pt x="218" y="3522"/>
                    </a:lnTo>
                    <a:lnTo>
                      <a:pt x="223" y="3600"/>
                    </a:lnTo>
                    <a:lnTo>
                      <a:pt x="257" y="3656"/>
                    </a:lnTo>
                    <a:lnTo>
                      <a:pt x="334" y="3713"/>
                    </a:lnTo>
                    <a:lnTo>
                      <a:pt x="345" y="3792"/>
                    </a:lnTo>
                    <a:lnTo>
                      <a:pt x="322" y="3859"/>
                    </a:lnTo>
                    <a:lnTo>
                      <a:pt x="284" y="3902"/>
                    </a:lnTo>
                    <a:lnTo>
                      <a:pt x="230" y="3925"/>
                    </a:lnTo>
                    <a:lnTo>
                      <a:pt x="218" y="3949"/>
                    </a:lnTo>
                    <a:lnTo>
                      <a:pt x="257" y="3997"/>
                    </a:lnTo>
                    <a:lnTo>
                      <a:pt x="289" y="4120"/>
                    </a:lnTo>
                    <a:lnTo>
                      <a:pt x="259" y="4231"/>
                    </a:lnTo>
                    <a:lnTo>
                      <a:pt x="277" y="4262"/>
                    </a:lnTo>
                    <a:lnTo>
                      <a:pt x="271" y="4319"/>
                    </a:lnTo>
                    <a:lnTo>
                      <a:pt x="248" y="4359"/>
                    </a:lnTo>
                    <a:lnTo>
                      <a:pt x="146" y="4399"/>
                    </a:lnTo>
                    <a:lnTo>
                      <a:pt x="146" y="4449"/>
                    </a:lnTo>
                    <a:lnTo>
                      <a:pt x="99" y="4530"/>
                    </a:lnTo>
                    <a:lnTo>
                      <a:pt x="104" y="4591"/>
                    </a:lnTo>
                    <a:lnTo>
                      <a:pt x="119" y="4637"/>
                    </a:lnTo>
                    <a:lnTo>
                      <a:pt x="91" y="4778"/>
                    </a:lnTo>
                    <a:lnTo>
                      <a:pt x="61" y="4798"/>
                    </a:lnTo>
                    <a:lnTo>
                      <a:pt x="45" y="4767"/>
                    </a:lnTo>
                    <a:lnTo>
                      <a:pt x="34" y="4817"/>
                    </a:lnTo>
                    <a:lnTo>
                      <a:pt x="34" y="4732"/>
                    </a:lnTo>
                    <a:lnTo>
                      <a:pt x="24" y="4716"/>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sp>
          <p:nvSpPr>
            <p:cNvPr id="66" name="Freeform 457"/>
            <p:cNvSpPr>
              <a:spLocks noChangeAspect="1"/>
            </p:cNvSpPr>
            <p:nvPr/>
          </p:nvSpPr>
          <p:spPr bwMode="gray">
            <a:xfrm>
              <a:off x="4746908" y="4566514"/>
              <a:ext cx="276550" cy="196052"/>
            </a:xfrm>
            <a:custGeom>
              <a:avLst/>
              <a:gdLst>
                <a:gd name="T0" fmla="*/ 79948035 w 701"/>
                <a:gd name="T1" fmla="*/ 67068578 h 600"/>
                <a:gd name="T2" fmla="*/ 75640997 w 701"/>
                <a:gd name="T3" fmla="*/ 67745994 h 600"/>
                <a:gd name="T4" fmla="*/ 70122926 w 701"/>
                <a:gd name="T5" fmla="*/ 66729870 h 600"/>
                <a:gd name="T6" fmla="*/ 66219444 w 701"/>
                <a:gd name="T7" fmla="*/ 63794064 h 600"/>
                <a:gd name="T8" fmla="*/ 60432091 w 701"/>
                <a:gd name="T9" fmla="*/ 61197303 h 600"/>
                <a:gd name="T10" fmla="*/ 61778132 w 701"/>
                <a:gd name="T11" fmla="*/ 58826010 h 600"/>
                <a:gd name="T12" fmla="*/ 59220691 w 701"/>
                <a:gd name="T13" fmla="*/ 57696984 h 600"/>
                <a:gd name="T14" fmla="*/ 59220691 w 701"/>
                <a:gd name="T15" fmla="*/ 47760876 h 600"/>
                <a:gd name="T16" fmla="*/ 56259694 w 701"/>
                <a:gd name="T17" fmla="*/ 47760876 h 600"/>
                <a:gd name="T18" fmla="*/ 52894775 w 701"/>
                <a:gd name="T19" fmla="*/ 51148293 h 600"/>
                <a:gd name="T20" fmla="*/ 50741623 w 701"/>
                <a:gd name="T21" fmla="*/ 54196665 h 600"/>
                <a:gd name="T22" fmla="*/ 45627096 w 701"/>
                <a:gd name="T23" fmla="*/ 54196665 h 600"/>
                <a:gd name="T24" fmla="*/ 40781495 w 701"/>
                <a:gd name="T25" fmla="*/ 52616027 h 600"/>
                <a:gd name="T26" fmla="*/ 39435821 w 701"/>
                <a:gd name="T27" fmla="*/ 45841531 h 600"/>
                <a:gd name="T28" fmla="*/ 38359062 w 701"/>
                <a:gd name="T29" fmla="*/ 42454104 h 600"/>
                <a:gd name="T30" fmla="*/ 35666980 w 701"/>
                <a:gd name="T31" fmla="*/ 40083148 h 600"/>
                <a:gd name="T32" fmla="*/ 29206790 w 701"/>
                <a:gd name="T33" fmla="*/ 38502174 h 600"/>
                <a:gd name="T34" fmla="*/ 22342305 w 701"/>
                <a:gd name="T35" fmla="*/ 34889289 h 600"/>
                <a:gd name="T36" fmla="*/ 17093149 w 701"/>
                <a:gd name="T37" fmla="*/ 33647023 h 600"/>
                <a:gd name="T38" fmla="*/ 12517197 w 701"/>
                <a:gd name="T39" fmla="*/ 25743500 h 600"/>
                <a:gd name="T40" fmla="*/ 6998756 w 701"/>
                <a:gd name="T41" fmla="*/ 26308014 h 600"/>
                <a:gd name="T42" fmla="*/ 1211401 w 701"/>
                <a:gd name="T43" fmla="*/ 24049960 h 600"/>
                <a:gd name="T44" fmla="*/ 0 w 701"/>
                <a:gd name="T45" fmla="*/ 20098025 h 600"/>
                <a:gd name="T46" fmla="*/ 0 w 701"/>
                <a:gd name="T47" fmla="*/ 13323529 h 600"/>
                <a:gd name="T48" fmla="*/ 0 w 701"/>
                <a:gd name="T49" fmla="*/ 11742555 h 600"/>
                <a:gd name="T50" fmla="*/ 11709716 w 701"/>
                <a:gd name="T51" fmla="*/ 6209986 h 600"/>
                <a:gd name="T52" fmla="*/ 16554953 w 701"/>
                <a:gd name="T53" fmla="*/ 4290639 h 600"/>
                <a:gd name="T54" fmla="*/ 20188787 w 701"/>
                <a:gd name="T55" fmla="*/ 3839028 h 600"/>
                <a:gd name="T56" fmla="*/ 20188787 w 701"/>
                <a:gd name="T57" fmla="*/ 4290639 h 600"/>
                <a:gd name="T58" fmla="*/ 28668227 w 701"/>
                <a:gd name="T59" fmla="*/ 8242570 h 600"/>
                <a:gd name="T60" fmla="*/ 38359062 w 701"/>
                <a:gd name="T61" fmla="*/ 5645472 h 600"/>
                <a:gd name="T62" fmla="*/ 45896011 w 701"/>
                <a:gd name="T63" fmla="*/ 1580638 h 600"/>
                <a:gd name="T64" fmla="*/ 51683742 w 701"/>
                <a:gd name="T65" fmla="*/ 338708 h 600"/>
                <a:gd name="T66" fmla="*/ 59624613 w 701"/>
                <a:gd name="T67" fmla="*/ 0 h 600"/>
                <a:gd name="T68" fmla="*/ 62316329 w 701"/>
                <a:gd name="T69" fmla="*/ 2483859 h 600"/>
                <a:gd name="T70" fmla="*/ 63797010 w 701"/>
                <a:gd name="T71" fmla="*/ 2483859 h 600"/>
                <a:gd name="T72" fmla="*/ 65008411 w 701"/>
                <a:gd name="T73" fmla="*/ 5193860 h 600"/>
                <a:gd name="T74" fmla="*/ 68911526 w 701"/>
                <a:gd name="T75" fmla="*/ 7226110 h 600"/>
                <a:gd name="T76" fmla="*/ 73891401 w 701"/>
                <a:gd name="T77" fmla="*/ 7451915 h 600"/>
                <a:gd name="T78" fmla="*/ 77794516 w 701"/>
                <a:gd name="T79" fmla="*/ 9710305 h 600"/>
                <a:gd name="T80" fmla="*/ 78063798 w 701"/>
                <a:gd name="T81" fmla="*/ 14113848 h 600"/>
                <a:gd name="T82" fmla="*/ 77525235 w 701"/>
                <a:gd name="T83" fmla="*/ 18630291 h 600"/>
                <a:gd name="T84" fmla="*/ 78333079 w 701"/>
                <a:gd name="T85" fmla="*/ 23033500 h 600"/>
                <a:gd name="T86" fmla="*/ 82505476 w 701"/>
                <a:gd name="T87" fmla="*/ 25517695 h 600"/>
                <a:gd name="T88" fmla="*/ 88023547 w 701"/>
                <a:gd name="T89" fmla="*/ 25517695 h 600"/>
                <a:gd name="T90" fmla="*/ 90580989 w 701"/>
                <a:gd name="T91" fmla="*/ 28340262 h 600"/>
                <a:gd name="T92" fmla="*/ 91523107 w 701"/>
                <a:gd name="T93" fmla="*/ 32630899 h 600"/>
                <a:gd name="T94" fmla="*/ 94349463 w 701"/>
                <a:gd name="T95" fmla="*/ 36469926 h 600"/>
                <a:gd name="T96" fmla="*/ 94349463 w 701"/>
                <a:gd name="T97" fmla="*/ 39857343 h 600"/>
                <a:gd name="T98" fmla="*/ 89100307 w 701"/>
                <a:gd name="T99" fmla="*/ 46744752 h 600"/>
                <a:gd name="T100" fmla="*/ 85735388 w 701"/>
                <a:gd name="T101" fmla="*/ 46857655 h 600"/>
                <a:gd name="T102" fmla="*/ 80890154 w 701"/>
                <a:gd name="T103" fmla="*/ 49906363 h 600"/>
                <a:gd name="T104" fmla="*/ 77794516 w 701"/>
                <a:gd name="T105" fmla="*/ 55326028 h 600"/>
                <a:gd name="T106" fmla="*/ 79948035 w 701"/>
                <a:gd name="T107" fmla="*/ 60632789 h 600"/>
                <a:gd name="T108" fmla="*/ 79948035 w 701"/>
                <a:gd name="T109" fmla="*/ 67068578 h 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1"/>
                <a:gd name="T166" fmla="*/ 0 h 600"/>
                <a:gd name="T167" fmla="*/ 701 w 701"/>
                <a:gd name="T168" fmla="*/ 600 h 6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1" h="600">
                  <a:moveTo>
                    <a:pt x="594" y="594"/>
                  </a:moveTo>
                  <a:lnTo>
                    <a:pt x="562" y="600"/>
                  </a:lnTo>
                  <a:lnTo>
                    <a:pt x="521" y="591"/>
                  </a:lnTo>
                  <a:lnTo>
                    <a:pt x="492" y="565"/>
                  </a:lnTo>
                  <a:lnTo>
                    <a:pt x="449" y="542"/>
                  </a:lnTo>
                  <a:lnTo>
                    <a:pt x="459" y="521"/>
                  </a:lnTo>
                  <a:lnTo>
                    <a:pt x="440" y="511"/>
                  </a:lnTo>
                  <a:lnTo>
                    <a:pt x="440" y="423"/>
                  </a:lnTo>
                  <a:lnTo>
                    <a:pt x="418" y="423"/>
                  </a:lnTo>
                  <a:lnTo>
                    <a:pt x="393" y="453"/>
                  </a:lnTo>
                  <a:lnTo>
                    <a:pt x="377" y="480"/>
                  </a:lnTo>
                  <a:lnTo>
                    <a:pt x="339" y="480"/>
                  </a:lnTo>
                  <a:lnTo>
                    <a:pt x="303" y="466"/>
                  </a:lnTo>
                  <a:lnTo>
                    <a:pt x="293" y="406"/>
                  </a:lnTo>
                  <a:lnTo>
                    <a:pt x="285" y="376"/>
                  </a:lnTo>
                  <a:lnTo>
                    <a:pt x="265" y="355"/>
                  </a:lnTo>
                  <a:lnTo>
                    <a:pt x="217" y="341"/>
                  </a:lnTo>
                  <a:lnTo>
                    <a:pt x="166" y="309"/>
                  </a:lnTo>
                  <a:lnTo>
                    <a:pt x="127" y="298"/>
                  </a:lnTo>
                  <a:lnTo>
                    <a:pt x="93" y="228"/>
                  </a:lnTo>
                  <a:lnTo>
                    <a:pt x="52" y="233"/>
                  </a:lnTo>
                  <a:lnTo>
                    <a:pt x="9" y="213"/>
                  </a:lnTo>
                  <a:lnTo>
                    <a:pt x="0" y="178"/>
                  </a:lnTo>
                  <a:lnTo>
                    <a:pt x="0" y="118"/>
                  </a:lnTo>
                  <a:lnTo>
                    <a:pt x="0" y="104"/>
                  </a:lnTo>
                  <a:lnTo>
                    <a:pt x="87" y="55"/>
                  </a:lnTo>
                  <a:lnTo>
                    <a:pt x="123" y="38"/>
                  </a:lnTo>
                  <a:lnTo>
                    <a:pt x="150" y="34"/>
                  </a:lnTo>
                  <a:lnTo>
                    <a:pt x="150" y="38"/>
                  </a:lnTo>
                  <a:lnTo>
                    <a:pt x="213" y="73"/>
                  </a:lnTo>
                  <a:lnTo>
                    <a:pt x="285" y="50"/>
                  </a:lnTo>
                  <a:lnTo>
                    <a:pt x="341" y="14"/>
                  </a:lnTo>
                  <a:lnTo>
                    <a:pt x="384" y="3"/>
                  </a:lnTo>
                  <a:lnTo>
                    <a:pt x="443" y="0"/>
                  </a:lnTo>
                  <a:lnTo>
                    <a:pt x="463" y="22"/>
                  </a:lnTo>
                  <a:lnTo>
                    <a:pt x="474" y="22"/>
                  </a:lnTo>
                  <a:lnTo>
                    <a:pt x="483" y="46"/>
                  </a:lnTo>
                  <a:lnTo>
                    <a:pt x="512" y="64"/>
                  </a:lnTo>
                  <a:lnTo>
                    <a:pt x="549" y="66"/>
                  </a:lnTo>
                  <a:lnTo>
                    <a:pt x="578" y="86"/>
                  </a:lnTo>
                  <a:lnTo>
                    <a:pt x="580" y="125"/>
                  </a:lnTo>
                  <a:lnTo>
                    <a:pt x="576" y="165"/>
                  </a:lnTo>
                  <a:lnTo>
                    <a:pt x="582" y="204"/>
                  </a:lnTo>
                  <a:lnTo>
                    <a:pt x="613" y="226"/>
                  </a:lnTo>
                  <a:lnTo>
                    <a:pt x="654" y="226"/>
                  </a:lnTo>
                  <a:lnTo>
                    <a:pt x="673" y="251"/>
                  </a:lnTo>
                  <a:lnTo>
                    <a:pt x="680" y="289"/>
                  </a:lnTo>
                  <a:lnTo>
                    <a:pt x="701" y="323"/>
                  </a:lnTo>
                  <a:lnTo>
                    <a:pt x="701" y="353"/>
                  </a:lnTo>
                  <a:lnTo>
                    <a:pt x="662" y="414"/>
                  </a:lnTo>
                  <a:lnTo>
                    <a:pt x="637" y="415"/>
                  </a:lnTo>
                  <a:lnTo>
                    <a:pt x="601" y="442"/>
                  </a:lnTo>
                  <a:lnTo>
                    <a:pt x="578" y="490"/>
                  </a:lnTo>
                  <a:lnTo>
                    <a:pt x="594" y="537"/>
                  </a:lnTo>
                  <a:lnTo>
                    <a:pt x="594" y="594"/>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grpSp>
          <p:nvGrpSpPr>
            <p:cNvPr id="67" name="Group 458"/>
            <p:cNvGrpSpPr>
              <a:grpSpLocks noChangeAspect="1"/>
            </p:cNvGrpSpPr>
            <p:nvPr/>
          </p:nvGrpSpPr>
          <p:grpSpPr bwMode="auto">
            <a:xfrm>
              <a:off x="5059309" y="5014193"/>
              <a:ext cx="947440" cy="938584"/>
              <a:chOff x="2549" y="2716"/>
              <a:chExt cx="401" cy="476"/>
            </a:xfrm>
            <a:solidFill>
              <a:schemeClr val="bg1">
                <a:lumMod val="85000"/>
              </a:schemeClr>
            </a:solidFill>
          </p:grpSpPr>
          <p:sp>
            <p:nvSpPr>
              <p:cNvPr id="201" name="Freeform 459"/>
              <p:cNvSpPr>
                <a:spLocks noChangeAspect="1"/>
              </p:cNvSpPr>
              <p:nvPr/>
            </p:nvSpPr>
            <p:spPr bwMode="gray">
              <a:xfrm>
                <a:off x="2549" y="2716"/>
                <a:ext cx="401" cy="423"/>
              </a:xfrm>
              <a:custGeom>
                <a:avLst/>
                <a:gdLst>
                  <a:gd name="T0" fmla="*/ 121 w 2406"/>
                  <a:gd name="T1" fmla="*/ 23 h 2539"/>
                  <a:gd name="T2" fmla="*/ 116 w 2406"/>
                  <a:gd name="T3" fmla="*/ 36 h 2539"/>
                  <a:gd name="T4" fmla="*/ 92 w 2406"/>
                  <a:gd name="T5" fmla="*/ 32 h 2539"/>
                  <a:gd name="T6" fmla="*/ 77 w 2406"/>
                  <a:gd name="T7" fmla="*/ 55 h 2539"/>
                  <a:gd name="T8" fmla="*/ 61 w 2406"/>
                  <a:gd name="T9" fmla="*/ 45 h 2539"/>
                  <a:gd name="T10" fmla="*/ 47 w 2406"/>
                  <a:gd name="T11" fmla="*/ 47 h 2539"/>
                  <a:gd name="T12" fmla="*/ 14 w 2406"/>
                  <a:gd name="T13" fmla="*/ 59 h 2539"/>
                  <a:gd name="T14" fmla="*/ 3 w 2406"/>
                  <a:gd name="T15" fmla="*/ 66 h 2539"/>
                  <a:gd name="T16" fmla="*/ 1 w 2406"/>
                  <a:gd name="T17" fmla="*/ 97 h 2539"/>
                  <a:gd name="T18" fmla="*/ 7 w 2406"/>
                  <a:gd name="T19" fmla="*/ 110 h 2539"/>
                  <a:gd name="T20" fmla="*/ 8 w 2406"/>
                  <a:gd name="T21" fmla="*/ 134 h 2539"/>
                  <a:gd name="T22" fmla="*/ 29 w 2406"/>
                  <a:gd name="T23" fmla="*/ 151 h 2539"/>
                  <a:gd name="T24" fmla="*/ 39 w 2406"/>
                  <a:gd name="T25" fmla="*/ 157 h 2539"/>
                  <a:gd name="T26" fmla="*/ 59 w 2406"/>
                  <a:gd name="T27" fmla="*/ 139 h 2539"/>
                  <a:gd name="T28" fmla="*/ 82 w 2406"/>
                  <a:gd name="T29" fmla="*/ 131 h 2539"/>
                  <a:gd name="T30" fmla="*/ 121 w 2406"/>
                  <a:gd name="T31" fmla="*/ 161 h 2539"/>
                  <a:gd name="T32" fmla="*/ 144 w 2406"/>
                  <a:gd name="T33" fmla="*/ 207 h 2539"/>
                  <a:gd name="T34" fmla="*/ 161 w 2406"/>
                  <a:gd name="T35" fmla="*/ 222 h 2539"/>
                  <a:gd name="T36" fmla="*/ 193 w 2406"/>
                  <a:gd name="T37" fmla="*/ 255 h 2539"/>
                  <a:gd name="T38" fmla="*/ 236 w 2406"/>
                  <a:gd name="T39" fmla="*/ 275 h 2539"/>
                  <a:gd name="T40" fmla="*/ 261 w 2406"/>
                  <a:gd name="T41" fmla="*/ 297 h 2539"/>
                  <a:gd name="T42" fmla="*/ 276 w 2406"/>
                  <a:gd name="T43" fmla="*/ 303 h 2539"/>
                  <a:gd name="T44" fmla="*/ 283 w 2406"/>
                  <a:gd name="T45" fmla="*/ 323 h 2539"/>
                  <a:gd name="T46" fmla="*/ 300 w 2406"/>
                  <a:gd name="T47" fmla="*/ 327 h 2539"/>
                  <a:gd name="T48" fmla="*/ 310 w 2406"/>
                  <a:gd name="T49" fmla="*/ 347 h 2539"/>
                  <a:gd name="T50" fmla="*/ 316 w 2406"/>
                  <a:gd name="T51" fmla="*/ 387 h 2539"/>
                  <a:gd name="T52" fmla="*/ 306 w 2406"/>
                  <a:gd name="T53" fmla="*/ 410 h 2539"/>
                  <a:gd name="T54" fmla="*/ 308 w 2406"/>
                  <a:gd name="T55" fmla="*/ 423 h 2539"/>
                  <a:gd name="T56" fmla="*/ 325 w 2406"/>
                  <a:gd name="T57" fmla="*/ 410 h 2539"/>
                  <a:gd name="T58" fmla="*/ 336 w 2406"/>
                  <a:gd name="T59" fmla="*/ 399 h 2539"/>
                  <a:gd name="T60" fmla="*/ 350 w 2406"/>
                  <a:gd name="T61" fmla="*/ 377 h 2539"/>
                  <a:gd name="T62" fmla="*/ 353 w 2406"/>
                  <a:gd name="T63" fmla="*/ 363 h 2539"/>
                  <a:gd name="T64" fmla="*/ 341 w 2406"/>
                  <a:gd name="T65" fmla="*/ 346 h 2539"/>
                  <a:gd name="T66" fmla="*/ 343 w 2406"/>
                  <a:gd name="T67" fmla="*/ 317 h 2539"/>
                  <a:gd name="T68" fmla="*/ 376 w 2406"/>
                  <a:gd name="T69" fmla="*/ 318 h 2539"/>
                  <a:gd name="T70" fmla="*/ 396 w 2406"/>
                  <a:gd name="T71" fmla="*/ 338 h 2539"/>
                  <a:gd name="T72" fmla="*/ 395 w 2406"/>
                  <a:gd name="T73" fmla="*/ 317 h 2539"/>
                  <a:gd name="T74" fmla="*/ 356 w 2406"/>
                  <a:gd name="T75" fmla="*/ 285 h 2539"/>
                  <a:gd name="T76" fmla="*/ 317 w 2406"/>
                  <a:gd name="T77" fmla="*/ 267 h 2539"/>
                  <a:gd name="T78" fmla="*/ 316 w 2406"/>
                  <a:gd name="T79" fmla="*/ 257 h 2539"/>
                  <a:gd name="T80" fmla="*/ 311 w 2406"/>
                  <a:gd name="T81" fmla="*/ 244 h 2539"/>
                  <a:gd name="T82" fmla="*/ 290 w 2406"/>
                  <a:gd name="T83" fmla="*/ 245 h 2539"/>
                  <a:gd name="T84" fmla="*/ 272 w 2406"/>
                  <a:gd name="T85" fmla="*/ 237 h 2539"/>
                  <a:gd name="T86" fmla="*/ 252 w 2406"/>
                  <a:gd name="T87" fmla="*/ 214 h 2539"/>
                  <a:gd name="T88" fmla="*/ 237 w 2406"/>
                  <a:gd name="T89" fmla="*/ 177 h 2539"/>
                  <a:gd name="T90" fmla="*/ 225 w 2406"/>
                  <a:gd name="T91" fmla="*/ 163 h 2539"/>
                  <a:gd name="T92" fmla="*/ 196 w 2406"/>
                  <a:gd name="T93" fmla="*/ 142 h 2539"/>
                  <a:gd name="T94" fmla="*/ 191 w 2406"/>
                  <a:gd name="T95" fmla="*/ 109 h 2539"/>
                  <a:gd name="T96" fmla="*/ 189 w 2406"/>
                  <a:gd name="T97" fmla="*/ 96 h 2539"/>
                  <a:gd name="T98" fmla="*/ 198 w 2406"/>
                  <a:gd name="T99" fmla="*/ 77 h 2539"/>
                  <a:gd name="T100" fmla="*/ 228 w 2406"/>
                  <a:gd name="T101" fmla="*/ 68 h 2539"/>
                  <a:gd name="T102" fmla="*/ 236 w 2406"/>
                  <a:gd name="T103" fmla="*/ 74 h 2539"/>
                  <a:gd name="T104" fmla="*/ 245 w 2406"/>
                  <a:gd name="T105" fmla="*/ 74 h 2539"/>
                  <a:gd name="T106" fmla="*/ 240 w 2406"/>
                  <a:gd name="T107" fmla="*/ 64 h 2539"/>
                  <a:gd name="T108" fmla="*/ 231 w 2406"/>
                  <a:gd name="T109" fmla="*/ 52 h 2539"/>
                  <a:gd name="T110" fmla="*/ 228 w 2406"/>
                  <a:gd name="T111" fmla="*/ 42 h 2539"/>
                  <a:gd name="T112" fmla="*/ 231 w 2406"/>
                  <a:gd name="T113" fmla="*/ 28 h 2539"/>
                  <a:gd name="T114" fmla="*/ 195 w 2406"/>
                  <a:gd name="T115" fmla="*/ 18 h 2539"/>
                  <a:gd name="T116" fmla="*/ 184 w 2406"/>
                  <a:gd name="T117" fmla="*/ 1 h 2539"/>
                  <a:gd name="T118" fmla="*/ 170 w 2406"/>
                  <a:gd name="T119" fmla="*/ 4 h 2539"/>
                  <a:gd name="T120" fmla="*/ 133 w 2406"/>
                  <a:gd name="T121" fmla="*/ 13 h 25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06"/>
                  <a:gd name="T184" fmla="*/ 0 h 2539"/>
                  <a:gd name="T185" fmla="*/ 2406 w 2406"/>
                  <a:gd name="T186" fmla="*/ 2539 h 253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06" h="2539">
                    <a:moveTo>
                      <a:pt x="753" y="65"/>
                    </a:moveTo>
                    <a:lnTo>
                      <a:pt x="741" y="104"/>
                    </a:lnTo>
                    <a:lnTo>
                      <a:pt x="744" y="129"/>
                    </a:lnTo>
                    <a:lnTo>
                      <a:pt x="729" y="141"/>
                    </a:lnTo>
                    <a:lnTo>
                      <a:pt x="688" y="142"/>
                    </a:lnTo>
                    <a:lnTo>
                      <a:pt x="682" y="166"/>
                    </a:lnTo>
                    <a:lnTo>
                      <a:pt x="686" y="193"/>
                    </a:lnTo>
                    <a:lnTo>
                      <a:pt x="697" y="215"/>
                    </a:lnTo>
                    <a:lnTo>
                      <a:pt x="690" y="233"/>
                    </a:lnTo>
                    <a:lnTo>
                      <a:pt x="613" y="215"/>
                    </a:lnTo>
                    <a:lnTo>
                      <a:pt x="571" y="214"/>
                    </a:lnTo>
                    <a:lnTo>
                      <a:pt x="549" y="193"/>
                    </a:lnTo>
                    <a:lnTo>
                      <a:pt x="521" y="181"/>
                    </a:lnTo>
                    <a:lnTo>
                      <a:pt x="513" y="221"/>
                    </a:lnTo>
                    <a:lnTo>
                      <a:pt x="473" y="293"/>
                    </a:lnTo>
                    <a:lnTo>
                      <a:pt x="465" y="330"/>
                    </a:lnTo>
                    <a:lnTo>
                      <a:pt x="456" y="345"/>
                    </a:lnTo>
                    <a:lnTo>
                      <a:pt x="431" y="330"/>
                    </a:lnTo>
                    <a:lnTo>
                      <a:pt x="409" y="299"/>
                    </a:lnTo>
                    <a:lnTo>
                      <a:pt x="366" y="269"/>
                    </a:lnTo>
                    <a:lnTo>
                      <a:pt x="342" y="197"/>
                    </a:lnTo>
                    <a:lnTo>
                      <a:pt x="301" y="220"/>
                    </a:lnTo>
                    <a:lnTo>
                      <a:pt x="279" y="248"/>
                    </a:lnTo>
                    <a:lnTo>
                      <a:pt x="279" y="282"/>
                    </a:lnTo>
                    <a:lnTo>
                      <a:pt x="266" y="299"/>
                    </a:lnTo>
                    <a:lnTo>
                      <a:pt x="225" y="335"/>
                    </a:lnTo>
                    <a:lnTo>
                      <a:pt x="178" y="332"/>
                    </a:lnTo>
                    <a:lnTo>
                      <a:pt x="86" y="354"/>
                    </a:lnTo>
                    <a:lnTo>
                      <a:pt x="54" y="357"/>
                    </a:lnTo>
                    <a:lnTo>
                      <a:pt x="16" y="359"/>
                    </a:lnTo>
                    <a:lnTo>
                      <a:pt x="14" y="377"/>
                    </a:lnTo>
                    <a:lnTo>
                      <a:pt x="18" y="398"/>
                    </a:lnTo>
                    <a:lnTo>
                      <a:pt x="59" y="493"/>
                    </a:lnTo>
                    <a:lnTo>
                      <a:pt x="68" y="527"/>
                    </a:lnTo>
                    <a:lnTo>
                      <a:pt x="27" y="557"/>
                    </a:lnTo>
                    <a:lnTo>
                      <a:pt x="7" y="582"/>
                    </a:lnTo>
                    <a:lnTo>
                      <a:pt x="0" y="612"/>
                    </a:lnTo>
                    <a:lnTo>
                      <a:pt x="2" y="631"/>
                    </a:lnTo>
                    <a:lnTo>
                      <a:pt x="9" y="647"/>
                    </a:lnTo>
                    <a:lnTo>
                      <a:pt x="41" y="658"/>
                    </a:lnTo>
                    <a:lnTo>
                      <a:pt x="43" y="688"/>
                    </a:lnTo>
                    <a:lnTo>
                      <a:pt x="37" y="723"/>
                    </a:lnTo>
                    <a:lnTo>
                      <a:pt x="39" y="764"/>
                    </a:lnTo>
                    <a:lnTo>
                      <a:pt x="50" y="805"/>
                    </a:lnTo>
                    <a:lnTo>
                      <a:pt x="72" y="836"/>
                    </a:lnTo>
                    <a:lnTo>
                      <a:pt x="164" y="848"/>
                    </a:lnTo>
                    <a:lnTo>
                      <a:pt x="176" y="877"/>
                    </a:lnTo>
                    <a:lnTo>
                      <a:pt x="176" y="909"/>
                    </a:lnTo>
                    <a:lnTo>
                      <a:pt x="169" y="933"/>
                    </a:lnTo>
                    <a:lnTo>
                      <a:pt x="172" y="946"/>
                    </a:lnTo>
                    <a:lnTo>
                      <a:pt x="203" y="948"/>
                    </a:lnTo>
                    <a:lnTo>
                      <a:pt x="237" y="944"/>
                    </a:lnTo>
                    <a:lnTo>
                      <a:pt x="295" y="917"/>
                    </a:lnTo>
                    <a:lnTo>
                      <a:pt x="301" y="890"/>
                    </a:lnTo>
                    <a:lnTo>
                      <a:pt x="336" y="841"/>
                    </a:lnTo>
                    <a:lnTo>
                      <a:pt x="355" y="832"/>
                    </a:lnTo>
                    <a:lnTo>
                      <a:pt x="361" y="809"/>
                    </a:lnTo>
                    <a:lnTo>
                      <a:pt x="426" y="780"/>
                    </a:lnTo>
                    <a:lnTo>
                      <a:pt x="459" y="780"/>
                    </a:lnTo>
                    <a:lnTo>
                      <a:pt x="494" y="788"/>
                    </a:lnTo>
                    <a:lnTo>
                      <a:pt x="646" y="877"/>
                    </a:lnTo>
                    <a:lnTo>
                      <a:pt x="709" y="903"/>
                    </a:lnTo>
                    <a:lnTo>
                      <a:pt x="719" y="922"/>
                    </a:lnTo>
                    <a:lnTo>
                      <a:pt x="727" y="966"/>
                    </a:lnTo>
                    <a:lnTo>
                      <a:pt x="775" y="1095"/>
                    </a:lnTo>
                    <a:lnTo>
                      <a:pt x="787" y="1138"/>
                    </a:lnTo>
                    <a:lnTo>
                      <a:pt x="784" y="1165"/>
                    </a:lnTo>
                    <a:lnTo>
                      <a:pt x="862" y="1241"/>
                    </a:lnTo>
                    <a:lnTo>
                      <a:pt x="897" y="1287"/>
                    </a:lnTo>
                    <a:lnTo>
                      <a:pt x="911" y="1343"/>
                    </a:lnTo>
                    <a:lnTo>
                      <a:pt x="940" y="1332"/>
                    </a:lnTo>
                    <a:lnTo>
                      <a:pt x="967" y="1332"/>
                    </a:lnTo>
                    <a:lnTo>
                      <a:pt x="1002" y="1359"/>
                    </a:lnTo>
                    <a:lnTo>
                      <a:pt x="1053" y="1435"/>
                    </a:lnTo>
                    <a:lnTo>
                      <a:pt x="1089" y="1441"/>
                    </a:lnTo>
                    <a:lnTo>
                      <a:pt x="1157" y="1530"/>
                    </a:lnTo>
                    <a:lnTo>
                      <a:pt x="1204" y="1580"/>
                    </a:lnTo>
                    <a:lnTo>
                      <a:pt x="1296" y="1654"/>
                    </a:lnTo>
                    <a:lnTo>
                      <a:pt x="1316" y="1648"/>
                    </a:lnTo>
                    <a:lnTo>
                      <a:pt x="1415" y="1652"/>
                    </a:lnTo>
                    <a:lnTo>
                      <a:pt x="1439" y="1658"/>
                    </a:lnTo>
                    <a:lnTo>
                      <a:pt x="1493" y="1721"/>
                    </a:lnTo>
                    <a:lnTo>
                      <a:pt x="1509" y="1760"/>
                    </a:lnTo>
                    <a:lnTo>
                      <a:pt x="1569" y="1785"/>
                    </a:lnTo>
                    <a:lnTo>
                      <a:pt x="1574" y="1796"/>
                    </a:lnTo>
                    <a:lnTo>
                      <a:pt x="1569" y="1826"/>
                    </a:lnTo>
                    <a:lnTo>
                      <a:pt x="1640" y="1813"/>
                    </a:lnTo>
                    <a:lnTo>
                      <a:pt x="1659" y="1819"/>
                    </a:lnTo>
                    <a:lnTo>
                      <a:pt x="1676" y="1841"/>
                    </a:lnTo>
                    <a:lnTo>
                      <a:pt x="1690" y="1881"/>
                    </a:lnTo>
                    <a:lnTo>
                      <a:pt x="1682" y="1909"/>
                    </a:lnTo>
                    <a:lnTo>
                      <a:pt x="1700" y="1936"/>
                    </a:lnTo>
                    <a:lnTo>
                      <a:pt x="1743" y="1954"/>
                    </a:lnTo>
                    <a:lnTo>
                      <a:pt x="1763" y="1971"/>
                    </a:lnTo>
                    <a:lnTo>
                      <a:pt x="1781" y="1999"/>
                    </a:lnTo>
                    <a:lnTo>
                      <a:pt x="1800" y="1965"/>
                    </a:lnTo>
                    <a:lnTo>
                      <a:pt x="1820" y="1965"/>
                    </a:lnTo>
                    <a:lnTo>
                      <a:pt x="1845" y="2008"/>
                    </a:lnTo>
                    <a:lnTo>
                      <a:pt x="1847" y="2033"/>
                    </a:lnTo>
                    <a:lnTo>
                      <a:pt x="1860" y="2082"/>
                    </a:lnTo>
                    <a:lnTo>
                      <a:pt x="1900" y="2154"/>
                    </a:lnTo>
                    <a:lnTo>
                      <a:pt x="1917" y="2222"/>
                    </a:lnTo>
                    <a:lnTo>
                      <a:pt x="1946" y="2300"/>
                    </a:lnTo>
                    <a:lnTo>
                      <a:pt x="1894" y="2325"/>
                    </a:lnTo>
                    <a:lnTo>
                      <a:pt x="1865" y="2345"/>
                    </a:lnTo>
                    <a:lnTo>
                      <a:pt x="1878" y="2386"/>
                    </a:lnTo>
                    <a:lnTo>
                      <a:pt x="1853" y="2425"/>
                    </a:lnTo>
                    <a:lnTo>
                      <a:pt x="1837" y="2463"/>
                    </a:lnTo>
                    <a:lnTo>
                      <a:pt x="1840" y="2508"/>
                    </a:lnTo>
                    <a:lnTo>
                      <a:pt x="1849" y="2535"/>
                    </a:lnTo>
                    <a:lnTo>
                      <a:pt x="1853" y="2529"/>
                    </a:lnTo>
                    <a:lnTo>
                      <a:pt x="1851" y="2538"/>
                    </a:lnTo>
                    <a:lnTo>
                      <a:pt x="1878" y="2539"/>
                    </a:lnTo>
                    <a:lnTo>
                      <a:pt x="1908" y="2535"/>
                    </a:lnTo>
                    <a:lnTo>
                      <a:pt x="1919" y="2526"/>
                    </a:lnTo>
                    <a:lnTo>
                      <a:pt x="1948" y="2463"/>
                    </a:lnTo>
                    <a:lnTo>
                      <a:pt x="1960" y="2447"/>
                    </a:lnTo>
                    <a:lnTo>
                      <a:pt x="1984" y="2425"/>
                    </a:lnTo>
                    <a:lnTo>
                      <a:pt x="2009" y="2418"/>
                    </a:lnTo>
                    <a:lnTo>
                      <a:pt x="2018" y="2396"/>
                    </a:lnTo>
                    <a:lnTo>
                      <a:pt x="2020" y="2312"/>
                    </a:lnTo>
                    <a:lnTo>
                      <a:pt x="2031" y="2294"/>
                    </a:lnTo>
                    <a:lnTo>
                      <a:pt x="2060" y="2285"/>
                    </a:lnTo>
                    <a:lnTo>
                      <a:pt x="2099" y="2265"/>
                    </a:lnTo>
                    <a:lnTo>
                      <a:pt x="2118" y="2265"/>
                    </a:lnTo>
                    <a:lnTo>
                      <a:pt x="2124" y="2249"/>
                    </a:lnTo>
                    <a:lnTo>
                      <a:pt x="2124" y="2197"/>
                    </a:lnTo>
                    <a:lnTo>
                      <a:pt x="2120" y="2181"/>
                    </a:lnTo>
                    <a:lnTo>
                      <a:pt x="2118" y="2141"/>
                    </a:lnTo>
                    <a:lnTo>
                      <a:pt x="2102" y="2123"/>
                    </a:lnTo>
                    <a:lnTo>
                      <a:pt x="2066" y="2102"/>
                    </a:lnTo>
                    <a:lnTo>
                      <a:pt x="2047" y="2078"/>
                    </a:lnTo>
                    <a:lnTo>
                      <a:pt x="2007" y="2059"/>
                    </a:lnTo>
                    <a:lnTo>
                      <a:pt x="2009" y="2022"/>
                    </a:lnTo>
                    <a:lnTo>
                      <a:pt x="2027" y="1949"/>
                    </a:lnTo>
                    <a:lnTo>
                      <a:pt x="2058" y="1903"/>
                    </a:lnTo>
                    <a:lnTo>
                      <a:pt x="2102" y="1857"/>
                    </a:lnTo>
                    <a:lnTo>
                      <a:pt x="2142" y="1850"/>
                    </a:lnTo>
                    <a:lnTo>
                      <a:pt x="2204" y="1895"/>
                    </a:lnTo>
                    <a:lnTo>
                      <a:pt x="2255" y="1909"/>
                    </a:lnTo>
                    <a:lnTo>
                      <a:pt x="2295" y="1931"/>
                    </a:lnTo>
                    <a:lnTo>
                      <a:pt x="2309" y="1965"/>
                    </a:lnTo>
                    <a:lnTo>
                      <a:pt x="2337" y="2008"/>
                    </a:lnTo>
                    <a:lnTo>
                      <a:pt x="2378" y="2031"/>
                    </a:lnTo>
                    <a:lnTo>
                      <a:pt x="2378" y="2022"/>
                    </a:lnTo>
                    <a:lnTo>
                      <a:pt x="2406" y="1963"/>
                    </a:lnTo>
                    <a:lnTo>
                      <a:pt x="2394" y="1936"/>
                    </a:lnTo>
                    <a:lnTo>
                      <a:pt x="2372" y="1902"/>
                    </a:lnTo>
                    <a:lnTo>
                      <a:pt x="2337" y="1865"/>
                    </a:lnTo>
                    <a:lnTo>
                      <a:pt x="2295" y="1794"/>
                    </a:lnTo>
                    <a:lnTo>
                      <a:pt x="2163" y="1745"/>
                    </a:lnTo>
                    <a:lnTo>
                      <a:pt x="2134" y="1710"/>
                    </a:lnTo>
                    <a:lnTo>
                      <a:pt x="2089" y="1686"/>
                    </a:lnTo>
                    <a:lnTo>
                      <a:pt x="1955" y="1629"/>
                    </a:lnTo>
                    <a:lnTo>
                      <a:pt x="1926" y="1611"/>
                    </a:lnTo>
                    <a:lnTo>
                      <a:pt x="1903" y="1603"/>
                    </a:lnTo>
                    <a:lnTo>
                      <a:pt x="1887" y="1603"/>
                    </a:lnTo>
                    <a:lnTo>
                      <a:pt x="1876" y="1586"/>
                    </a:lnTo>
                    <a:lnTo>
                      <a:pt x="1876" y="1566"/>
                    </a:lnTo>
                    <a:lnTo>
                      <a:pt x="1899" y="1541"/>
                    </a:lnTo>
                    <a:lnTo>
                      <a:pt x="1926" y="1523"/>
                    </a:lnTo>
                    <a:lnTo>
                      <a:pt x="1930" y="1490"/>
                    </a:lnTo>
                    <a:lnTo>
                      <a:pt x="1905" y="1458"/>
                    </a:lnTo>
                    <a:lnTo>
                      <a:pt x="1867" y="1463"/>
                    </a:lnTo>
                    <a:lnTo>
                      <a:pt x="1851" y="1471"/>
                    </a:lnTo>
                    <a:lnTo>
                      <a:pt x="1880" y="1463"/>
                    </a:lnTo>
                    <a:lnTo>
                      <a:pt x="1853" y="1471"/>
                    </a:lnTo>
                    <a:lnTo>
                      <a:pt x="1739" y="1471"/>
                    </a:lnTo>
                    <a:lnTo>
                      <a:pt x="1737" y="1501"/>
                    </a:lnTo>
                    <a:lnTo>
                      <a:pt x="1690" y="1452"/>
                    </a:lnTo>
                    <a:lnTo>
                      <a:pt x="1651" y="1425"/>
                    </a:lnTo>
                    <a:lnTo>
                      <a:pt x="1633" y="1422"/>
                    </a:lnTo>
                    <a:lnTo>
                      <a:pt x="1624" y="1392"/>
                    </a:lnTo>
                    <a:lnTo>
                      <a:pt x="1608" y="1392"/>
                    </a:lnTo>
                    <a:lnTo>
                      <a:pt x="1531" y="1317"/>
                    </a:lnTo>
                    <a:lnTo>
                      <a:pt x="1511" y="1287"/>
                    </a:lnTo>
                    <a:lnTo>
                      <a:pt x="1484" y="1235"/>
                    </a:lnTo>
                    <a:lnTo>
                      <a:pt x="1462" y="1167"/>
                    </a:lnTo>
                    <a:lnTo>
                      <a:pt x="1448" y="1149"/>
                    </a:lnTo>
                    <a:lnTo>
                      <a:pt x="1425" y="1061"/>
                    </a:lnTo>
                    <a:lnTo>
                      <a:pt x="1396" y="1005"/>
                    </a:lnTo>
                    <a:lnTo>
                      <a:pt x="1380" y="994"/>
                    </a:lnTo>
                    <a:lnTo>
                      <a:pt x="1357" y="994"/>
                    </a:lnTo>
                    <a:lnTo>
                      <a:pt x="1351" y="980"/>
                    </a:lnTo>
                    <a:lnTo>
                      <a:pt x="1298" y="944"/>
                    </a:lnTo>
                    <a:lnTo>
                      <a:pt x="1274" y="919"/>
                    </a:lnTo>
                    <a:lnTo>
                      <a:pt x="1196" y="881"/>
                    </a:lnTo>
                    <a:lnTo>
                      <a:pt x="1173" y="854"/>
                    </a:lnTo>
                    <a:lnTo>
                      <a:pt x="1153" y="821"/>
                    </a:lnTo>
                    <a:lnTo>
                      <a:pt x="1141" y="786"/>
                    </a:lnTo>
                    <a:lnTo>
                      <a:pt x="1141" y="718"/>
                    </a:lnTo>
                    <a:lnTo>
                      <a:pt x="1147" y="656"/>
                    </a:lnTo>
                    <a:lnTo>
                      <a:pt x="1170" y="637"/>
                    </a:lnTo>
                    <a:lnTo>
                      <a:pt x="1175" y="612"/>
                    </a:lnTo>
                    <a:lnTo>
                      <a:pt x="1163" y="588"/>
                    </a:lnTo>
                    <a:lnTo>
                      <a:pt x="1136" y="579"/>
                    </a:lnTo>
                    <a:lnTo>
                      <a:pt x="1128" y="523"/>
                    </a:lnTo>
                    <a:lnTo>
                      <a:pt x="1134" y="496"/>
                    </a:lnTo>
                    <a:lnTo>
                      <a:pt x="1175" y="465"/>
                    </a:lnTo>
                    <a:lnTo>
                      <a:pt x="1188" y="465"/>
                    </a:lnTo>
                    <a:lnTo>
                      <a:pt x="1192" y="471"/>
                    </a:lnTo>
                    <a:lnTo>
                      <a:pt x="1211" y="467"/>
                    </a:lnTo>
                    <a:lnTo>
                      <a:pt x="1333" y="402"/>
                    </a:lnTo>
                    <a:lnTo>
                      <a:pt x="1366" y="410"/>
                    </a:lnTo>
                    <a:lnTo>
                      <a:pt x="1400" y="392"/>
                    </a:lnTo>
                    <a:lnTo>
                      <a:pt x="1427" y="398"/>
                    </a:lnTo>
                    <a:lnTo>
                      <a:pt x="1429" y="420"/>
                    </a:lnTo>
                    <a:lnTo>
                      <a:pt x="1415" y="447"/>
                    </a:lnTo>
                    <a:lnTo>
                      <a:pt x="1415" y="453"/>
                    </a:lnTo>
                    <a:lnTo>
                      <a:pt x="1434" y="457"/>
                    </a:lnTo>
                    <a:lnTo>
                      <a:pt x="1454" y="453"/>
                    </a:lnTo>
                    <a:lnTo>
                      <a:pt x="1468" y="442"/>
                    </a:lnTo>
                    <a:lnTo>
                      <a:pt x="1472" y="426"/>
                    </a:lnTo>
                    <a:lnTo>
                      <a:pt x="1463" y="410"/>
                    </a:lnTo>
                    <a:lnTo>
                      <a:pt x="1449" y="404"/>
                    </a:lnTo>
                    <a:lnTo>
                      <a:pt x="1441" y="385"/>
                    </a:lnTo>
                    <a:lnTo>
                      <a:pt x="1411" y="372"/>
                    </a:lnTo>
                    <a:lnTo>
                      <a:pt x="1402" y="363"/>
                    </a:lnTo>
                    <a:lnTo>
                      <a:pt x="1402" y="335"/>
                    </a:lnTo>
                    <a:lnTo>
                      <a:pt x="1384" y="311"/>
                    </a:lnTo>
                    <a:lnTo>
                      <a:pt x="1388" y="280"/>
                    </a:lnTo>
                    <a:lnTo>
                      <a:pt x="1398" y="255"/>
                    </a:lnTo>
                    <a:lnTo>
                      <a:pt x="1378" y="259"/>
                    </a:lnTo>
                    <a:lnTo>
                      <a:pt x="1368" y="253"/>
                    </a:lnTo>
                    <a:lnTo>
                      <a:pt x="1368" y="235"/>
                    </a:lnTo>
                    <a:lnTo>
                      <a:pt x="1380" y="208"/>
                    </a:lnTo>
                    <a:lnTo>
                      <a:pt x="1419" y="171"/>
                    </a:lnTo>
                    <a:lnTo>
                      <a:pt x="1386" y="169"/>
                    </a:lnTo>
                    <a:lnTo>
                      <a:pt x="1337" y="152"/>
                    </a:lnTo>
                    <a:lnTo>
                      <a:pt x="1222" y="138"/>
                    </a:lnTo>
                    <a:lnTo>
                      <a:pt x="1186" y="113"/>
                    </a:lnTo>
                    <a:lnTo>
                      <a:pt x="1170" y="110"/>
                    </a:lnTo>
                    <a:lnTo>
                      <a:pt x="1125" y="81"/>
                    </a:lnTo>
                    <a:lnTo>
                      <a:pt x="1112" y="54"/>
                    </a:lnTo>
                    <a:lnTo>
                      <a:pt x="1106" y="24"/>
                    </a:lnTo>
                    <a:lnTo>
                      <a:pt x="1106" y="6"/>
                    </a:lnTo>
                    <a:lnTo>
                      <a:pt x="1096" y="0"/>
                    </a:lnTo>
                    <a:lnTo>
                      <a:pt x="1073" y="3"/>
                    </a:lnTo>
                    <a:lnTo>
                      <a:pt x="1055" y="16"/>
                    </a:lnTo>
                    <a:lnTo>
                      <a:pt x="1019" y="24"/>
                    </a:lnTo>
                    <a:lnTo>
                      <a:pt x="947" y="28"/>
                    </a:lnTo>
                    <a:lnTo>
                      <a:pt x="877" y="58"/>
                    </a:lnTo>
                    <a:lnTo>
                      <a:pt x="817" y="76"/>
                    </a:lnTo>
                    <a:lnTo>
                      <a:pt x="801" y="79"/>
                    </a:lnTo>
                    <a:lnTo>
                      <a:pt x="753" y="65"/>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2" name="Freeform 460"/>
              <p:cNvSpPr>
                <a:spLocks noChangeAspect="1"/>
              </p:cNvSpPr>
              <p:nvPr/>
            </p:nvSpPr>
            <p:spPr bwMode="gray">
              <a:xfrm>
                <a:off x="2746" y="3123"/>
                <a:ext cx="107" cy="69"/>
              </a:xfrm>
              <a:custGeom>
                <a:avLst/>
                <a:gdLst>
                  <a:gd name="T0" fmla="*/ 107 w 640"/>
                  <a:gd name="T1" fmla="*/ 0 h 412"/>
                  <a:gd name="T2" fmla="*/ 105 w 640"/>
                  <a:gd name="T3" fmla="*/ 1 h 412"/>
                  <a:gd name="T4" fmla="*/ 105 w 640"/>
                  <a:gd name="T5" fmla="*/ 1 h 412"/>
                  <a:gd name="T6" fmla="*/ 104 w 640"/>
                  <a:gd name="T7" fmla="*/ 8 h 412"/>
                  <a:gd name="T8" fmla="*/ 96 w 640"/>
                  <a:gd name="T9" fmla="*/ 21 h 412"/>
                  <a:gd name="T10" fmla="*/ 89 w 640"/>
                  <a:gd name="T11" fmla="*/ 38 h 412"/>
                  <a:gd name="T12" fmla="*/ 89 w 640"/>
                  <a:gd name="T13" fmla="*/ 41 h 412"/>
                  <a:gd name="T14" fmla="*/ 92 w 640"/>
                  <a:gd name="T15" fmla="*/ 44 h 412"/>
                  <a:gd name="T16" fmla="*/ 92 w 640"/>
                  <a:gd name="T17" fmla="*/ 47 h 412"/>
                  <a:gd name="T18" fmla="*/ 95 w 640"/>
                  <a:gd name="T19" fmla="*/ 54 h 412"/>
                  <a:gd name="T20" fmla="*/ 91 w 640"/>
                  <a:gd name="T21" fmla="*/ 64 h 412"/>
                  <a:gd name="T22" fmla="*/ 90 w 640"/>
                  <a:gd name="T23" fmla="*/ 69 h 412"/>
                  <a:gd name="T24" fmla="*/ 81 w 640"/>
                  <a:gd name="T25" fmla="*/ 69 h 412"/>
                  <a:gd name="T26" fmla="*/ 74 w 640"/>
                  <a:gd name="T27" fmla="*/ 67 h 412"/>
                  <a:gd name="T28" fmla="*/ 67 w 640"/>
                  <a:gd name="T29" fmla="*/ 62 h 412"/>
                  <a:gd name="T30" fmla="*/ 62 w 640"/>
                  <a:gd name="T31" fmla="*/ 55 h 412"/>
                  <a:gd name="T32" fmla="*/ 53 w 640"/>
                  <a:gd name="T33" fmla="*/ 52 h 412"/>
                  <a:gd name="T34" fmla="*/ 47 w 640"/>
                  <a:gd name="T35" fmla="*/ 51 h 412"/>
                  <a:gd name="T36" fmla="*/ 42 w 640"/>
                  <a:gd name="T37" fmla="*/ 49 h 412"/>
                  <a:gd name="T38" fmla="*/ 38 w 640"/>
                  <a:gd name="T39" fmla="*/ 45 h 412"/>
                  <a:gd name="T40" fmla="*/ 31 w 640"/>
                  <a:gd name="T41" fmla="*/ 41 h 412"/>
                  <a:gd name="T42" fmla="*/ 23 w 640"/>
                  <a:gd name="T43" fmla="*/ 35 h 412"/>
                  <a:gd name="T44" fmla="*/ 16 w 640"/>
                  <a:gd name="T45" fmla="*/ 32 h 412"/>
                  <a:gd name="T46" fmla="*/ 5 w 640"/>
                  <a:gd name="T47" fmla="*/ 30 h 412"/>
                  <a:gd name="T48" fmla="*/ 2 w 640"/>
                  <a:gd name="T49" fmla="*/ 25 h 412"/>
                  <a:gd name="T50" fmla="*/ 0 w 640"/>
                  <a:gd name="T51" fmla="*/ 16 h 412"/>
                  <a:gd name="T52" fmla="*/ 1 w 640"/>
                  <a:gd name="T53" fmla="*/ 11 h 412"/>
                  <a:gd name="T54" fmla="*/ 2 w 640"/>
                  <a:gd name="T55" fmla="*/ 9 h 412"/>
                  <a:gd name="T56" fmla="*/ 4 w 640"/>
                  <a:gd name="T57" fmla="*/ 6 h 412"/>
                  <a:gd name="T58" fmla="*/ 6 w 640"/>
                  <a:gd name="T59" fmla="*/ 5 h 412"/>
                  <a:gd name="T60" fmla="*/ 12 w 640"/>
                  <a:gd name="T61" fmla="*/ 9 h 412"/>
                  <a:gd name="T62" fmla="*/ 16 w 640"/>
                  <a:gd name="T63" fmla="*/ 9 h 412"/>
                  <a:gd name="T64" fmla="*/ 26 w 640"/>
                  <a:gd name="T65" fmla="*/ 3 h 412"/>
                  <a:gd name="T66" fmla="*/ 39 w 640"/>
                  <a:gd name="T67" fmla="*/ 9 h 412"/>
                  <a:gd name="T68" fmla="*/ 41 w 640"/>
                  <a:gd name="T69" fmla="*/ 14 h 412"/>
                  <a:gd name="T70" fmla="*/ 46 w 640"/>
                  <a:gd name="T71" fmla="*/ 13 h 412"/>
                  <a:gd name="T72" fmla="*/ 50 w 640"/>
                  <a:gd name="T73" fmla="*/ 12 h 412"/>
                  <a:gd name="T74" fmla="*/ 69 w 640"/>
                  <a:gd name="T75" fmla="*/ 10 h 412"/>
                  <a:gd name="T76" fmla="*/ 74 w 640"/>
                  <a:gd name="T77" fmla="*/ 9 h 412"/>
                  <a:gd name="T78" fmla="*/ 80 w 640"/>
                  <a:gd name="T79" fmla="*/ 6 h 412"/>
                  <a:gd name="T80" fmla="*/ 91 w 640"/>
                  <a:gd name="T81" fmla="*/ 6 h 412"/>
                  <a:gd name="T82" fmla="*/ 95 w 640"/>
                  <a:gd name="T83" fmla="*/ 2 h 412"/>
                  <a:gd name="T84" fmla="*/ 102 w 640"/>
                  <a:gd name="T85" fmla="*/ 2 h 412"/>
                  <a:gd name="T86" fmla="*/ 107 w 640"/>
                  <a:gd name="T87" fmla="*/ 0 h 41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0"/>
                  <a:gd name="T133" fmla="*/ 0 h 412"/>
                  <a:gd name="T134" fmla="*/ 640 w 640"/>
                  <a:gd name="T135" fmla="*/ 412 h 41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0" h="412">
                    <a:moveTo>
                      <a:pt x="640" y="0"/>
                    </a:moveTo>
                    <a:lnTo>
                      <a:pt x="626" y="4"/>
                    </a:lnTo>
                    <a:lnTo>
                      <a:pt x="628" y="7"/>
                    </a:lnTo>
                    <a:lnTo>
                      <a:pt x="624" y="47"/>
                    </a:lnTo>
                    <a:lnTo>
                      <a:pt x="572" y="128"/>
                    </a:lnTo>
                    <a:lnTo>
                      <a:pt x="534" y="225"/>
                    </a:lnTo>
                    <a:lnTo>
                      <a:pt x="532" y="246"/>
                    </a:lnTo>
                    <a:lnTo>
                      <a:pt x="548" y="261"/>
                    </a:lnTo>
                    <a:lnTo>
                      <a:pt x="550" y="278"/>
                    </a:lnTo>
                    <a:lnTo>
                      <a:pt x="567" y="324"/>
                    </a:lnTo>
                    <a:lnTo>
                      <a:pt x="545" y="385"/>
                    </a:lnTo>
                    <a:lnTo>
                      <a:pt x="541" y="412"/>
                    </a:lnTo>
                    <a:lnTo>
                      <a:pt x="485" y="412"/>
                    </a:lnTo>
                    <a:lnTo>
                      <a:pt x="442" y="401"/>
                    </a:lnTo>
                    <a:lnTo>
                      <a:pt x="401" y="368"/>
                    </a:lnTo>
                    <a:lnTo>
                      <a:pt x="370" y="328"/>
                    </a:lnTo>
                    <a:lnTo>
                      <a:pt x="317" y="311"/>
                    </a:lnTo>
                    <a:lnTo>
                      <a:pt x="284" y="307"/>
                    </a:lnTo>
                    <a:lnTo>
                      <a:pt x="253" y="293"/>
                    </a:lnTo>
                    <a:lnTo>
                      <a:pt x="227" y="266"/>
                    </a:lnTo>
                    <a:lnTo>
                      <a:pt x="184" y="246"/>
                    </a:lnTo>
                    <a:lnTo>
                      <a:pt x="139" y="211"/>
                    </a:lnTo>
                    <a:lnTo>
                      <a:pt x="94" y="191"/>
                    </a:lnTo>
                    <a:lnTo>
                      <a:pt x="30" y="178"/>
                    </a:lnTo>
                    <a:lnTo>
                      <a:pt x="10" y="150"/>
                    </a:lnTo>
                    <a:lnTo>
                      <a:pt x="0" y="98"/>
                    </a:lnTo>
                    <a:lnTo>
                      <a:pt x="6" y="67"/>
                    </a:lnTo>
                    <a:lnTo>
                      <a:pt x="14" y="53"/>
                    </a:lnTo>
                    <a:lnTo>
                      <a:pt x="22" y="38"/>
                    </a:lnTo>
                    <a:lnTo>
                      <a:pt x="38" y="31"/>
                    </a:lnTo>
                    <a:lnTo>
                      <a:pt x="71" y="56"/>
                    </a:lnTo>
                    <a:lnTo>
                      <a:pt x="94" y="53"/>
                    </a:lnTo>
                    <a:lnTo>
                      <a:pt x="155" y="19"/>
                    </a:lnTo>
                    <a:lnTo>
                      <a:pt x="231" y="56"/>
                    </a:lnTo>
                    <a:lnTo>
                      <a:pt x="247" y="82"/>
                    </a:lnTo>
                    <a:lnTo>
                      <a:pt x="274" y="80"/>
                    </a:lnTo>
                    <a:lnTo>
                      <a:pt x="299" y="72"/>
                    </a:lnTo>
                    <a:lnTo>
                      <a:pt x="415" y="60"/>
                    </a:lnTo>
                    <a:lnTo>
                      <a:pt x="444" y="52"/>
                    </a:lnTo>
                    <a:lnTo>
                      <a:pt x="477" y="33"/>
                    </a:lnTo>
                    <a:lnTo>
                      <a:pt x="545" y="33"/>
                    </a:lnTo>
                    <a:lnTo>
                      <a:pt x="567" y="13"/>
                    </a:lnTo>
                    <a:lnTo>
                      <a:pt x="610" y="11"/>
                    </a:lnTo>
                    <a:lnTo>
                      <a:pt x="640"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3" name="Freeform 461"/>
              <p:cNvSpPr>
                <a:spLocks noChangeAspect="1"/>
              </p:cNvSpPr>
              <p:nvPr/>
            </p:nvSpPr>
            <p:spPr bwMode="gray">
              <a:xfrm>
                <a:off x="2600" y="2990"/>
                <a:ext cx="52" cy="108"/>
              </a:xfrm>
              <a:custGeom>
                <a:avLst/>
                <a:gdLst>
                  <a:gd name="T0" fmla="*/ 32 w 306"/>
                  <a:gd name="T1" fmla="*/ 0 h 645"/>
                  <a:gd name="T2" fmla="*/ 39 w 306"/>
                  <a:gd name="T3" fmla="*/ 3 h 645"/>
                  <a:gd name="T4" fmla="*/ 41 w 306"/>
                  <a:gd name="T5" fmla="*/ 5 h 645"/>
                  <a:gd name="T6" fmla="*/ 44 w 306"/>
                  <a:gd name="T7" fmla="*/ 7 h 645"/>
                  <a:gd name="T8" fmla="*/ 47 w 306"/>
                  <a:gd name="T9" fmla="*/ 14 h 645"/>
                  <a:gd name="T10" fmla="*/ 51 w 306"/>
                  <a:gd name="T11" fmla="*/ 27 h 645"/>
                  <a:gd name="T12" fmla="*/ 52 w 306"/>
                  <a:gd name="T13" fmla="*/ 39 h 645"/>
                  <a:gd name="T14" fmla="*/ 51 w 306"/>
                  <a:gd name="T15" fmla="*/ 49 h 645"/>
                  <a:gd name="T16" fmla="*/ 51 w 306"/>
                  <a:gd name="T17" fmla="*/ 69 h 645"/>
                  <a:gd name="T18" fmla="*/ 50 w 306"/>
                  <a:gd name="T19" fmla="*/ 86 h 645"/>
                  <a:gd name="T20" fmla="*/ 48 w 306"/>
                  <a:gd name="T21" fmla="*/ 90 h 645"/>
                  <a:gd name="T22" fmla="*/ 48 w 306"/>
                  <a:gd name="T23" fmla="*/ 93 h 645"/>
                  <a:gd name="T24" fmla="*/ 44 w 306"/>
                  <a:gd name="T25" fmla="*/ 96 h 645"/>
                  <a:gd name="T26" fmla="*/ 36 w 306"/>
                  <a:gd name="T27" fmla="*/ 94 h 645"/>
                  <a:gd name="T28" fmla="*/ 33 w 306"/>
                  <a:gd name="T29" fmla="*/ 97 h 645"/>
                  <a:gd name="T30" fmla="*/ 30 w 306"/>
                  <a:gd name="T31" fmla="*/ 102 h 645"/>
                  <a:gd name="T32" fmla="*/ 26 w 306"/>
                  <a:gd name="T33" fmla="*/ 106 h 645"/>
                  <a:gd name="T34" fmla="*/ 20 w 306"/>
                  <a:gd name="T35" fmla="*/ 108 h 645"/>
                  <a:gd name="T36" fmla="*/ 16 w 306"/>
                  <a:gd name="T37" fmla="*/ 105 h 645"/>
                  <a:gd name="T38" fmla="*/ 10 w 306"/>
                  <a:gd name="T39" fmla="*/ 95 h 645"/>
                  <a:gd name="T40" fmla="*/ 8 w 306"/>
                  <a:gd name="T41" fmla="*/ 90 h 645"/>
                  <a:gd name="T42" fmla="*/ 9 w 306"/>
                  <a:gd name="T43" fmla="*/ 86 h 645"/>
                  <a:gd name="T44" fmla="*/ 7 w 306"/>
                  <a:gd name="T45" fmla="*/ 81 h 645"/>
                  <a:gd name="T46" fmla="*/ 9 w 306"/>
                  <a:gd name="T47" fmla="*/ 68 h 645"/>
                  <a:gd name="T48" fmla="*/ 11 w 306"/>
                  <a:gd name="T49" fmla="*/ 66 h 645"/>
                  <a:gd name="T50" fmla="*/ 12 w 306"/>
                  <a:gd name="T51" fmla="*/ 62 h 645"/>
                  <a:gd name="T52" fmla="*/ 10 w 306"/>
                  <a:gd name="T53" fmla="*/ 60 h 645"/>
                  <a:gd name="T54" fmla="*/ 9 w 306"/>
                  <a:gd name="T55" fmla="*/ 55 h 645"/>
                  <a:gd name="T56" fmla="*/ 10 w 306"/>
                  <a:gd name="T57" fmla="*/ 50 h 645"/>
                  <a:gd name="T58" fmla="*/ 9 w 306"/>
                  <a:gd name="T59" fmla="*/ 43 h 645"/>
                  <a:gd name="T60" fmla="*/ 8 w 306"/>
                  <a:gd name="T61" fmla="*/ 39 h 645"/>
                  <a:gd name="T62" fmla="*/ 6 w 306"/>
                  <a:gd name="T63" fmla="*/ 34 h 645"/>
                  <a:gd name="T64" fmla="*/ 5 w 306"/>
                  <a:gd name="T65" fmla="*/ 33 h 645"/>
                  <a:gd name="T66" fmla="*/ 2 w 306"/>
                  <a:gd name="T67" fmla="*/ 33 h 645"/>
                  <a:gd name="T68" fmla="*/ 0 w 306"/>
                  <a:gd name="T69" fmla="*/ 29 h 645"/>
                  <a:gd name="T70" fmla="*/ 0 w 306"/>
                  <a:gd name="T71" fmla="*/ 16 h 645"/>
                  <a:gd name="T72" fmla="*/ 0 w 306"/>
                  <a:gd name="T73" fmla="*/ 15 h 645"/>
                  <a:gd name="T74" fmla="*/ 6 w 306"/>
                  <a:gd name="T75" fmla="*/ 20 h 645"/>
                  <a:gd name="T76" fmla="*/ 12 w 306"/>
                  <a:gd name="T77" fmla="*/ 19 h 645"/>
                  <a:gd name="T78" fmla="*/ 25 w 306"/>
                  <a:gd name="T79" fmla="*/ 7 h 645"/>
                  <a:gd name="T80" fmla="*/ 29 w 306"/>
                  <a:gd name="T81" fmla="*/ 6 h 645"/>
                  <a:gd name="T82" fmla="*/ 32 w 306"/>
                  <a:gd name="T83" fmla="*/ 0 h 6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6"/>
                  <a:gd name="T127" fmla="*/ 0 h 645"/>
                  <a:gd name="T128" fmla="*/ 306 w 306"/>
                  <a:gd name="T129" fmla="*/ 645 h 6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6" h="645">
                    <a:moveTo>
                      <a:pt x="189" y="0"/>
                    </a:moveTo>
                    <a:lnTo>
                      <a:pt x="232" y="16"/>
                    </a:lnTo>
                    <a:lnTo>
                      <a:pt x="239" y="28"/>
                    </a:lnTo>
                    <a:lnTo>
                      <a:pt x="259" y="44"/>
                    </a:lnTo>
                    <a:lnTo>
                      <a:pt x="277" y="84"/>
                    </a:lnTo>
                    <a:lnTo>
                      <a:pt x="300" y="161"/>
                    </a:lnTo>
                    <a:lnTo>
                      <a:pt x="306" y="230"/>
                    </a:lnTo>
                    <a:lnTo>
                      <a:pt x="298" y="293"/>
                    </a:lnTo>
                    <a:lnTo>
                      <a:pt x="300" y="410"/>
                    </a:lnTo>
                    <a:lnTo>
                      <a:pt x="296" y="512"/>
                    </a:lnTo>
                    <a:lnTo>
                      <a:pt x="284" y="536"/>
                    </a:lnTo>
                    <a:lnTo>
                      <a:pt x="282" y="555"/>
                    </a:lnTo>
                    <a:lnTo>
                      <a:pt x="261" y="574"/>
                    </a:lnTo>
                    <a:lnTo>
                      <a:pt x="212" y="559"/>
                    </a:lnTo>
                    <a:lnTo>
                      <a:pt x="192" y="577"/>
                    </a:lnTo>
                    <a:lnTo>
                      <a:pt x="176" y="612"/>
                    </a:lnTo>
                    <a:lnTo>
                      <a:pt x="152" y="633"/>
                    </a:lnTo>
                    <a:lnTo>
                      <a:pt x="116" y="645"/>
                    </a:lnTo>
                    <a:lnTo>
                      <a:pt x="97" y="627"/>
                    </a:lnTo>
                    <a:lnTo>
                      <a:pt x="56" y="568"/>
                    </a:lnTo>
                    <a:lnTo>
                      <a:pt x="49" y="536"/>
                    </a:lnTo>
                    <a:lnTo>
                      <a:pt x="51" y="514"/>
                    </a:lnTo>
                    <a:lnTo>
                      <a:pt x="41" y="485"/>
                    </a:lnTo>
                    <a:lnTo>
                      <a:pt x="51" y="408"/>
                    </a:lnTo>
                    <a:lnTo>
                      <a:pt x="65" y="395"/>
                    </a:lnTo>
                    <a:lnTo>
                      <a:pt x="68" y="373"/>
                    </a:lnTo>
                    <a:lnTo>
                      <a:pt x="58" y="360"/>
                    </a:lnTo>
                    <a:lnTo>
                      <a:pt x="51" y="326"/>
                    </a:lnTo>
                    <a:lnTo>
                      <a:pt x="56" y="298"/>
                    </a:lnTo>
                    <a:lnTo>
                      <a:pt x="54" y="259"/>
                    </a:lnTo>
                    <a:lnTo>
                      <a:pt x="47" y="230"/>
                    </a:lnTo>
                    <a:lnTo>
                      <a:pt x="35" y="201"/>
                    </a:lnTo>
                    <a:lnTo>
                      <a:pt x="29" y="197"/>
                    </a:lnTo>
                    <a:lnTo>
                      <a:pt x="11" y="197"/>
                    </a:lnTo>
                    <a:lnTo>
                      <a:pt x="0" y="175"/>
                    </a:lnTo>
                    <a:lnTo>
                      <a:pt x="0" y="95"/>
                    </a:lnTo>
                    <a:lnTo>
                      <a:pt x="2" y="90"/>
                    </a:lnTo>
                    <a:lnTo>
                      <a:pt x="35" y="122"/>
                    </a:lnTo>
                    <a:lnTo>
                      <a:pt x="72" y="115"/>
                    </a:lnTo>
                    <a:lnTo>
                      <a:pt x="146" y="44"/>
                    </a:lnTo>
                    <a:lnTo>
                      <a:pt x="169" y="35"/>
                    </a:lnTo>
                    <a:lnTo>
                      <a:pt x="189"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grpSp>
          <p:nvGrpSpPr>
            <p:cNvPr id="68" name="Group 462"/>
            <p:cNvGrpSpPr>
              <a:grpSpLocks noChangeAspect="1"/>
            </p:cNvGrpSpPr>
            <p:nvPr/>
          </p:nvGrpSpPr>
          <p:grpSpPr bwMode="auto">
            <a:xfrm>
              <a:off x="4149459" y="4605107"/>
              <a:ext cx="1140349" cy="943215"/>
              <a:chOff x="2163" y="2508"/>
              <a:chExt cx="483" cy="479"/>
            </a:xfrm>
            <a:solidFill>
              <a:schemeClr val="bg1">
                <a:lumMod val="85000"/>
              </a:schemeClr>
            </a:solidFill>
          </p:grpSpPr>
          <p:sp>
            <p:nvSpPr>
              <p:cNvPr id="199" name="Freeform 463"/>
              <p:cNvSpPr>
                <a:spLocks noChangeAspect="1"/>
              </p:cNvSpPr>
              <p:nvPr/>
            </p:nvSpPr>
            <p:spPr bwMode="gray">
              <a:xfrm>
                <a:off x="2614" y="2911"/>
                <a:ext cx="32" cy="76"/>
              </a:xfrm>
              <a:custGeom>
                <a:avLst/>
                <a:gdLst>
                  <a:gd name="T0" fmla="*/ 25 w 192"/>
                  <a:gd name="T1" fmla="*/ 0 h 454"/>
                  <a:gd name="T2" fmla="*/ 28 w 192"/>
                  <a:gd name="T3" fmla="*/ 2 h 454"/>
                  <a:gd name="T4" fmla="*/ 29 w 192"/>
                  <a:gd name="T5" fmla="*/ 20 h 454"/>
                  <a:gd name="T6" fmla="*/ 32 w 192"/>
                  <a:gd name="T7" fmla="*/ 37 h 454"/>
                  <a:gd name="T8" fmla="*/ 31 w 192"/>
                  <a:gd name="T9" fmla="*/ 44 h 454"/>
                  <a:gd name="T10" fmla="*/ 29 w 192"/>
                  <a:gd name="T11" fmla="*/ 50 h 454"/>
                  <a:gd name="T12" fmla="*/ 28 w 192"/>
                  <a:gd name="T13" fmla="*/ 56 h 454"/>
                  <a:gd name="T14" fmla="*/ 25 w 192"/>
                  <a:gd name="T15" fmla="*/ 65 h 454"/>
                  <a:gd name="T16" fmla="*/ 21 w 192"/>
                  <a:gd name="T17" fmla="*/ 72 h 454"/>
                  <a:gd name="T18" fmla="*/ 20 w 192"/>
                  <a:gd name="T19" fmla="*/ 76 h 454"/>
                  <a:gd name="T20" fmla="*/ 17 w 192"/>
                  <a:gd name="T21" fmla="*/ 71 h 454"/>
                  <a:gd name="T22" fmla="*/ 14 w 192"/>
                  <a:gd name="T23" fmla="*/ 70 h 454"/>
                  <a:gd name="T24" fmla="*/ 10 w 192"/>
                  <a:gd name="T25" fmla="*/ 68 h 454"/>
                  <a:gd name="T26" fmla="*/ 8 w 192"/>
                  <a:gd name="T27" fmla="*/ 65 h 454"/>
                  <a:gd name="T28" fmla="*/ 8 w 192"/>
                  <a:gd name="T29" fmla="*/ 59 h 454"/>
                  <a:gd name="T30" fmla="*/ 4 w 192"/>
                  <a:gd name="T31" fmla="*/ 58 h 454"/>
                  <a:gd name="T32" fmla="*/ 3 w 192"/>
                  <a:gd name="T33" fmla="*/ 54 h 454"/>
                  <a:gd name="T34" fmla="*/ 2 w 192"/>
                  <a:gd name="T35" fmla="*/ 41 h 454"/>
                  <a:gd name="T36" fmla="*/ 0 w 192"/>
                  <a:gd name="T37" fmla="*/ 38 h 454"/>
                  <a:gd name="T38" fmla="*/ 0 w 192"/>
                  <a:gd name="T39" fmla="*/ 28 h 454"/>
                  <a:gd name="T40" fmla="*/ 3 w 192"/>
                  <a:gd name="T41" fmla="*/ 20 h 454"/>
                  <a:gd name="T42" fmla="*/ 6 w 192"/>
                  <a:gd name="T43" fmla="*/ 20 h 454"/>
                  <a:gd name="T44" fmla="*/ 10 w 192"/>
                  <a:gd name="T45" fmla="*/ 18 h 454"/>
                  <a:gd name="T46" fmla="*/ 17 w 192"/>
                  <a:gd name="T47" fmla="*/ 13 h 454"/>
                  <a:gd name="T48" fmla="*/ 22 w 192"/>
                  <a:gd name="T49" fmla="*/ 12 h 454"/>
                  <a:gd name="T50" fmla="*/ 24 w 192"/>
                  <a:gd name="T51" fmla="*/ 9 h 454"/>
                  <a:gd name="T52" fmla="*/ 25 w 192"/>
                  <a:gd name="T53" fmla="*/ 0 h 4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2"/>
                  <a:gd name="T82" fmla="*/ 0 h 454"/>
                  <a:gd name="T83" fmla="*/ 192 w 192"/>
                  <a:gd name="T84" fmla="*/ 454 h 4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2" h="454">
                    <a:moveTo>
                      <a:pt x="149" y="0"/>
                    </a:moveTo>
                    <a:lnTo>
                      <a:pt x="167" y="10"/>
                    </a:lnTo>
                    <a:lnTo>
                      <a:pt x="172" y="121"/>
                    </a:lnTo>
                    <a:lnTo>
                      <a:pt x="192" y="221"/>
                    </a:lnTo>
                    <a:lnTo>
                      <a:pt x="186" y="262"/>
                    </a:lnTo>
                    <a:lnTo>
                      <a:pt x="172" y="297"/>
                    </a:lnTo>
                    <a:lnTo>
                      <a:pt x="166" y="334"/>
                    </a:lnTo>
                    <a:lnTo>
                      <a:pt x="149" y="387"/>
                    </a:lnTo>
                    <a:lnTo>
                      <a:pt x="125" y="432"/>
                    </a:lnTo>
                    <a:lnTo>
                      <a:pt x="123" y="454"/>
                    </a:lnTo>
                    <a:lnTo>
                      <a:pt x="104" y="426"/>
                    </a:lnTo>
                    <a:lnTo>
                      <a:pt x="83" y="420"/>
                    </a:lnTo>
                    <a:lnTo>
                      <a:pt x="59" y="407"/>
                    </a:lnTo>
                    <a:lnTo>
                      <a:pt x="48" y="387"/>
                    </a:lnTo>
                    <a:lnTo>
                      <a:pt x="50" y="355"/>
                    </a:lnTo>
                    <a:lnTo>
                      <a:pt x="26" y="346"/>
                    </a:lnTo>
                    <a:lnTo>
                      <a:pt x="19" y="324"/>
                    </a:lnTo>
                    <a:lnTo>
                      <a:pt x="14" y="244"/>
                    </a:lnTo>
                    <a:lnTo>
                      <a:pt x="0" y="225"/>
                    </a:lnTo>
                    <a:lnTo>
                      <a:pt x="0" y="165"/>
                    </a:lnTo>
                    <a:lnTo>
                      <a:pt x="19" y="117"/>
                    </a:lnTo>
                    <a:lnTo>
                      <a:pt x="34" y="121"/>
                    </a:lnTo>
                    <a:lnTo>
                      <a:pt x="59" y="110"/>
                    </a:lnTo>
                    <a:lnTo>
                      <a:pt x="100" y="80"/>
                    </a:lnTo>
                    <a:lnTo>
                      <a:pt x="133" y="71"/>
                    </a:lnTo>
                    <a:lnTo>
                      <a:pt x="143" y="53"/>
                    </a:lnTo>
                    <a:lnTo>
                      <a:pt x="149"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200" name="Freeform 464"/>
              <p:cNvSpPr>
                <a:spLocks noChangeAspect="1"/>
              </p:cNvSpPr>
              <p:nvPr/>
            </p:nvSpPr>
            <p:spPr bwMode="gray">
              <a:xfrm>
                <a:off x="2163" y="2508"/>
                <a:ext cx="432" cy="435"/>
              </a:xfrm>
              <a:custGeom>
                <a:avLst/>
                <a:gdLst>
                  <a:gd name="T0" fmla="*/ 217 w 2591"/>
                  <a:gd name="T1" fmla="*/ 22 h 2610"/>
                  <a:gd name="T2" fmla="*/ 200 w 2591"/>
                  <a:gd name="T3" fmla="*/ 61 h 2610"/>
                  <a:gd name="T4" fmla="*/ 176 w 2591"/>
                  <a:gd name="T5" fmla="*/ 85 h 2610"/>
                  <a:gd name="T6" fmla="*/ 154 w 2591"/>
                  <a:gd name="T7" fmla="*/ 96 h 2610"/>
                  <a:gd name="T8" fmla="*/ 118 w 2591"/>
                  <a:gd name="T9" fmla="*/ 82 h 2610"/>
                  <a:gd name="T10" fmla="*/ 99 w 2591"/>
                  <a:gd name="T11" fmla="*/ 87 h 2610"/>
                  <a:gd name="T12" fmla="*/ 110 w 2591"/>
                  <a:gd name="T13" fmla="*/ 125 h 2610"/>
                  <a:gd name="T14" fmla="*/ 100 w 2591"/>
                  <a:gd name="T15" fmla="*/ 127 h 2610"/>
                  <a:gd name="T16" fmla="*/ 58 w 2591"/>
                  <a:gd name="T17" fmla="*/ 120 h 2610"/>
                  <a:gd name="T18" fmla="*/ 32 w 2591"/>
                  <a:gd name="T19" fmla="*/ 128 h 2610"/>
                  <a:gd name="T20" fmla="*/ 0 w 2591"/>
                  <a:gd name="T21" fmla="*/ 145 h 2610"/>
                  <a:gd name="T22" fmla="*/ 7 w 2591"/>
                  <a:gd name="T23" fmla="*/ 154 h 2610"/>
                  <a:gd name="T24" fmla="*/ 7 w 2591"/>
                  <a:gd name="T25" fmla="*/ 163 h 2610"/>
                  <a:gd name="T26" fmla="*/ 27 w 2591"/>
                  <a:gd name="T27" fmla="*/ 169 h 2610"/>
                  <a:gd name="T28" fmla="*/ 65 w 2591"/>
                  <a:gd name="T29" fmla="*/ 183 h 2610"/>
                  <a:gd name="T30" fmla="*/ 79 w 2591"/>
                  <a:gd name="T31" fmla="*/ 188 h 2610"/>
                  <a:gd name="T32" fmla="*/ 92 w 2591"/>
                  <a:gd name="T33" fmla="*/ 204 h 2610"/>
                  <a:gd name="T34" fmla="*/ 89 w 2591"/>
                  <a:gd name="T35" fmla="*/ 218 h 2610"/>
                  <a:gd name="T36" fmla="*/ 117 w 2591"/>
                  <a:gd name="T37" fmla="*/ 246 h 2610"/>
                  <a:gd name="T38" fmla="*/ 124 w 2591"/>
                  <a:gd name="T39" fmla="*/ 273 h 2610"/>
                  <a:gd name="T40" fmla="*/ 137 w 2591"/>
                  <a:gd name="T41" fmla="*/ 295 h 2610"/>
                  <a:gd name="T42" fmla="*/ 122 w 2591"/>
                  <a:gd name="T43" fmla="*/ 327 h 2610"/>
                  <a:gd name="T44" fmla="*/ 122 w 2591"/>
                  <a:gd name="T45" fmla="*/ 340 h 2610"/>
                  <a:gd name="T46" fmla="*/ 101 w 2591"/>
                  <a:gd name="T47" fmla="*/ 390 h 2610"/>
                  <a:gd name="T48" fmla="*/ 138 w 2591"/>
                  <a:gd name="T49" fmla="*/ 414 h 2610"/>
                  <a:gd name="T50" fmla="*/ 192 w 2591"/>
                  <a:gd name="T51" fmla="*/ 416 h 2610"/>
                  <a:gd name="T52" fmla="*/ 225 w 2591"/>
                  <a:gd name="T53" fmla="*/ 434 h 2610"/>
                  <a:gd name="T54" fmla="*/ 268 w 2591"/>
                  <a:gd name="T55" fmla="*/ 433 h 2610"/>
                  <a:gd name="T56" fmla="*/ 282 w 2591"/>
                  <a:gd name="T57" fmla="*/ 391 h 2610"/>
                  <a:gd name="T58" fmla="*/ 303 w 2591"/>
                  <a:gd name="T59" fmla="*/ 383 h 2610"/>
                  <a:gd name="T60" fmla="*/ 326 w 2591"/>
                  <a:gd name="T61" fmla="*/ 389 h 2610"/>
                  <a:gd name="T62" fmla="*/ 343 w 2591"/>
                  <a:gd name="T63" fmla="*/ 390 h 2610"/>
                  <a:gd name="T64" fmla="*/ 369 w 2591"/>
                  <a:gd name="T65" fmla="*/ 401 h 2610"/>
                  <a:gd name="T66" fmla="*/ 398 w 2591"/>
                  <a:gd name="T67" fmla="*/ 378 h 2610"/>
                  <a:gd name="T68" fmla="*/ 415 w 2591"/>
                  <a:gd name="T69" fmla="*/ 364 h 2610"/>
                  <a:gd name="T70" fmla="*/ 395 w 2591"/>
                  <a:gd name="T71" fmla="*/ 342 h 2610"/>
                  <a:gd name="T72" fmla="*/ 388 w 2591"/>
                  <a:gd name="T73" fmla="*/ 316 h 2610"/>
                  <a:gd name="T74" fmla="*/ 398 w 2591"/>
                  <a:gd name="T75" fmla="*/ 296 h 2610"/>
                  <a:gd name="T76" fmla="*/ 396 w 2591"/>
                  <a:gd name="T77" fmla="*/ 267 h 2610"/>
                  <a:gd name="T78" fmla="*/ 386 w 2591"/>
                  <a:gd name="T79" fmla="*/ 241 h 2610"/>
                  <a:gd name="T80" fmla="*/ 363 w 2591"/>
                  <a:gd name="T81" fmla="*/ 239 h 2610"/>
                  <a:gd name="T82" fmla="*/ 375 w 2591"/>
                  <a:gd name="T83" fmla="*/ 220 h 2610"/>
                  <a:gd name="T84" fmla="*/ 395 w 2591"/>
                  <a:gd name="T85" fmla="*/ 186 h 2610"/>
                  <a:gd name="T86" fmla="*/ 412 w 2591"/>
                  <a:gd name="T87" fmla="*/ 173 h 2610"/>
                  <a:gd name="T88" fmla="*/ 432 w 2591"/>
                  <a:gd name="T89" fmla="*/ 111 h 2610"/>
                  <a:gd name="T90" fmla="*/ 379 w 2591"/>
                  <a:gd name="T91" fmla="*/ 88 h 2610"/>
                  <a:gd name="T92" fmla="*/ 340 w 2591"/>
                  <a:gd name="T93" fmla="*/ 79 h 2610"/>
                  <a:gd name="T94" fmla="*/ 327 w 2591"/>
                  <a:gd name="T95" fmla="*/ 51 h 2610"/>
                  <a:gd name="T96" fmla="*/ 304 w 2591"/>
                  <a:gd name="T97" fmla="*/ 58 h 2610"/>
                  <a:gd name="T98" fmla="*/ 281 w 2591"/>
                  <a:gd name="T99" fmla="*/ 32 h 2610"/>
                  <a:gd name="T100" fmla="*/ 254 w 2591"/>
                  <a:gd name="T101" fmla="*/ 10 h 26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91"/>
                  <a:gd name="T154" fmla="*/ 0 h 2610"/>
                  <a:gd name="T155" fmla="*/ 2591 w 2591"/>
                  <a:gd name="T156" fmla="*/ 2610 h 26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91" h="2610">
                    <a:moveTo>
                      <a:pt x="1522" y="0"/>
                    </a:moveTo>
                    <a:lnTo>
                      <a:pt x="1503" y="11"/>
                    </a:lnTo>
                    <a:lnTo>
                      <a:pt x="1423" y="26"/>
                    </a:lnTo>
                    <a:lnTo>
                      <a:pt x="1325" y="62"/>
                    </a:lnTo>
                    <a:lnTo>
                      <a:pt x="1300" y="132"/>
                    </a:lnTo>
                    <a:lnTo>
                      <a:pt x="1287" y="245"/>
                    </a:lnTo>
                    <a:lnTo>
                      <a:pt x="1302" y="260"/>
                    </a:lnTo>
                    <a:lnTo>
                      <a:pt x="1298" y="285"/>
                    </a:lnTo>
                    <a:lnTo>
                      <a:pt x="1251" y="333"/>
                    </a:lnTo>
                    <a:lnTo>
                      <a:pt x="1202" y="368"/>
                    </a:lnTo>
                    <a:lnTo>
                      <a:pt x="1082" y="407"/>
                    </a:lnTo>
                    <a:lnTo>
                      <a:pt x="1026" y="444"/>
                    </a:lnTo>
                    <a:lnTo>
                      <a:pt x="1001" y="490"/>
                    </a:lnTo>
                    <a:lnTo>
                      <a:pt x="1003" y="511"/>
                    </a:lnTo>
                    <a:lnTo>
                      <a:pt x="1057" y="512"/>
                    </a:lnTo>
                    <a:lnTo>
                      <a:pt x="1079" y="519"/>
                    </a:lnTo>
                    <a:lnTo>
                      <a:pt x="1073" y="530"/>
                    </a:lnTo>
                    <a:lnTo>
                      <a:pt x="997" y="540"/>
                    </a:lnTo>
                    <a:lnTo>
                      <a:pt x="959" y="566"/>
                    </a:lnTo>
                    <a:lnTo>
                      <a:pt x="926" y="573"/>
                    </a:lnTo>
                    <a:lnTo>
                      <a:pt x="886" y="573"/>
                    </a:lnTo>
                    <a:lnTo>
                      <a:pt x="834" y="560"/>
                    </a:lnTo>
                    <a:lnTo>
                      <a:pt x="775" y="551"/>
                    </a:lnTo>
                    <a:lnTo>
                      <a:pt x="755" y="552"/>
                    </a:lnTo>
                    <a:lnTo>
                      <a:pt x="710" y="494"/>
                    </a:lnTo>
                    <a:lnTo>
                      <a:pt x="714" y="460"/>
                    </a:lnTo>
                    <a:lnTo>
                      <a:pt x="700" y="454"/>
                    </a:lnTo>
                    <a:lnTo>
                      <a:pt x="622" y="458"/>
                    </a:lnTo>
                    <a:lnTo>
                      <a:pt x="585" y="447"/>
                    </a:lnTo>
                    <a:lnTo>
                      <a:pt x="592" y="524"/>
                    </a:lnTo>
                    <a:lnTo>
                      <a:pt x="604" y="555"/>
                    </a:lnTo>
                    <a:lnTo>
                      <a:pt x="628" y="573"/>
                    </a:lnTo>
                    <a:lnTo>
                      <a:pt x="649" y="660"/>
                    </a:lnTo>
                    <a:lnTo>
                      <a:pt x="649" y="706"/>
                    </a:lnTo>
                    <a:lnTo>
                      <a:pt x="660" y="751"/>
                    </a:lnTo>
                    <a:lnTo>
                      <a:pt x="685" y="767"/>
                    </a:lnTo>
                    <a:lnTo>
                      <a:pt x="669" y="784"/>
                    </a:lnTo>
                    <a:lnTo>
                      <a:pt x="626" y="788"/>
                    </a:lnTo>
                    <a:lnTo>
                      <a:pt x="612" y="772"/>
                    </a:lnTo>
                    <a:lnTo>
                      <a:pt x="598" y="765"/>
                    </a:lnTo>
                    <a:lnTo>
                      <a:pt x="567" y="772"/>
                    </a:lnTo>
                    <a:lnTo>
                      <a:pt x="541" y="784"/>
                    </a:lnTo>
                    <a:lnTo>
                      <a:pt x="509" y="779"/>
                    </a:lnTo>
                    <a:lnTo>
                      <a:pt x="442" y="802"/>
                    </a:lnTo>
                    <a:lnTo>
                      <a:pt x="348" y="721"/>
                    </a:lnTo>
                    <a:lnTo>
                      <a:pt x="284" y="726"/>
                    </a:lnTo>
                    <a:lnTo>
                      <a:pt x="267" y="720"/>
                    </a:lnTo>
                    <a:lnTo>
                      <a:pt x="247" y="730"/>
                    </a:lnTo>
                    <a:lnTo>
                      <a:pt x="243" y="751"/>
                    </a:lnTo>
                    <a:lnTo>
                      <a:pt x="189" y="767"/>
                    </a:lnTo>
                    <a:lnTo>
                      <a:pt x="157" y="767"/>
                    </a:lnTo>
                    <a:lnTo>
                      <a:pt x="96" y="779"/>
                    </a:lnTo>
                    <a:lnTo>
                      <a:pt x="13" y="816"/>
                    </a:lnTo>
                    <a:lnTo>
                      <a:pt x="0" y="853"/>
                    </a:lnTo>
                    <a:lnTo>
                      <a:pt x="0" y="873"/>
                    </a:lnTo>
                    <a:lnTo>
                      <a:pt x="76" y="863"/>
                    </a:lnTo>
                    <a:lnTo>
                      <a:pt x="69" y="882"/>
                    </a:lnTo>
                    <a:lnTo>
                      <a:pt x="49" y="884"/>
                    </a:lnTo>
                    <a:lnTo>
                      <a:pt x="33" y="906"/>
                    </a:lnTo>
                    <a:lnTo>
                      <a:pt x="40" y="925"/>
                    </a:lnTo>
                    <a:lnTo>
                      <a:pt x="69" y="922"/>
                    </a:lnTo>
                    <a:lnTo>
                      <a:pt x="104" y="919"/>
                    </a:lnTo>
                    <a:lnTo>
                      <a:pt x="97" y="948"/>
                    </a:lnTo>
                    <a:lnTo>
                      <a:pt x="20" y="963"/>
                    </a:lnTo>
                    <a:lnTo>
                      <a:pt x="39" y="981"/>
                    </a:lnTo>
                    <a:lnTo>
                      <a:pt x="87" y="999"/>
                    </a:lnTo>
                    <a:lnTo>
                      <a:pt x="87" y="1037"/>
                    </a:lnTo>
                    <a:lnTo>
                      <a:pt x="130" y="1042"/>
                    </a:lnTo>
                    <a:lnTo>
                      <a:pt x="128" y="1019"/>
                    </a:lnTo>
                    <a:lnTo>
                      <a:pt x="161" y="1016"/>
                    </a:lnTo>
                    <a:lnTo>
                      <a:pt x="276" y="1060"/>
                    </a:lnTo>
                    <a:lnTo>
                      <a:pt x="310" y="1084"/>
                    </a:lnTo>
                    <a:lnTo>
                      <a:pt x="321" y="1105"/>
                    </a:lnTo>
                    <a:lnTo>
                      <a:pt x="342" y="1112"/>
                    </a:lnTo>
                    <a:lnTo>
                      <a:pt x="387" y="1096"/>
                    </a:lnTo>
                    <a:lnTo>
                      <a:pt x="414" y="1105"/>
                    </a:lnTo>
                    <a:lnTo>
                      <a:pt x="397" y="1118"/>
                    </a:lnTo>
                    <a:lnTo>
                      <a:pt x="440" y="1135"/>
                    </a:lnTo>
                    <a:lnTo>
                      <a:pt x="465" y="1118"/>
                    </a:lnTo>
                    <a:lnTo>
                      <a:pt x="475" y="1125"/>
                    </a:lnTo>
                    <a:lnTo>
                      <a:pt x="469" y="1188"/>
                    </a:lnTo>
                    <a:lnTo>
                      <a:pt x="521" y="1201"/>
                    </a:lnTo>
                    <a:lnTo>
                      <a:pt x="577" y="1188"/>
                    </a:lnTo>
                    <a:lnTo>
                      <a:pt x="614" y="1204"/>
                    </a:lnTo>
                    <a:lnTo>
                      <a:pt x="552" y="1225"/>
                    </a:lnTo>
                    <a:lnTo>
                      <a:pt x="552" y="1245"/>
                    </a:lnTo>
                    <a:lnTo>
                      <a:pt x="578" y="1272"/>
                    </a:lnTo>
                    <a:lnTo>
                      <a:pt x="560" y="1302"/>
                    </a:lnTo>
                    <a:lnTo>
                      <a:pt x="538" y="1280"/>
                    </a:lnTo>
                    <a:lnTo>
                      <a:pt x="536" y="1311"/>
                    </a:lnTo>
                    <a:lnTo>
                      <a:pt x="578" y="1356"/>
                    </a:lnTo>
                    <a:lnTo>
                      <a:pt x="602" y="1391"/>
                    </a:lnTo>
                    <a:lnTo>
                      <a:pt x="610" y="1422"/>
                    </a:lnTo>
                    <a:lnTo>
                      <a:pt x="655" y="1452"/>
                    </a:lnTo>
                    <a:lnTo>
                      <a:pt x="703" y="1477"/>
                    </a:lnTo>
                    <a:lnTo>
                      <a:pt x="756" y="1493"/>
                    </a:lnTo>
                    <a:lnTo>
                      <a:pt x="745" y="1520"/>
                    </a:lnTo>
                    <a:lnTo>
                      <a:pt x="761" y="1551"/>
                    </a:lnTo>
                    <a:lnTo>
                      <a:pt x="761" y="1601"/>
                    </a:lnTo>
                    <a:lnTo>
                      <a:pt x="741" y="1641"/>
                    </a:lnTo>
                    <a:lnTo>
                      <a:pt x="755" y="1678"/>
                    </a:lnTo>
                    <a:lnTo>
                      <a:pt x="793" y="1702"/>
                    </a:lnTo>
                    <a:lnTo>
                      <a:pt x="822" y="1741"/>
                    </a:lnTo>
                    <a:lnTo>
                      <a:pt x="834" y="1790"/>
                    </a:lnTo>
                    <a:lnTo>
                      <a:pt x="822" y="1772"/>
                    </a:lnTo>
                    <a:lnTo>
                      <a:pt x="768" y="1713"/>
                    </a:lnTo>
                    <a:lnTo>
                      <a:pt x="757" y="1741"/>
                    </a:lnTo>
                    <a:lnTo>
                      <a:pt x="755" y="1805"/>
                    </a:lnTo>
                    <a:lnTo>
                      <a:pt x="739" y="1927"/>
                    </a:lnTo>
                    <a:lnTo>
                      <a:pt x="734" y="1964"/>
                    </a:lnTo>
                    <a:lnTo>
                      <a:pt x="755" y="1934"/>
                    </a:lnTo>
                    <a:lnTo>
                      <a:pt x="768" y="1961"/>
                    </a:lnTo>
                    <a:lnTo>
                      <a:pt x="759" y="1973"/>
                    </a:lnTo>
                    <a:lnTo>
                      <a:pt x="734" y="1995"/>
                    </a:lnTo>
                    <a:lnTo>
                      <a:pt x="732" y="2038"/>
                    </a:lnTo>
                    <a:lnTo>
                      <a:pt x="692" y="2261"/>
                    </a:lnTo>
                    <a:lnTo>
                      <a:pt x="676" y="2304"/>
                    </a:lnTo>
                    <a:lnTo>
                      <a:pt x="637" y="2328"/>
                    </a:lnTo>
                    <a:lnTo>
                      <a:pt x="599" y="2326"/>
                    </a:lnTo>
                    <a:lnTo>
                      <a:pt x="606" y="2342"/>
                    </a:lnTo>
                    <a:lnTo>
                      <a:pt x="688" y="2408"/>
                    </a:lnTo>
                    <a:lnTo>
                      <a:pt x="721" y="2426"/>
                    </a:lnTo>
                    <a:lnTo>
                      <a:pt x="761" y="2434"/>
                    </a:lnTo>
                    <a:lnTo>
                      <a:pt x="804" y="2459"/>
                    </a:lnTo>
                    <a:lnTo>
                      <a:pt x="829" y="2482"/>
                    </a:lnTo>
                    <a:lnTo>
                      <a:pt x="1001" y="2527"/>
                    </a:lnTo>
                    <a:lnTo>
                      <a:pt x="1057" y="2535"/>
                    </a:lnTo>
                    <a:lnTo>
                      <a:pt x="1082" y="2529"/>
                    </a:lnTo>
                    <a:lnTo>
                      <a:pt x="1120" y="2502"/>
                    </a:lnTo>
                    <a:lnTo>
                      <a:pt x="1151" y="2496"/>
                    </a:lnTo>
                    <a:lnTo>
                      <a:pt x="1183" y="2507"/>
                    </a:lnTo>
                    <a:lnTo>
                      <a:pt x="1237" y="2543"/>
                    </a:lnTo>
                    <a:lnTo>
                      <a:pt x="1287" y="2549"/>
                    </a:lnTo>
                    <a:lnTo>
                      <a:pt x="1307" y="2570"/>
                    </a:lnTo>
                    <a:lnTo>
                      <a:pt x="1348" y="2602"/>
                    </a:lnTo>
                    <a:lnTo>
                      <a:pt x="1378" y="2610"/>
                    </a:lnTo>
                    <a:lnTo>
                      <a:pt x="1482" y="2604"/>
                    </a:lnTo>
                    <a:lnTo>
                      <a:pt x="1534" y="2594"/>
                    </a:lnTo>
                    <a:lnTo>
                      <a:pt x="1583" y="2592"/>
                    </a:lnTo>
                    <a:lnTo>
                      <a:pt x="1608" y="2596"/>
                    </a:lnTo>
                    <a:lnTo>
                      <a:pt x="1599" y="2489"/>
                    </a:lnTo>
                    <a:lnTo>
                      <a:pt x="1585" y="2473"/>
                    </a:lnTo>
                    <a:lnTo>
                      <a:pt x="1594" y="2419"/>
                    </a:lnTo>
                    <a:lnTo>
                      <a:pt x="1616" y="2379"/>
                    </a:lnTo>
                    <a:lnTo>
                      <a:pt x="1689" y="2347"/>
                    </a:lnTo>
                    <a:lnTo>
                      <a:pt x="1729" y="2320"/>
                    </a:lnTo>
                    <a:lnTo>
                      <a:pt x="1749" y="2300"/>
                    </a:lnTo>
                    <a:lnTo>
                      <a:pt x="1784" y="2282"/>
                    </a:lnTo>
                    <a:lnTo>
                      <a:pt x="1804" y="2282"/>
                    </a:lnTo>
                    <a:lnTo>
                      <a:pt x="1817" y="2295"/>
                    </a:lnTo>
                    <a:lnTo>
                      <a:pt x="1874" y="2304"/>
                    </a:lnTo>
                    <a:lnTo>
                      <a:pt x="1884" y="2311"/>
                    </a:lnTo>
                    <a:lnTo>
                      <a:pt x="1894" y="2324"/>
                    </a:lnTo>
                    <a:lnTo>
                      <a:pt x="1913" y="2325"/>
                    </a:lnTo>
                    <a:lnTo>
                      <a:pt x="1957" y="2334"/>
                    </a:lnTo>
                    <a:lnTo>
                      <a:pt x="1964" y="2320"/>
                    </a:lnTo>
                    <a:lnTo>
                      <a:pt x="1997" y="2322"/>
                    </a:lnTo>
                    <a:lnTo>
                      <a:pt x="2009" y="2330"/>
                    </a:lnTo>
                    <a:lnTo>
                      <a:pt x="2036" y="2331"/>
                    </a:lnTo>
                    <a:lnTo>
                      <a:pt x="2058" y="2341"/>
                    </a:lnTo>
                    <a:lnTo>
                      <a:pt x="2064" y="2360"/>
                    </a:lnTo>
                    <a:lnTo>
                      <a:pt x="2078" y="2366"/>
                    </a:lnTo>
                    <a:lnTo>
                      <a:pt x="2122" y="2368"/>
                    </a:lnTo>
                    <a:lnTo>
                      <a:pt x="2156" y="2399"/>
                    </a:lnTo>
                    <a:lnTo>
                      <a:pt x="2214" y="2404"/>
                    </a:lnTo>
                    <a:lnTo>
                      <a:pt x="2302" y="2366"/>
                    </a:lnTo>
                    <a:lnTo>
                      <a:pt x="2312" y="2355"/>
                    </a:lnTo>
                    <a:lnTo>
                      <a:pt x="2314" y="2331"/>
                    </a:lnTo>
                    <a:lnTo>
                      <a:pt x="2347" y="2306"/>
                    </a:lnTo>
                    <a:lnTo>
                      <a:pt x="2390" y="2267"/>
                    </a:lnTo>
                    <a:lnTo>
                      <a:pt x="2412" y="2253"/>
                    </a:lnTo>
                    <a:lnTo>
                      <a:pt x="2417" y="2237"/>
                    </a:lnTo>
                    <a:lnTo>
                      <a:pt x="2487" y="2201"/>
                    </a:lnTo>
                    <a:lnTo>
                      <a:pt x="2492" y="2194"/>
                    </a:lnTo>
                    <a:lnTo>
                      <a:pt x="2489" y="2181"/>
                    </a:lnTo>
                    <a:lnTo>
                      <a:pt x="2496" y="2157"/>
                    </a:lnTo>
                    <a:lnTo>
                      <a:pt x="2496" y="2125"/>
                    </a:lnTo>
                    <a:lnTo>
                      <a:pt x="2484" y="2096"/>
                    </a:lnTo>
                    <a:lnTo>
                      <a:pt x="2392" y="2084"/>
                    </a:lnTo>
                    <a:lnTo>
                      <a:pt x="2370" y="2053"/>
                    </a:lnTo>
                    <a:lnTo>
                      <a:pt x="2359" y="2012"/>
                    </a:lnTo>
                    <a:lnTo>
                      <a:pt x="2357" y="1971"/>
                    </a:lnTo>
                    <a:lnTo>
                      <a:pt x="2363" y="1936"/>
                    </a:lnTo>
                    <a:lnTo>
                      <a:pt x="2361" y="1906"/>
                    </a:lnTo>
                    <a:lnTo>
                      <a:pt x="2329" y="1895"/>
                    </a:lnTo>
                    <a:lnTo>
                      <a:pt x="2322" y="1879"/>
                    </a:lnTo>
                    <a:lnTo>
                      <a:pt x="2320" y="1860"/>
                    </a:lnTo>
                    <a:lnTo>
                      <a:pt x="2327" y="1830"/>
                    </a:lnTo>
                    <a:lnTo>
                      <a:pt x="2347" y="1805"/>
                    </a:lnTo>
                    <a:lnTo>
                      <a:pt x="2388" y="1775"/>
                    </a:lnTo>
                    <a:lnTo>
                      <a:pt x="2379" y="1741"/>
                    </a:lnTo>
                    <a:lnTo>
                      <a:pt x="2338" y="1646"/>
                    </a:lnTo>
                    <a:lnTo>
                      <a:pt x="2334" y="1625"/>
                    </a:lnTo>
                    <a:lnTo>
                      <a:pt x="2336" y="1607"/>
                    </a:lnTo>
                    <a:lnTo>
                      <a:pt x="2374" y="1605"/>
                    </a:lnTo>
                    <a:lnTo>
                      <a:pt x="2363" y="1564"/>
                    </a:lnTo>
                    <a:lnTo>
                      <a:pt x="2336" y="1558"/>
                    </a:lnTo>
                    <a:lnTo>
                      <a:pt x="2327" y="1515"/>
                    </a:lnTo>
                    <a:lnTo>
                      <a:pt x="2327" y="1454"/>
                    </a:lnTo>
                    <a:lnTo>
                      <a:pt x="2316" y="1447"/>
                    </a:lnTo>
                    <a:lnTo>
                      <a:pt x="2251" y="1447"/>
                    </a:lnTo>
                    <a:lnTo>
                      <a:pt x="2210" y="1510"/>
                    </a:lnTo>
                    <a:lnTo>
                      <a:pt x="2185" y="1525"/>
                    </a:lnTo>
                    <a:lnTo>
                      <a:pt x="2171" y="1517"/>
                    </a:lnTo>
                    <a:lnTo>
                      <a:pt x="2175" y="1433"/>
                    </a:lnTo>
                    <a:lnTo>
                      <a:pt x="2189" y="1389"/>
                    </a:lnTo>
                    <a:lnTo>
                      <a:pt x="2205" y="1374"/>
                    </a:lnTo>
                    <a:lnTo>
                      <a:pt x="2218" y="1349"/>
                    </a:lnTo>
                    <a:lnTo>
                      <a:pt x="2244" y="1334"/>
                    </a:lnTo>
                    <a:lnTo>
                      <a:pt x="2251" y="1323"/>
                    </a:lnTo>
                    <a:lnTo>
                      <a:pt x="2259" y="1286"/>
                    </a:lnTo>
                    <a:lnTo>
                      <a:pt x="2282" y="1253"/>
                    </a:lnTo>
                    <a:lnTo>
                      <a:pt x="2368" y="1160"/>
                    </a:lnTo>
                    <a:lnTo>
                      <a:pt x="2354" y="1140"/>
                    </a:lnTo>
                    <a:lnTo>
                      <a:pt x="2370" y="1115"/>
                    </a:lnTo>
                    <a:lnTo>
                      <a:pt x="2435" y="1120"/>
                    </a:lnTo>
                    <a:lnTo>
                      <a:pt x="2460" y="1107"/>
                    </a:lnTo>
                    <a:lnTo>
                      <a:pt x="2487" y="1085"/>
                    </a:lnTo>
                    <a:lnTo>
                      <a:pt x="2480" y="1074"/>
                    </a:lnTo>
                    <a:lnTo>
                      <a:pt x="2474" y="1038"/>
                    </a:lnTo>
                    <a:lnTo>
                      <a:pt x="2478" y="935"/>
                    </a:lnTo>
                    <a:lnTo>
                      <a:pt x="2507" y="844"/>
                    </a:lnTo>
                    <a:lnTo>
                      <a:pt x="2516" y="797"/>
                    </a:lnTo>
                    <a:lnTo>
                      <a:pt x="2582" y="712"/>
                    </a:lnTo>
                    <a:lnTo>
                      <a:pt x="2591" y="669"/>
                    </a:lnTo>
                    <a:lnTo>
                      <a:pt x="2539" y="646"/>
                    </a:lnTo>
                    <a:lnTo>
                      <a:pt x="2390" y="602"/>
                    </a:lnTo>
                    <a:lnTo>
                      <a:pt x="2318" y="594"/>
                    </a:lnTo>
                    <a:lnTo>
                      <a:pt x="2295" y="556"/>
                    </a:lnTo>
                    <a:lnTo>
                      <a:pt x="2271" y="528"/>
                    </a:lnTo>
                    <a:lnTo>
                      <a:pt x="2222" y="489"/>
                    </a:lnTo>
                    <a:lnTo>
                      <a:pt x="2175" y="493"/>
                    </a:lnTo>
                    <a:lnTo>
                      <a:pt x="2115" y="475"/>
                    </a:lnTo>
                    <a:lnTo>
                      <a:pt x="2083" y="482"/>
                    </a:lnTo>
                    <a:lnTo>
                      <a:pt x="2042" y="473"/>
                    </a:lnTo>
                    <a:lnTo>
                      <a:pt x="2013" y="446"/>
                    </a:lnTo>
                    <a:lnTo>
                      <a:pt x="1970" y="424"/>
                    </a:lnTo>
                    <a:lnTo>
                      <a:pt x="1980" y="402"/>
                    </a:lnTo>
                    <a:lnTo>
                      <a:pt x="1961" y="392"/>
                    </a:lnTo>
                    <a:lnTo>
                      <a:pt x="1961" y="305"/>
                    </a:lnTo>
                    <a:lnTo>
                      <a:pt x="1939" y="305"/>
                    </a:lnTo>
                    <a:lnTo>
                      <a:pt x="1914" y="335"/>
                    </a:lnTo>
                    <a:lnTo>
                      <a:pt x="1898" y="362"/>
                    </a:lnTo>
                    <a:lnTo>
                      <a:pt x="1860" y="362"/>
                    </a:lnTo>
                    <a:lnTo>
                      <a:pt x="1824" y="347"/>
                    </a:lnTo>
                    <a:lnTo>
                      <a:pt x="1814" y="288"/>
                    </a:lnTo>
                    <a:lnTo>
                      <a:pt x="1806" y="258"/>
                    </a:lnTo>
                    <a:lnTo>
                      <a:pt x="1786" y="237"/>
                    </a:lnTo>
                    <a:lnTo>
                      <a:pt x="1738" y="223"/>
                    </a:lnTo>
                    <a:lnTo>
                      <a:pt x="1687" y="190"/>
                    </a:lnTo>
                    <a:lnTo>
                      <a:pt x="1648" y="180"/>
                    </a:lnTo>
                    <a:lnTo>
                      <a:pt x="1614" y="110"/>
                    </a:lnTo>
                    <a:lnTo>
                      <a:pt x="1573" y="114"/>
                    </a:lnTo>
                    <a:lnTo>
                      <a:pt x="1530" y="94"/>
                    </a:lnTo>
                    <a:lnTo>
                      <a:pt x="1522" y="60"/>
                    </a:lnTo>
                    <a:lnTo>
                      <a:pt x="1522"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sp>
          <p:nvSpPr>
            <p:cNvPr id="69" name="Freeform 465"/>
            <p:cNvSpPr>
              <a:spLocks noChangeAspect="1"/>
            </p:cNvSpPr>
            <p:nvPr/>
          </p:nvSpPr>
          <p:spPr bwMode="gray">
            <a:xfrm>
              <a:off x="4630825" y="5747463"/>
              <a:ext cx="25607" cy="21612"/>
            </a:xfrm>
            <a:custGeom>
              <a:avLst/>
              <a:gdLst>
                <a:gd name="T0" fmla="*/ 6118137 w 66"/>
                <a:gd name="T1" fmla="*/ 226628 h 66"/>
                <a:gd name="T2" fmla="*/ 7029525 w 66"/>
                <a:gd name="T3" fmla="*/ 567074 h 66"/>
                <a:gd name="T4" fmla="*/ 7289664 w 66"/>
                <a:gd name="T5" fmla="*/ 0 h 66"/>
                <a:gd name="T6" fmla="*/ 8591441 w 66"/>
                <a:gd name="T7" fmla="*/ 3515254 h 66"/>
                <a:gd name="T8" fmla="*/ 5597497 w 66"/>
                <a:gd name="T9" fmla="*/ 6236806 h 66"/>
                <a:gd name="T10" fmla="*/ 3514582 w 66"/>
                <a:gd name="T11" fmla="*/ 7484100 h 66"/>
                <a:gd name="T12" fmla="*/ 0 w 66"/>
                <a:gd name="T13" fmla="*/ 5556250 h 66"/>
                <a:gd name="T14" fmla="*/ 1692166 w 66"/>
                <a:gd name="T15" fmla="*/ 2608070 h 66"/>
                <a:gd name="T16" fmla="*/ 6118137 w 66"/>
                <a:gd name="T17" fmla="*/ 226628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66"/>
                <a:gd name="T29" fmla="*/ 66 w 66"/>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66">
                  <a:moveTo>
                    <a:pt x="47" y="2"/>
                  </a:moveTo>
                  <a:lnTo>
                    <a:pt x="54" y="5"/>
                  </a:lnTo>
                  <a:lnTo>
                    <a:pt x="56" y="0"/>
                  </a:lnTo>
                  <a:lnTo>
                    <a:pt x="66" y="31"/>
                  </a:lnTo>
                  <a:lnTo>
                    <a:pt x="43" y="55"/>
                  </a:lnTo>
                  <a:lnTo>
                    <a:pt x="27" y="66"/>
                  </a:lnTo>
                  <a:lnTo>
                    <a:pt x="0" y="49"/>
                  </a:lnTo>
                  <a:lnTo>
                    <a:pt x="13" y="23"/>
                  </a:lnTo>
                  <a:lnTo>
                    <a:pt x="47" y="2"/>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0" name="Freeform 466"/>
            <p:cNvSpPr>
              <a:spLocks noChangeAspect="1"/>
            </p:cNvSpPr>
            <p:nvPr/>
          </p:nvSpPr>
          <p:spPr bwMode="gray">
            <a:xfrm>
              <a:off x="4723009" y="5673364"/>
              <a:ext cx="80234" cy="58662"/>
            </a:xfrm>
            <a:custGeom>
              <a:avLst/>
              <a:gdLst>
                <a:gd name="T0" fmla="*/ 21749872 w 203"/>
                <a:gd name="T1" fmla="*/ 760820 h 183"/>
                <a:gd name="T2" fmla="*/ 20534012 w 203"/>
                <a:gd name="T3" fmla="*/ 4563932 h 183"/>
                <a:gd name="T4" fmla="*/ 20804162 w 203"/>
                <a:gd name="T5" fmla="*/ 6085244 h 183"/>
                <a:gd name="T6" fmla="*/ 25127310 w 203"/>
                <a:gd name="T7" fmla="*/ 6085244 h 183"/>
                <a:gd name="T8" fmla="*/ 27423772 w 203"/>
                <a:gd name="T9" fmla="*/ 9453883 h 183"/>
                <a:gd name="T10" fmla="*/ 25127310 w 203"/>
                <a:gd name="T11" fmla="*/ 15321891 h 183"/>
                <a:gd name="T12" fmla="*/ 19588301 w 203"/>
                <a:gd name="T13" fmla="*/ 19885822 h 183"/>
                <a:gd name="T14" fmla="*/ 11753201 w 203"/>
                <a:gd name="T15" fmla="*/ 15973928 h 183"/>
                <a:gd name="T16" fmla="*/ 9996672 w 203"/>
                <a:gd name="T17" fmla="*/ 12822525 h 183"/>
                <a:gd name="T18" fmla="*/ 5809155 w 203"/>
                <a:gd name="T19" fmla="*/ 12931307 h 183"/>
                <a:gd name="T20" fmla="*/ 2972023 w 203"/>
                <a:gd name="T21" fmla="*/ 14235052 h 183"/>
                <a:gd name="T22" fmla="*/ 0 w 203"/>
                <a:gd name="T23" fmla="*/ 11409997 h 183"/>
                <a:gd name="T24" fmla="*/ 4863444 w 203"/>
                <a:gd name="T25" fmla="*/ 6737281 h 183"/>
                <a:gd name="T26" fmla="*/ 21344463 w 203"/>
                <a:gd name="T27" fmla="*/ 0 h 183"/>
                <a:gd name="T28" fmla="*/ 22155282 w 203"/>
                <a:gd name="T29" fmla="*/ 0 h 183"/>
                <a:gd name="T30" fmla="*/ 21749872 w 203"/>
                <a:gd name="T31" fmla="*/ 760820 h 1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
                <a:gd name="T49" fmla="*/ 0 h 183"/>
                <a:gd name="T50" fmla="*/ 203 w 203"/>
                <a:gd name="T51" fmla="*/ 183 h 1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 h="183">
                  <a:moveTo>
                    <a:pt x="161" y="7"/>
                  </a:moveTo>
                  <a:lnTo>
                    <a:pt x="152" y="42"/>
                  </a:lnTo>
                  <a:lnTo>
                    <a:pt x="154" y="56"/>
                  </a:lnTo>
                  <a:lnTo>
                    <a:pt x="186" y="56"/>
                  </a:lnTo>
                  <a:lnTo>
                    <a:pt x="203" y="87"/>
                  </a:lnTo>
                  <a:lnTo>
                    <a:pt x="186" y="141"/>
                  </a:lnTo>
                  <a:lnTo>
                    <a:pt x="145" y="183"/>
                  </a:lnTo>
                  <a:lnTo>
                    <a:pt x="87" y="147"/>
                  </a:lnTo>
                  <a:lnTo>
                    <a:pt x="74" y="118"/>
                  </a:lnTo>
                  <a:lnTo>
                    <a:pt x="43" y="119"/>
                  </a:lnTo>
                  <a:lnTo>
                    <a:pt x="22" y="131"/>
                  </a:lnTo>
                  <a:lnTo>
                    <a:pt x="0" y="105"/>
                  </a:lnTo>
                  <a:lnTo>
                    <a:pt x="36" y="62"/>
                  </a:lnTo>
                  <a:lnTo>
                    <a:pt x="158" y="0"/>
                  </a:lnTo>
                  <a:lnTo>
                    <a:pt x="164" y="0"/>
                  </a:lnTo>
                  <a:lnTo>
                    <a:pt x="161" y="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1" name="Freeform 467"/>
            <p:cNvSpPr>
              <a:spLocks noChangeAspect="1"/>
            </p:cNvSpPr>
            <p:nvPr/>
          </p:nvSpPr>
          <p:spPr bwMode="gray">
            <a:xfrm>
              <a:off x="4837385" y="5664102"/>
              <a:ext cx="34142" cy="18525"/>
            </a:xfrm>
            <a:custGeom>
              <a:avLst/>
              <a:gdLst>
                <a:gd name="T0" fmla="*/ 11183143 w 80"/>
                <a:gd name="T1" fmla="*/ 1402474 h 58"/>
                <a:gd name="T2" fmla="*/ 11970939 w 80"/>
                <a:gd name="T3" fmla="*/ 1402474 h 58"/>
                <a:gd name="T4" fmla="*/ 12285661 w 80"/>
                <a:gd name="T5" fmla="*/ 2589158 h 58"/>
                <a:gd name="T6" fmla="*/ 12600780 w 80"/>
                <a:gd name="T7" fmla="*/ 6256941 h 58"/>
                <a:gd name="T8" fmla="*/ 9450387 w 80"/>
                <a:gd name="T9" fmla="*/ 6256941 h 58"/>
                <a:gd name="T10" fmla="*/ 4252912 w 80"/>
                <a:gd name="T11" fmla="*/ 4962525 h 58"/>
                <a:gd name="T12" fmla="*/ 0 w 80"/>
                <a:gd name="T13" fmla="*/ 1941786 h 58"/>
                <a:gd name="T14" fmla="*/ 2362597 w 80"/>
                <a:gd name="T15" fmla="*/ 215791 h 58"/>
                <a:gd name="T16" fmla="*/ 7718028 w 80"/>
                <a:gd name="T17" fmla="*/ 0 h 58"/>
                <a:gd name="T18" fmla="*/ 9765506 w 80"/>
                <a:gd name="T19" fmla="*/ 431581 h 58"/>
                <a:gd name="T20" fmla="*/ 11183143 w 80"/>
                <a:gd name="T21" fmla="*/ 1402474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58"/>
                <a:gd name="T35" fmla="*/ 80 w 8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58">
                  <a:moveTo>
                    <a:pt x="71" y="13"/>
                  </a:moveTo>
                  <a:lnTo>
                    <a:pt x="76" y="13"/>
                  </a:lnTo>
                  <a:lnTo>
                    <a:pt x="78" y="24"/>
                  </a:lnTo>
                  <a:lnTo>
                    <a:pt x="80" y="58"/>
                  </a:lnTo>
                  <a:lnTo>
                    <a:pt x="60" y="58"/>
                  </a:lnTo>
                  <a:lnTo>
                    <a:pt x="27" y="46"/>
                  </a:lnTo>
                  <a:lnTo>
                    <a:pt x="0" y="18"/>
                  </a:lnTo>
                  <a:lnTo>
                    <a:pt x="15" y="2"/>
                  </a:lnTo>
                  <a:lnTo>
                    <a:pt x="49" y="0"/>
                  </a:lnTo>
                  <a:lnTo>
                    <a:pt x="62" y="4"/>
                  </a:lnTo>
                  <a:lnTo>
                    <a:pt x="71" y="13"/>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2" name="Freeform 468"/>
            <p:cNvSpPr>
              <a:spLocks noChangeAspect="1"/>
            </p:cNvSpPr>
            <p:nvPr/>
          </p:nvSpPr>
          <p:spPr bwMode="gray">
            <a:xfrm>
              <a:off x="3773862" y="5485030"/>
              <a:ext cx="261187" cy="438418"/>
            </a:xfrm>
            <a:custGeom>
              <a:avLst/>
              <a:gdLst>
                <a:gd name="T0" fmla="*/ 54819200 w 661"/>
                <a:gd name="T1" fmla="*/ 141074622 h 1328"/>
                <a:gd name="T2" fmla="*/ 58465090 w 661"/>
                <a:gd name="T3" fmla="*/ 132084785 h 1328"/>
                <a:gd name="T4" fmla="*/ 68861501 w 661"/>
                <a:gd name="T5" fmla="*/ 123555643 h 1328"/>
                <a:gd name="T6" fmla="*/ 62785629 w 661"/>
                <a:gd name="T7" fmla="*/ 114334949 h 1328"/>
                <a:gd name="T8" fmla="*/ 61300375 w 661"/>
                <a:gd name="T9" fmla="*/ 102578904 h 1328"/>
                <a:gd name="T10" fmla="*/ 66701232 w 661"/>
                <a:gd name="T11" fmla="*/ 93473639 h 1328"/>
                <a:gd name="T12" fmla="*/ 59545041 w 661"/>
                <a:gd name="T13" fmla="*/ 83446283 h 1328"/>
                <a:gd name="T14" fmla="*/ 62245470 w 661"/>
                <a:gd name="T15" fmla="*/ 73879982 h 1328"/>
                <a:gd name="T16" fmla="*/ 72507392 w 661"/>
                <a:gd name="T17" fmla="*/ 67656014 h 1328"/>
                <a:gd name="T18" fmla="*/ 69401661 w 661"/>
                <a:gd name="T19" fmla="*/ 59126872 h 1328"/>
                <a:gd name="T20" fmla="*/ 72507392 w 661"/>
                <a:gd name="T21" fmla="*/ 49791089 h 1328"/>
                <a:gd name="T22" fmla="*/ 73722567 w 661"/>
                <a:gd name="T23" fmla="*/ 37689088 h 1328"/>
                <a:gd name="T24" fmla="*/ 85199296 w 661"/>
                <a:gd name="T25" fmla="*/ 24088904 h 1328"/>
                <a:gd name="T26" fmla="*/ 89250123 w 661"/>
                <a:gd name="T27" fmla="*/ 14407170 h 1328"/>
                <a:gd name="T28" fmla="*/ 82498868 w 661"/>
                <a:gd name="T29" fmla="*/ 6339060 h 1328"/>
                <a:gd name="T30" fmla="*/ 66161073 w 661"/>
                <a:gd name="T31" fmla="*/ 4725437 h 1328"/>
                <a:gd name="T32" fmla="*/ 47528141 w 661"/>
                <a:gd name="T33" fmla="*/ 6685006 h 1328"/>
                <a:gd name="T34" fmla="*/ 37131363 w 661"/>
                <a:gd name="T35" fmla="*/ 5301900 h 1328"/>
                <a:gd name="T36" fmla="*/ 29569869 w 661"/>
                <a:gd name="T37" fmla="*/ 1037159 h 1328"/>
                <a:gd name="T38" fmla="*/ 17957911 w 661"/>
                <a:gd name="T39" fmla="*/ 8183199 h 1328"/>
                <a:gd name="T40" fmla="*/ 23223911 w 661"/>
                <a:gd name="T41" fmla="*/ 32041582 h 1328"/>
                <a:gd name="T42" fmla="*/ 19173085 w 661"/>
                <a:gd name="T43" fmla="*/ 44835136 h 1328"/>
                <a:gd name="T44" fmla="*/ 16067721 w 661"/>
                <a:gd name="T45" fmla="*/ 55669112 h 1328"/>
                <a:gd name="T46" fmla="*/ 14312387 w 661"/>
                <a:gd name="T47" fmla="*/ 66618516 h 1328"/>
                <a:gd name="T48" fmla="*/ 8236512 w 661"/>
                <a:gd name="T49" fmla="*/ 79527488 h 1328"/>
                <a:gd name="T50" fmla="*/ 2160270 w 661"/>
                <a:gd name="T51" fmla="*/ 94856743 h 1328"/>
                <a:gd name="T52" fmla="*/ 404936 w 661"/>
                <a:gd name="T53" fmla="*/ 102463476 h 1328"/>
                <a:gd name="T54" fmla="*/ 9451686 w 661"/>
                <a:gd name="T55" fmla="*/ 111569081 h 1328"/>
                <a:gd name="T56" fmla="*/ 20388627 w 661"/>
                <a:gd name="T57" fmla="*/ 109148479 h 1328"/>
                <a:gd name="T58" fmla="*/ 18498070 w 661"/>
                <a:gd name="T59" fmla="*/ 112836756 h 1328"/>
                <a:gd name="T60" fmla="*/ 17687831 w 661"/>
                <a:gd name="T61" fmla="*/ 124708230 h 1328"/>
                <a:gd name="T62" fmla="*/ 18498070 w 661"/>
                <a:gd name="T63" fmla="*/ 137271256 h 1328"/>
                <a:gd name="T64" fmla="*/ 14852546 w 661"/>
                <a:gd name="T65" fmla="*/ 146607038 h 1328"/>
                <a:gd name="T66" fmla="*/ 16067721 w 661"/>
                <a:gd name="T67" fmla="*/ 152831007 h 1328"/>
                <a:gd name="T68" fmla="*/ 27679679 w 661"/>
                <a:gd name="T69" fmla="*/ 151447903 h 1328"/>
                <a:gd name="T70" fmla="*/ 38751473 w 661"/>
                <a:gd name="T71" fmla="*/ 153061524 h 1328"/>
                <a:gd name="T72" fmla="*/ 48743327 w 661"/>
                <a:gd name="T73" fmla="*/ 151793849 h 1328"/>
                <a:gd name="T74" fmla="*/ 56709757 w 661"/>
                <a:gd name="T75" fmla="*/ 148336088 h 13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1328"/>
                <a:gd name="T116" fmla="*/ 661 w 661"/>
                <a:gd name="T117" fmla="*/ 1328 h 13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1328">
                  <a:moveTo>
                    <a:pt x="420" y="1287"/>
                  </a:moveTo>
                  <a:lnTo>
                    <a:pt x="406" y="1224"/>
                  </a:lnTo>
                  <a:lnTo>
                    <a:pt x="404" y="1184"/>
                  </a:lnTo>
                  <a:lnTo>
                    <a:pt x="433" y="1146"/>
                  </a:lnTo>
                  <a:lnTo>
                    <a:pt x="485" y="1105"/>
                  </a:lnTo>
                  <a:lnTo>
                    <a:pt x="510" y="1072"/>
                  </a:lnTo>
                  <a:lnTo>
                    <a:pt x="498" y="1030"/>
                  </a:lnTo>
                  <a:lnTo>
                    <a:pt x="465" y="992"/>
                  </a:lnTo>
                  <a:lnTo>
                    <a:pt x="451" y="943"/>
                  </a:lnTo>
                  <a:lnTo>
                    <a:pt x="454" y="890"/>
                  </a:lnTo>
                  <a:lnTo>
                    <a:pt x="481" y="845"/>
                  </a:lnTo>
                  <a:lnTo>
                    <a:pt x="494" y="811"/>
                  </a:lnTo>
                  <a:lnTo>
                    <a:pt x="485" y="792"/>
                  </a:lnTo>
                  <a:lnTo>
                    <a:pt x="441" y="724"/>
                  </a:lnTo>
                  <a:lnTo>
                    <a:pt x="428" y="665"/>
                  </a:lnTo>
                  <a:lnTo>
                    <a:pt x="461" y="641"/>
                  </a:lnTo>
                  <a:lnTo>
                    <a:pt x="502" y="629"/>
                  </a:lnTo>
                  <a:lnTo>
                    <a:pt x="537" y="587"/>
                  </a:lnTo>
                  <a:lnTo>
                    <a:pt x="539" y="551"/>
                  </a:lnTo>
                  <a:lnTo>
                    <a:pt x="514" y="513"/>
                  </a:lnTo>
                  <a:lnTo>
                    <a:pt x="514" y="486"/>
                  </a:lnTo>
                  <a:lnTo>
                    <a:pt x="537" y="432"/>
                  </a:lnTo>
                  <a:lnTo>
                    <a:pt x="546" y="377"/>
                  </a:lnTo>
                  <a:lnTo>
                    <a:pt x="546" y="327"/>
                  </a:lnTo>
                  <a:lnTo>
                    <a:pt x="551" y="290"/>
                  </a:lnTo>
                  <a:lnTo>
                    <a:pt x="631" y="209"/>
                  </a:lnTo>
                  <a:lnTo>
                    <a:pt x="661" y="155"/>
                  </a:lnTo>
                  <a:lnTo>
                    <a:pt x="661" y="125"/>
                  </a:lnTo>
                  <a:lnTo>
                    <a:pt x="631" y="93"/>
                  </a:lnTo>
                  <a:lnTo>
                    <a:pt x="611" y="55"/>
                  </a:lnTo>
                  <a:lnTo>
                    <a:pt x="553" y="43"/>
                  </a:lnTo>
                  <a:lnTo>
                    <a:pt x="490" y="41"/>
                  </a:lnTo>
                  <a:lnTo>
                    <a:pt x="441" y="66"/>
                  </a:lnTo>
                  <a:lnTo>
                    <a:pt x="352" y="58"/>
                  </a:lnTo>
                  <a:lnTo>
                    <a:pt x="303" y="63"/>
                  </a:lnTo>
                  <a:lnTo>
                    <a:pt x="275" y="46"/>
                  </a:lnTo>
                  <a:lnTo>
                    <a:pt x="271" y="0"/>
                  </a:lnTo>
                  <a:lnTo>
                    <a:pt x="219" y="9"/>
                  </a:lnTo>
                  <a:lnTo>
                    <a:pt x="164" y="32"/>
                  </a:lnTo>
                  <a:lnTo>
                    <a:pt x="133" y="71"/>
                  </a:lnTo>
                  <a:lnTo>
                    <a:pt x="164" y="237"/>
                  </a:lnTo>
                  <a:lnTo>
                    <a:pt x="172" y="278"/>
                  </a:lnTo>
                  <a:lnTo>
                    <a:pt x="158" y="305"/>
                  </a:lnTo>
                  <a:lnTo>
                    <a:pt x="142" y="389"/>
                  </a:lnTo>
                  <a:lnTo>
                    <a:pt x="131" y="422"/>
                  </a:lnTo>
                  <a:lnTo>
                    <a:pt x="119" y="483"/>
                  </a:lnTo>
                  <a:lnTo>
                    <a:pt x="115" y="539"/>
                  </a:lnTo>
                  <a:lnTo>
                    <a:pt x="106" y="578"/>
                  </a:lnTo>
                  <a:lnTo>
                    <a:pt x="84" y="645"/>
                  </a:lnTo>
                  <a:lnTo>
                    <a:pt x="61" y="690"/>
                  </a:lnTo>
                  <a:lnTo>
                    <a:pt x="16" y="755"/>
                  </a:lnTo>
                  <a:lnTo>
                    <a:pt x="16" y="823"/>
                  </a:lnTo>
                  <a:lnTo>
                    <a:pt x="0" y="878"/>
                  </a:lnTo>
                  <a:lnTo>
                    <a:pt x="3" y="889"/>
                  </a:lnTo>
                  <a:lnTo>
                    <a:pt x="34" y="908"/>
                  </a:lnTo>
                  <a:lnTo>
                    <a:pt x="70" y="968"/>
                  </a:lnTo>
                  <a:lnTo>
                    <a:pt x="97" y="956"/>
                  </a:lnTo>
                  <a:lnTo>
                    <a:pt x="151" y="947"/>
                  </a:lnTo>
                  <a:lnTo>
                    <a:pt x="149" y="963"/>
                  </a:lnTo>
                  <a:lnTo>
                    <a:pt x="137" y="979"/>
                  </a:lnTo>
                  <a:lnTo>
                    <a:pt x="140" y="1038"/>
                  </a:lnTo>
                  <a:lnTo>
                    <a:pt x="131" y="1082"/>
                  </a:lnTo>
                  <a:lnTo>
                    <a:pt x="137" y="1107"/>
                  </a:lnTo>
                  <a:lnTo>
                    <a:pt x="137" y="1191"/>
                  </a:lnTo>
                  <a:lnTo>
                    <a:pt x="131" y="1224"/>
                  </a:lnTo>
                  <a:lnTo>
                    <a:pt x="110" y="1272"/>
                  </a:lnTo>
                  <a:lnTo>
                    <a:pt x="108" y="1312"/>
                  </a:lnTo>
                  <a:lnTo>
                    <a:pt x="119" y="1326"/>
                  </a:lnTo>
                  <a:lnTo>
                    <a:pt x="160" y="1314"/>
                  </a:lnTo>
                  <a:lnTo>
                    <a:pt x="205" y="1314"/>
                  </a:lnTo>
                  <a:lnTo>
                    <a:pt x="253" y="1317"/>
                  </a:lnTo>
                  <a:lnTo>
                    <a:pt x="287" y="1328"/>
                  </a:lnTo>
                  <a:lnTo>
                    <a:pt x="328" y="1328"/>
                  </a:lnTo>
                  <a:lnTo>
                    <a:pt x="361" y="1317"/>
                  </a:lnTo>
                  <a:lnTo>
                    <a:pt x="388" y="1299"/>
                  </a:lnTo>
                  <a:lnTo>
                    <a:pt x="420" y="128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3" name="Freeform 469"/>
            <p:cNvSpPr>
              <a:spLocks noChangeAspect="1"/>
            </p:cNvSpPr>
            <p:nvPr/>
          </p:nvSpPr>
          <p:spPr bwMode="gray">
            <a:xfrm>
              <a:off x="5004681" y="4957077"/>
              <a:ext cx="353370" cy="174440"/>
            </a:xfrm>
            <a:custGeom>
              <a:avLst/>
              <a:gdLst>
                <a:gd name="T0" fmla="*/ 25483542 w 902"/>
                <a:gd name="T1" fmla="*/ 55730454 h 533"/>
                <a:gd name="T2" fmla="*/ 20705169 w 902"/>
                <a:gd name="T3" fmla="*/ 50179893 h 533"/>
                <a:gd name="T4" fmla="*/ 19245356 w 902"/>
                <a:gd name="T5" fmla="*/ 42477352 h 533"/>
                <a:gd name="T6" fmla="*/ 5176201 w 902"/>
                <a:gd name="T7" fmla="*/ 49613798 h 533"/>
                <a:gd name="T8" fmla="*/ 0 w 902"/>
                <a:gd name="T9" fmla="*/ 50406735 h 533"/>
                <a:gd name="T10" fmla="*/ 2389184 w 902"/>
                <a:gd name="T11" fmla="*/ 35907685 h 533"/>
                <a:gd name="T12" fmla="*/ 6238183 w 902"/>
                <a:gd name="T13" fmla="*/ 31489987 h 533"/>
                <a:gd name="T14" fmla="*/ 10617989 w 902"/>
                <a:gd name="T15" fmla="*/ 28544743 h 533"/>
                <a:gd name="T16" fmla="*/ 14732575 w 902"/>
                <a:gd name="T17" fmla="*/ 20615702 h 533"/>
                <a:gd name="T18" fmla="*/ 24288950 w 902"/>
                <a:gd name="T19" fmla="*/ 7702534 h 533"/>
                <a:gd name="T20" fmla="*/ 35039547 w 902"/>
                <a:gd name="T21" fmla="*/ 5437141 h 533"/>
                <a:gd name="T22" fmla="*/ 41941511 w 902"/>
                <a:gd name="T23" fmla="*/ 1472454 h 533"/>
                <a:gd name="T24" fmla="*/ 62912272 w 902"/>
                <a:gd name="T25" fmla="*/ 2378813 h 533"/>
                <a:gd name="T26" fmla="*/ 85342836 w 902"/>
                <a:gd name="T27" fmla="*/ 2378813 h 533"/>
                <a:gd name="T28" fmla="*/ 97686609 w 902"/>
                <a:gd name="T29" fmla="*/ 9174987 h 533"/>
                <a:gd name="T30" fmla="*/ 95563012 w 902"/>
                <a:gd name="T31" fmla="*/ 17217447 h 533"/>
                <a:gd name="T32" fmla="*/ 102332000 w 902"/>
                <a:gd name="T33" fmla="*/ 24127046 h 533"/>
                <a:gd name="T34" fmla="*/ 112153592 w 902"/>
                <a:gd name="T35" fmla="*/ 26619279 h 533"/>
                <a:gd name="T36" fmla="*/ 119718975 w 902"/>
                <a:gd name="T37" fmla="*/ 27298795 h 533"/>
                <a:gd name="T38" fmla="*/ 118524383 w 902"/>
                <a:gd name="T39" fmla="*/ 34661736 h 533"/>
                <a:gd name="T40" fmla="*/ 111091611 w 902"/>
                <a:gd name="T41" fmla="*/ 36020769 h 533"/>
                <a:gd name="T42" fmla="*/ 110826389 w 902"/>
                <a:gd name="T43" fmla="*/ 41911256 h 533"/>
                <a:gd name="T44" fmla="*/ 111357197 w 902"/>
                <a:gd name="T45" fmla="*/ 46328628 h 533"/>
                <a:gd name="T46" fmla="*/ 95563012 w 902"/>
                <a:gd name="T47" fmla="*/ 44289742 h 533"/>
                <a:gd name="T48" fmla="*/ 88926611 w 902"/>
                <a:gd name="T49" fmla="*/ 40551887 h 533"/>
                <a:gd name="T50" fmla="*/ 82555820 w 902"/>
                <a:gd name="T51" fmla="*/ 53238558 h 533"/>
                <a:gd name="T52" fmla="*/ 80299247 w 902"/>
                <a:gd name="T53" fmla="*/ 59015288 h 533"/>
                <a:gd name="T54" fmla="*/ 74061067 w 902"/>
                <a:gd name="T55" fmla="*/ 53918074 h 533"/>
                <a:gd name="T56" fmla="*/ 65168481 w 902"/>
                <a:gd name="T57" fmla="*/ 42250846 h 533"/>
                <a:gd name="T58" fmla="*/ 56806703 w 902"/>
                <a:gd name="T59" fmla="*/ 48141008 h 533"/>
                <a:gd name="T60" fmla="*/ 55081303 w 902"/>
                <a:gd name="T61" fmla="*/ 53918074 h 533"/>
                <a:gd name="T62" fmla="*/ 43401325 w 902"/>
                <a:gd name="T63" fmla="*/ 57542834 h 533"/>
                <a:gd name="T64" fmla="*/ 26943356 w 902"/>
                <a:gd name="T65" fmla="*/ 60374657 h 5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2"/>
                <a:gd name="T100" fmla="*/ 0 h 533"/>
                <a:gd name="T101" fmla="*/ 902 w 902"/>
                <a:gd name="T102" fmla="*/ 533 h 5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2" h="533">
                  <a:moveTo>
                    <a:pt x="203" y="533"/>
                  </a:moveTo>
                  <a:lnTo>
                    <a:pt x="192" y="492"/>
                  </a:lnTo>
                  <a:lnTo>
                    <a:pt x="165" y="486"/>
                  </a:lnTo>
                  <a:lnTo>
                    <a:pt x="156" y="443"/>
                  </a:lnTo>
                  <a:lnTo>
                    <a:pt x="156" y="382"/>
                  </a:lnTo>
                  <a:lnTo>
                    <a:pt x="145" y="375"/>
                  </a:lnTo>
                  <a:lnTo>
                    <a:pt x="80" y="375"/>
                  </a:lnTo>
                  <a:lnTo>
                    <a:pt x="39" y="438"/>
                  </a:lnTo>
                  <a:lnTo>
                    <a:pt x="14" y="453"/>
                  </a:lnTo>
                  <a:lnTo>
                    <a:pt x="0" y="445"/>
                  </a:lnTo>
                  <a:lnTo>
                    <a:pt x="4" y="362"/>
                  </a:lnTo>
                  <a:lnTo>
                    <a:pt x="18" y="317"/>
                  </a:lnTo>
                  <a:lnTo>
                    <a:pt x="34" y="302"/>
                  </a:lnTo>
                  <a:lnTo>
                    <a:pt x="47" y="278"/>
                  </a:lnTo>
                  <a:lnTo>
                    <a:pt x="73" y="263"/>
                  </a:lnTo>
                  <a:lnTo>
                    <a:pt x="80" y="252"/>
                  </a:lnTo>
                  <a:lnTo>
                    <a:pt x="88" y="214"/>
                  </a:lnTo>
                  <a:lnTo>
                    <a:pt x="111" y="182"/>
                  </a:lnTo>
                  <a:lnTo>
                    <a:pt x="197" y="89"/>
                  </a:lnTo>
                  <a:lnTo>
                    <a:pt x="183" y="68"/>
                  </a:lnTo>
                  <a:lnTo>
                    <a:pt x="199" y="43"/>
                  </a:lnTo>
                  <a:lnTo>
                    <a:pt x="264" y="48"/>
                  </a:lnTo>
                  <a:lnTo>
                    <a:pt x="289" y="36"/>
                  </a:lnTo>
                  <a:lnTo>
                    <a:pt x="316" y="13"/>
                  </a:lnTo>
                  <a:lnTo>
                    <a:pt x="344" y="36"/>
                  </a:lnTo>
                  <a:lnTo>
                    <a:pt x="474" y="21"/>
                  </a:lnTo>
                  <a:lnTo>
                    <a:pt x="569" y="0"/>
                  </a:lnTo>
                  <a:lnTo>
                    <a:pt x="643" y="21"/>
                  </a:lnTo>
                  <a:lnTo>
                    <a:pt x="709" y="51"/>
                  </a:lnTo>
                  <a:lnTo>
                    <a:pt x="736" y="81"/>
                  </a:lnTo>
                  <a:lnTo>
                    <a:pt x="725" y="116"/>
                  </a:lnTo>
                  <a:lnTo>
                    <a:pt x="720" y="152"/>
                  </a:lnTo>
                  <a:lnTo>
                    <a:pt x="749" y="197"/>
                  </a:lnTo>
                  <a:lnTo>
                    <a:pt x="771" y="213"/>
                  </a:lnTo>
                  <a:lnTo>
                    <a:pt x="811" y="231"/>
                  </a:lnTo>
                  <a:lnTo>
                    <a:pt x="845" y="235"/>
                  </a:lnTo>
                  <a:lnTo>
                    <a:pt x="873" y="220"/>
                  </a:lnTo>
                  <a:lnTo>
                    <a:pt x="902" y="241"/>
                  </a:lnTo>
                  <a:lnTo>
                    <a:pt x="890" y="281"/>
                  </a:lnTo>
                  <a:lnTo>
                    <a:pt x="893" y="306"/>
                  </a:lnTo>
                  <a:lnTo>
                    <a:pt x="878" y="317"/>
                  </a:lnTo>
                  <a:lnTo>
                    <a:pt x="837" y="318"/>
                  </a:lnTo>
                  <a:lnTo>
                    <a:pt x="831" y="343"/>
                  </a:lnTo>
                  <a:lnTo>
                    <a:pt x="835" y="370"/>
                  </a:lnTo>
                  <a:lnTo>
                    <a:pt x="846" y="391"/>
                  </a:lnTo>
                  <a:lnTo>
                    <a:pt x="839" y="409"/>
                  </a:lnTo>
                  <a:lnTo>
                    <a:pt x="762" y="391"/>
                  </a:lnTo>
                  <a:lnTo>
                    <a:pt x="720" y="391"/>
                  </a:lnTo>
                  <a:lnTo>
                    <a:pt x="698" y="370"/>
                  </a:lnTo>
                  <a:lnTo>
                    <a:pt x="670" y="358"/>
                  </a:lnTo>
                  <a:lnTo>
                    <a:pt x="662" y="398"/>
                  </a:lnTo>
                  <a:lnTo>
                    <a:pt x="622" y="470"/>
                  </a:lnTo>
                  <a:lnTo>
                    <a:pt x="614" y="506"/>
                  </a:lnTo>
                  <a:lnTo>
                    <a:pt x="605" y="521"/>
                  </a:lnTo>
                  <a:lnTo>
                    <a:pt x="580" y="506"/>
                  </a:lnTo>
                  <a:lnTo>
                    <a:pt x="558" y="476"/>
                  </a:lnTo>
                  <a:lnTo>
                    <a:pt x="514" y="445"/>
                  </a:lnTo>
                  <a:lnTo>
                    <a:pt x="491" y="373"/>
                  </a:lnTo>
                  <a:lnTo>
                    <a:pt x="450" y="396"/>
                  </a:lnTo>
                  <a:lnTo>
                    <a:pt x="428" y="425"/>
                  </a:lnTo>
                  <a:lnTo>
                    <a:pt x="428" y="458"/>
                  </a:lnTo>
                  <a:lnTo>
                    <a:pt x="415" y="476"/>
                  </a:lnTo>
                  <a:lnTo>
                    <a:pt x="374" y="511"/>
                  </a:lnTo>
                  <a:lnTo>
                    <a:pt x="327" y="508"/>
                  </a:lnTo>
                  <a:lnTo>
                    <a:pt x="235" y="530"/>
                  </a:lnTo>
                  <a:lnTo>
                    <a:pt x="203" y="533"/>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4" name="Freeform 470"/>
            <p:cNvSpPr>
              <a:spLocks noChangeAspect="1"/>
            </p:cNvSpPr>
            <p:nvPr/>
          </p:nvSpPr>
          <p:spPr bwMode="gray">
            <a:xfrm>
              <a:off x="5597043" y="5034263"/>
              <a:ext cx="257772" cy="149741"/>
            </a:xfrm>
            <a:custGeom>
              <a:avLst/>
              <a:gdLst>
                <a:gd name="T0" fmla="*/ 69362613 w 650"/>
                <a:gd name="T1" fmla="*/ 1800876 h 459"/>
                <a:gd name="T2" fmla="*/ 59570156 w 650"/>
                <a:gd name="T3" fmla="*/ 4051636 h 459"/>
                <a:gd name="T4" fmla="*/ 55081993 w 650"/>
                <a:gd name="T5" fmla="*/ 7765776 h 459"/>
                <a:gd name="T6" fmla="*/ 38489423 w 650"/>
                <a:gd name="T7" fmla="*/ 7428280 h 459"/>
                <a:gd name="T8" fmla="*/ 29784894 w 650"/>
                <a:gd name="T9" fmla="*/ 14181231 h 459"/>
                <a:gd name="T10" fmla="*/ 6936188 w 650"/>
                <a:gd name="T11" fmla="*/ 12830574 h 459"/>
                <a:gd name="T12" fmla="*/ 0 w 650"/>
                <a:gd name="T13" fmla="*/ 20033742 h 459"/>
                <a:gd name="T14" fmla="*/ 1360095 w 650"/>
                <a:gd name="T15" fmla="*/ 22735061 h 459"/>
                <a:gd name="T16" fmla="*/ 2720189 w 650"/>
                <a:gd name="T17" fmla="*/ 25098543 h 459"/>
                <a:gd name="T18" fmla="*/ 4624248 w 650"/>
                <a:gd name="T19" fmla="*/ 31288550 h 459"/>
                <a:gd name="T20" fmla="*/ 5848259 w 650"/>
                <a:gd name="T21" fmla="*/ 35452908 h 459"/>
                <a:gd name="T22" fmla="*/ 11016471 w 650"/>
                <a:gd name="T23" fmla="*/ 39054659 h 459"/>
                <a:gd name="T24" fmla="*/ 14144543 w 650"/>
                <a:gd name="T25" fmla="*/ 41530528 h 459"/>
                <a:gd name="T26" fmla="*/ 11696518 w 650"/>
                <a:gd name="T27" fmla="*/ 44569684 h 459"/>
                <a:gd name="T28" fmla="*/ 6392224 w 650"/>
                <a:gd name="T29" fmla="*/ 44569684 h 459"/>
                <a:gd name="T30" fmla="*/ 6936188 w 650"/>
                <a:gd name="T31" fmla="*/ 48846429 h 459"/>
                <a:gd name="T32" fmla="*/ 15368554 w 650"/>
                <a:gd name="T33" fmla="*/ 46482947 h 459"/>
                <a:gd name="T34" fmla="*/ 26792908 w 650"/>
                <a:gd name="T35" fmla="*/ 48396210 h 459"/>
                <a:gd name="T36" fmla="*/ 32097201 w 650"/>
                <a:gd name="T37" fmla="*/ 41980747 h 459"/>
                <a:gd name="T38" fmla="*/ 40121314 w 650"/>
                <a:gd name="T39" fmla="*/ 49634144 h 459"/>
                <a:gd name="T40" fmla="*/ 41617492 w 650"/>
                <a:gd name="T41" fmla="*/ 47945991 h 459"/>
                <a:gd name="T42" fmla="*/ 44609478 w 650"/>
                <a:gd name="T43" fmla="*/ 49296648 h 459"/>
                <a:gd name="T44" fmla="*/ 48689772 w 650"/>
                <a:gd name="T45" fmla="*/ 51660130 h 459"/>
                <a:gd name="T46" fmla="*/ 50865996 w 650"/>
                <a:gd name="T47" fmla="*/ 45019568 h 459"/>
                <a:gd name="T48" fmla="*/ 51001711 w 650"/>
                <a:gd name="T49" fmla="*/ 40855535 h 459"/>
                <a:gd name="T50" fmla="*/ 60794167 w 650"/>
                <a:gd name="T51" fmla="*/ 36691178 h 459"/>
                <a:gd name="T52" fmla="*/ 63106106 w 650"/>
                <a:gd name="T53" fmla="*/ 28699959 h 459"/>
                <a:gd name="T54" fmla="*/ 59706240 w 650"/>
                <a:gd name="T55" fmla="*/ 24423214 h 459"/>
                <a:gd name="T56" fmla="*/ 71402754 w 650"/>
                <a:gd name="T57" fmla="*/ 19358414 h 459"/>
                <a:gd name="T58" fmla="*/ 73306812 w 650"/>
                <a:gd name="T59" fmla="*/ 16207217 h 459"/>
                <a:gd name="T60" fmla="*/ 78610737 w 650"/>
                <a:gd name="T61" fmla="*/ 16769823 h 459"/>
                <a:gd name="T62" fmla="*/ 77930690 w 650"/>
                <a:gd name="T63" fmla="*/ 13505903 h 459"/>
                <a:gd name="T64" fmla="*/ 79834748 w 650"/>
                <a:gd name="T65" fmla="*/ 10016871 h 459"/>
                <a:gd name="T66" fmla="*/ 86226969 w 650"/>
                <a:gd name="T67" fmla="*/ 12830574 h 459"/>
                <a:gd name="T68" fmla="*/ 88403194 w 650"/>
                <a:gd name="T69" fmla="*/ 12830574 h 459"/>
                <a:gd name="T70" fmla="*/ 81058759 w 650"/>
                <a:gd name="T71" fmla="*/ 1800876 h 459"/>
                <a:gd name="T72" fmla="*/ 73714693 w 650"/>
                <a:gd name="T73" fmla="*/ 0 h 4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0"/>
                <a:gd name="T112" fmla="*/ 0 h 459"/>
                <a:gd name="T113" fmla="*/ 650 w 650"/>
                <a:gd name="T114" fmla="*/ 459 h 4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0" h="459">
                  <a:moveTo>
                    <a:pt x="542" y="0"/>
                  </a:moveTo>
                  <a:lnTo>
                    <a:pt x="510" y="16"/>
                  </a:lnTo>
                  <a:lnTo>
                    <a:pt x="504" y="44"/>
                  </a:lnTo>
                  <a:lnTo>
                    <a:pt x="438" y="36"/>
                  </a:lnTo>
                  <a:lnTo>
                    <a:pt x="422" y="38"/>
                  </a:lnTo>
                  <a:lnTo>
                    <a:pt x="405" y="69"/>
                  </a:lnTo>
                  <a:lnTo>
                    <a:pt x="332" y="53"/>
                  </a:lnTo>
                  <a:lnTo>
                    <a:pt x="283" y="66"/>
                  </a:lnTo>
                  <a:lnTo>
                    <a:pt x="252" y="106"/>
                  </a:lnTo>
                  <a:lnTo>
                    <a:pt x="219" y="126"/>
                  </a:lnTo>
                  <a:lnTo>
                    <a:pt x="110" y="114"/>
                  </a:lnTo>
                  <a:lnTo>
                    <a:pt x="51" y="114"/>
                  </a:lnTo>
                  <a:lnTo>
                    <a:pt x="12" y="151"/>
                  </a:lnTo>
                  <a:lnTo>
                    <a:pt x="0" y="178"/>
                  </a:lnTo>
                  <a:lnTo>
                    <a:pt x="0" y="196"/>
                  </a:lnTo>
                  <a:lnTo>
                    <a:pt x="10" y="202"/>
                  </a:lnTo>
                  <a:lnTo>
                    <a:pt x="30" y="198"/>
                  </a:lnTo>
                  <a:lnTo>
                    <a:pt x="20" y="223"/>
                  </a:lnTo>
                  <a:lnTo>
                    <a:pt x="16" y="254"/>
                  </a:lnTo>
                  <a:lnTo>
                    <a:pt x="34" y="278"/>
                  </a:lnTo>
                  <a:lnTo>
                    <a:pt x="34" y="306"/>
                  </a:lnTo>
                  <a:lnTo>
                    <a:pt x="43" y="315"/>
                  </a:lnTo>
                  <a:lnTo>
                    <a:pt x="73" y="328"/>
                  </a:lnTo>
                  <a:lnTo>
                    <a:pt x="81" y="347"/>
                  </a:lnTo>
                  <a:lnTo>
                    <a:pt x="95" y="353"/>
                  </a:lnTo>
                  <a:lnTo>
                    <a:pt x="104" y="369"/>
                  </a:lnTo>
                  <a:lnTo>
                    <a:pt x="100" y="385"/>
                  </a:lnTo>
                  <a:lnTo>
                    <a:pt x="86" y="396"/>
                  </a:lnTo>
                  <a:lnTo>
                    <a:pt x="66" y="400"/>
                  </a:lnTo>
                  <a:lnTo>
                    <a:pt x="47" y="396"/>
                  </a:lnTo>
                  <a:lnTo>
                    <a:pt x="23" y="412"/>
                  </a:lnTo>
                  <a:lnTo>
                    <a:pt x="51" y="434"/>
                  </a:lnTo>
                  <a:lnTo>
                    <a:pt x="105" y="433"/>
                  </a:lnTo>
                  <a:lnTo>
                    <a:pt x="113" y="413"/>
                  </a:lnTo>
                  <a:lnTo>
                    <a:pt x="133" y="432"/>
                  </a:lnTo>
                  <a:lnTo>
                    <a:pt x="197" y="430"/>
                  </a:lnTo>
                  <a:lnTo>
                    <a:pt x="225" y="372"/>
                  </a:lnTo>
                  <a:lnTo>
                    <a:pt x="236" y="373"/>
                  </a:lnTo>
                  <a:lnTo>
                    <a:pt x="279" y="443"/>
                  </a:lnTo>
                  <a:lnTo>
                    <a:pt x="295" y="441"/>
                  </a:lnTo>
                  <a:lnTo>
                    <a:pt x="296" y="425"/>
                  </a:lnTo>
                  <a:lnTo>
                    <a:pt x="306" y="426"/>
                  </a:lnTo>
                  <a:lnTo>
                    <a:pt x="312" y="436"/>
                  </a:lnTo>
                  <a:lnTo>
                    <a:pt x="328" y="438"/>
                  </a:lnTo>
                  <a:lnTo>
                    <a:pt x="346" y="459"/>
                  </a:lnTo>
                  <a:lnTo>
                    <a:pt x="358" y="459"/>
                  </a:lnTo>
                  <a:lnTo>
                    <a:pt x="377" y="445"/>
                  </a:lnTo>
                  <a:lnTo>
                    <a:pt x="374" y="400"/>
                  </a:lnTo>
                  <a:lnTo>
                    <a:pt x="388" y="381"/>
                  </a:lnTo>
                  <a:lnTo>
                    <a:pt x="375" y="363"/>
                  </a:lnTo>
                  <a:lnTo>
                    <a:pt x="415" y="328"/>
                  </a:lnTo>
                  <a:lnTo>
                    <a:pt x="447" y="326"/>
                  </a:lnTo>
                  <a:lnTo>
                    <a:pt x="463" y="298"/>
                  </a:lnTo>
                  <a:lnTo>
                    <a:pt x="464" y="255"/>
                  </a:lnTo>
                  <a:lnTo>
                    <a:pt x="440" y="232"/>
                  </a:lnTo>
                  <a:lnTo>
                    <a:pt x="439" y="217"/>
                  </a:lnTo>
                  <a:lnTo>
                    <a:pt x="451" y="196"/>
                  </a:lnTo>
                  <a:lnTo>
                    <a:pt x="525" y="172"/>
                  </a:lnTo>
                  <a:lnTo>
                    <a:pt x="536" y="161"/>
                  </a:lnTo>
                  <a:lnTo>
                    <a:pt x="539" y="144"/>
                  </a:lnTo>
                  <a:lnTo>
                    <a:pt x="565" y="144"/>
                  </a:lnTo>
                  <a:lnTo>
                    <a:pt x="578" y="149"/>
                  </a:lnTo>
                  <a:lnTo>
                    <a:pt x="580" y="145"/>
                  </a:lnTo>
                  <a:lnTo>
                    <a:pt x="573" y="120"/>
                  </a:lnTo>
                  <a:lnTo>
                    <a:pt x="573" y="103"/>
                  </a:lnTo>
                  <a:lnTo>
                    <a:pt x="587" y="89"/>
                  </a:lnTo>
                  <a:lnTo>
                    <a:pt x="601" y="90"/>
                  </a:lnTo>
                  <a:lnTo>
                    <a:pt x="634" y="114"/>
                  </a:lnTo>
                  <a:lnTo>
                    <a:pt x="646" y="107"/>
                  </a:lnTo>
                  <a:lnTo>
                    <a:pt x="650" y="114"/>
                  </a:lnTo>
                  <a:lnTo>
                    <a:pt x="616" y="65"/>
                  </a:lnTo>
                  <a:lnTo>
                    <a:pt x="596" y="16"/>
                  </a:lnTo>
                  <a:lnTo>
                    <a:pt x="569" y="1"/>
                  </a:lnTo>
                  <a:lnTo>
                    <a:pt x="542" y="0"/>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5" name="Freeform 471"/>
            <p:cNvSpPr>
              <a:spLocks noChangeAspect="1"/>
            </p:cNvSpPr>
            <p:nvPr/>
          </p:nvSpPr>
          <p:spPr bwMode="gray">
            <a:xfrm>
              <a:off x="5784824" y="5180916"/>
              <a:ext cx="315814" cy="265520"/>
            </a:xfrm>
            <a:custGeom>
              <a:avLst/>
              <a:gdLst>
                <a:gd name="T0" fmla="*/ 72500340 w 803"/>
                <a:gd name="T1" fmla="*/ 88749356 h 810"/>
                <a:gd name="T2" fmla="*/ 64340717 w 803"/>
                <a:gd name="T3" fmla="*/ 82158382 h 810"/>
                <a:gd name="T4" fmla="*/ 56983524 w 803"/>
                <a:gd name="T5" fmla="*/ 76931330 h 810"/>
                <a:gd name="T6" fmla="*/ 49225116 w 803"/>
                <a:gd name="T7" fmla="*/ 76476584 h 810"/>
                <a:gd name="T8" fmla="*/ 40798127 w 803"/>
                <a:gd name="T9" fmla="*/ 59772334 h 810"/>
                <a:gd name="T10" fmla="*/ 26084106 w 803"/>
                <a:gd name="T11" fmla="*/ 48522340 h 810"/>
                <a:gd name="T12" fmla="*/ 17656757 w 803"/>
                <a:gd name="T13" fmla="*/ 39999801 h 810"/>
                <a:gd name="T14" fmla="*/ 11637432 w 803"/>
                <a:gd name="T15" fmla="*/ 31363333 h 810"/>
                <a:gd name="T16" fmla="*/ 10701142 w 803"/>
                <a:gd name="T17" fmla="*/ 25681535 h 810"/>
                <a:gd name="T18" fmla="*/ 3745528 w 803"/>
                <a:gd name="T19" fmla="*/ 17499808 h 810"/>
                <a:gd name="T20" fmla="*/ 1739087 w 803"/>
                <a:gd name="T21" fmla="*/ 12727165 h 810"/>
                <a:gd name="T22" fmla="*/ 4146743 w 803"/>
                <a:gd name="T23" fmla="*/ 568011 h 810"/>
                <a:gd name="T24" fmla="*/ 15516822 w 803"/>
                <a:gd name="T25" fmla="*/ 8522531 h 810"/>
                <a:gd name="T26" fmla="*/ 30765923 w 803"/>
                <a:gd name="T27" fmla="*/ 2272720 h 810"/>
                <a:gd name="T28" fmla="*/ 39594116 w 803"/>
                <a:gd name="T29" fmla="*/ 3977091 h 810"/>
                <a:gd name="T30" fmla="*/ 44811008 w 803"/>
                <a:gd name="T31" fmla="*/ 4431837 h 810"/>
                <a:gd name="T32" fmla="*/ 53906933 w 803"/>
                <a:gd name="T33" fmla="*/ 4659042 h 810"/>
                <a:gd name="T34" fmla="*/ 62467771 w 803"/>
                <a:gd name="T35" fmla="*/ 4318235 h 810"/>
                <a:gd name="T36" fmla="*/ 67417308 w 803"/>
                <a:gd name="T37" fmla="*/ 6818160 h 810"/>
                <a:gd name="T38" fmla="*/ 76245501 w 803"/>
                <a:gd name="T39" fmla="*/ 8068122 h 810"/>
                <a:gd name="T40" fmla="*/ 80793457 w 803"/>
                <a:gd name="T41" fmla="*/ 6477353 h 810"/>
                <a:gd name="T42" fmla="*/ 83602694 w 803"/>
                <a:gd name="T43" fmla="*/ 12499961 h 810"/>
                <a:gd name="T44" fmla="*/ 93367543 w 803"/>
                <a:gd name="T45" fmla="*/ 12045215 h 810"/>
                <a:gd name="T46" fmla="*/ 99654242 w 803"/>
                <a:gd name="T47" fmla="*/ 15113487 h 810"/>
                <a:gd name="T48" fmla="*/ 94838908 w 803"/>
                <a:gd name="T49" fmla="*/ 24658778 h 810"/>
                <a:gd name="T50" fmla="*/ 94437327 w 803"/>
                <a:gd name="T51" fmla="*/ 27272641 h 810"/>
                <a:gd name="T52" fmla="*/ 95641338 w 803"/>
                <a:gd name="T53" fmla="*/ 32613295 h 810"/>
                <a:gd name="T54" fmla="*/ 99520748 w 803"/>
                <a:gd name="T55" fmla="*/ 34318003 h 810"/>
                <a:gd name="T56" fmla="*/ 103265909 w 803"/>
                <a:gd name="T57" fmla="*/ 37272336 h 810"/>
                <a:gd name="T58" fmla="*/ 105807425 w 803"/>
                <a:gd name="T59" fmla="*/ 39886199 h 810"/>
                <a:gd name="T60" fmla="*/ 105138489 w 803"/>
                <a:gd name="T61" fmla="*/ 43295277 h 810"/>
                <a:gd name="T62" fmla="*/ 97380447 w 803"/>
                <a:gd name="T63" fmla="*/ 42158918 h 810"/>
                <a:gd name="T64" fmla="*/ 100457038 w 803"/>
                <a:gd name="T65" fmla="*/ 46476825 h 810"/>
                <a:gd name="T66" fmla="*/ 104469919 w 803"/>
                <a:gd name="T67" fmla="*/ 53976933 h 810"/>
                <a:gd name="T68" fmla="*/ 101259468 w 803"/>
                <a:gd name="T69" fmla="*/ 54772486 h 810"/>
                <a:gd name="T70" fmla="*/ 96444157 w 803"/>
                <a:gd name="T71" fmla="*/ 57386012 h 810"/>
                <a:gd name="T72" fmla="*/ 92163532 w 803"/>
                <a:gd name="T73" fmla="*/ 57954023 h 810"/>
                <a:gd name="T74" fmla="*/ 88284511 w 803"/>
                <a:gd name="T75" fmla="*/ 58408769 h 810"/>
                <a:gd name="T76" fmla="*/ 91093381 w 803"/>
                <a:gd name="T77" fmla="*/ 62385859 h 810"/>
                <a:gd name="T78" fmla="*/ 91494596 w 803"/>
                <a:gd name="T79" fmla="*/ 66931298 h 810"/>
                <a:gd name="T80" fmla="*/ 88685726 w 803"/>
                <a:gd name="T81" fmla="*/ 63863363 h 810"/>
                <a:gd name="T82" fmla="*/ 81462393 w 803"/>
                <a:gd name="T83" fmla="*/ 66363287 h 810"/>
                <a:gd name="T84" fmla="*/ 79991027 w 803"/>
                <a:gd name="T85" fmla="*/ 72613096 h 810"/>
                <a:gd name="T86" fmla="*/ 75443071 w 803"/>
                <a:gd name="T87" fmla="*/ 74885815 h 810"/>
                <a:gd name="T88" fmla="*/ 74774135 w 803"/>
                <a:gd name="T89" fmla="*/ 80340409 h 810"/>
                <a:gd name="T90" fmla="*/ 77315651 w 803"/>
                <a:gd name="T91" fmla="*/ 85567460 h 81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03"/>
                <a:gd name="T139" fmla="*/ 0 h 810"/>
                <a:gd name="T140" fmla="*/ 803 w 803"/>
                <a:gd name="T141" fmla="*/ 810 h 81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03" h="810">
                  <a:moveTo>
                    <a:pt x="558" y="810"/>
                  </a:moveTo>
                  <a:lnTo>
                    <a:pt x="559" y="783"/>
                  </a:lnTo>
                  <a:lnTo>
                    <a:pt x="542" y="781"/>
                  </a:lnTo>
                  <a:lnTo>
                    <a:pt x="543" y="762"/>
                  </a:lnTo>
                  <a:lnTo>
                    <a:pt x="513" y="757"/>
                  </a:lnTo>
                  <a:lnTo>
                    <a:pt x="481" y="723"/>
                  </a:lnTo>
                  <a:lnTo>
                    <a:pt x="456" y="719"/>
                  </a:lnTo>
                  <a:lnTo>
                    <a:pt x="428" y="696"/>
                  </a:lnTo>
                  <a:lnTo>
                    <a:pt x="426" y="677"/>
                  </a:lnTo>
                  <a:lnTo>
                    <a:pt x="399" y="674"/>
                  </a:lnTo>
                  <a:lnTo>
                    <a:pt x="372" y="690"/>
                  </a:lnTo>
                  <a:lnTo>
                    <a:pt x="368" y="673"/>
                  </a:lnTo>
                  <a:lnTo>
                    <a:pt x="395" y="657"/>
                  </a:lnTo>
                  <a:lnTo>
                    <a:pt x="311" y="568"/>
                  </a:lnTo>
                  <a:lnTo>
                    <a:pt x="305" y="526"/>
                  </a:lnTo>
                  <a:lnTo>
                    <a:pt x="290" y="511"/>
                  </a:lnTo>
                  <a:lnTo>
                    <a:pt x="270" y="503"/>
                  </a:lnTo>
                  <a:lnTo>
                    <a:pt x="195" y="427"/>
                  </a:lnTo>
                  <a:lnTo>
                    <a:pt x="193" y="409"/>
                  </a:lnTo>
                  <a:lnTo>
                    <a:pt x="158" y="360"/>
                  </a:lnTo>
                  <a:lnTo>
                    <a:pt x="132" y="352"/>
                  </a:lnTo>
                  <a:lnTo>
                    <a:pt x="101" y="303"/>
                  </a:lnTo>
                  <a:lnTo>
                    <a:pt x="84" y="303"/>
                  </a:lnTo>
                  <a:lnTo>
                    <a:pt x="87" y="276"/>
                  </a:lnTo>
                  <a:lnTo>
                    <a:pt x="95" y="267"/>
                  </a:lnTo>
                  <a:lnTo>
                    <a:pt x="80" y="247"/>
                  </a:lnTo>
                  <a:lnTo>
                    <a:pt x="80" y="226"/>
                  </a:lnTo>
                  <a:lnTo>
                    <a:pt x="60" y="203"/>
                  </a:lnTo>
                  <a:lnTo>
                    <a:pt x="45" y="158"/>
                  </a:lnTo>
                  <a:lnTo>
                    <a:pt x="28" y="154"/>
                  </a:lnTo>
                  <a:lnTo>
                    <a:pt x="0" y="130"/>
                  </a:lnTo>
                  <a:lnTo>
                    <a:pt x="1" y="121"/>
                  </a:lnTo>
                  <a:lnTo>
                    <a:pt x="13" y="112"/>
                  </a:lnTo>
                  <a:lnTo>
                    <a:pt x="9" y="98"/>
                  </a:lnTo>
                  <a:lnTo>
                    <a:pt x="10" y="27"/>
                  </a:lnTo>
                  <a:lnTo>
                    <a:pt x="31" y="5"/>
                  </a:lnTo>
                  <a:lnTo>
                    <a:pt x="63" y="11"/>
                  </a:lnTo>
                  <a:lnTo>
                    <a:pt x="66" y="22"/>
                  </a:lnTo>
                  <a:lnTo>
                    <a:pt x="116" y="75"/>
                  </a:lnTo>
                  <a:lnTo>
                    <a:pt x="126" y="77"/>
                  </a:lnTo>
                  <a:lnTo>
                    <a:pt x="161" y="12"/>
                  </a:lnTo>
                  <a:lnTo>
                    <a:pt x="230" y="20"/>
                  </a:lnTo>
                  <a:lnTo>
                    <a:pt x="245" y="0"/>
                  </a:lnTo>
                  <a:lnTo>
                    <a:pt x="251" y="0"/>
                  </a:lnTo>
                  <a:lnTo>
                    <a:pt x="296" y="35"/>
                  </a:lnTo>
                  <a:lnTo>
                    <a:pt x="311" y="35"/>
                  </a:lnTo>
                  <a:lnTo>
                    <a:pt x="319" y="25"/>
                  </a:lnTo>
                  <a:lnTo>
                    <a:pt x="335" y="39"/>
                  </a:lnTo>
                  <a:lnTo>
                    <a:pt x="390" y="47"/>
                  </a:lnTo>
                  <a:lnTo>
                    <a:pt x="395" y="40"/>
                  </a:lnTo>
                  <a:lnTo>
                    <a:pt x="403" y="41"/>
                  </a:lnTo>
                  <a:lnTo>
                    <a:pt x="434" y="66"/>
                  </a:lnTo>
                  <a:lnTo>
                    <a:pt x="445" y="64"/>
                  </a:lnTo>
                  <a:lnTo>
                    <a:pt x="467" y="38"/>
                  </a:lnTo>
                  <a:lnTo>
                    <a:pt x="479" y="41"/>
                  </a:lnTo>
                  <a:lnTo>
                    <a:pt x="494" y="59"/>
                  </a:lnTo>
                  <a:lnTo>
                    <a:pt x="504" y="60"/>
                  </a:lnTo>
                  <a:lnTo>
                    <a:pt x="515" y="44"/>
                  </a:lnTo>
                  <a:lnTo>
                    <a:pt x="556" y="51"/>
                  </a:lnTo>
                  <a:lnTo>
                    <a:pt x="570" y="71"/>
                  </a:lnTo>
                  <a:lnTo>
                    <a:pt x="579" y="64"/>
                  </a:lnTo>
                  <a:lnTo>
                    <a:pt x="578" y="57"/>
                  </a:lnTo>
                  <a:lnTo>
                    <a:pt x="604" y="57"/>
                  </a:lnTo>
                  <a:lnTo>
                    <a:pt x="629" y="86"/>
                  </a:lnTo>
                  <a:lnTo>
                    <a:pt x="624" y="102"/>
                  </a:lnTo>
                  <a:lnTo>
                    <a:pt x="625" y="110"/>
                  </a:lnTo>
                  <a:lnTo>
                    <a:pt x="645" y="126"/>
                  </a:lnTo>
                  <a:lnTo>
                    <a:pt x="675" y="124"/>
                  </a:lnTo>
                  <a:lnTo>
                    <a:pt x="698" y="106"/>
                  </a:lnTo>
                  <a:lnTo>
                    <a:pt x="743" y="110"/>
                  </a:lnTo>
                  <a:lnTo>
                    <a:pt x="751" y="121"/>
                  </a:lnTo>
                  <a:lnTo>
                    <a:pt x="745" y="133"/>
                  </a:lnTo>
                  <a:lnTo>
                    <a:pt x="745" y="150"/>
                  </a:lnTo>
                  <a:lnTo>
                    <a:pt x="726" y="177"/>
                  </a:lnTo>
                  <a:lnTo>
                    <a:pt x="709" y="217"/>
                  </a:lnTo>
                  <a:lnTo>
                    <a:pt x="701" y="222"/>
                  </a:lnTo>
                  <a:lnTo>
                    <a:pt x="701" y="233"/>
                  </a:lnTo>
                  <a:lnTo>
                    <a:pt x="706" y="240"/>
                  </a:lnTo>
                  <a:lnTo>
                    <a:pt x="694" y="260"/>
                  </a:lnTo>
                  <a:lnTo>
                    <a:pt x="702" y="284"/>
                  </a:lnTo>
                  <a:lnTo>
                    <a:pt x="715" y="287"/>
                  </a:lnTo>
                  <a:lnTo>
                    <a:pt x="724" y="295"/>
                  </a:lnTo>
                  <a:lnTo>
                    <a:pt x="738" y="290"/>
                  </a:lnTo>
                  <a:lnTo>
                    <a:pt x="744" y="302"/>
                  </a:lnTo>
                  <a:lnTo>
                    <a:pt x="747" y="315"/>
                  </a:lnTo>
                  <a:lnTo>
                    <a:pt x="763" y="330"/>
                  </a:lnTo>
                  <a:lnTo>
                    <a:pt x="772" y="328"/>
                  </a:lnTo>
                  <a:lnTo>
                    <a:pt x="776" y="332"/>
                  </a:lnTo>
                  <a:lnTo>
                    <a:pt x="775" y="342"/>
                  </a:lnTo>
                  <a:lnTo>
                    <a:pt x="791" y="351"/>
                  </a:lnTo>
                  <a:lnTo>
                    <a:pt x="801" y="353"/>
                  </a:lnTo>
                  <a:lnTo>
                    <a:pt x="803" y="366"/>
                  </a:lnTo>
                  <a:lnTo>
                    <a:pt x="786" y="381"/>
                  </a:lnTo>
                  <a:lnTo>
                    <a:pt x="757" y="383"/>
                  </a:lnTo>
                  <a:lnTo>
                    <a:pt x="738" y="371"/>
                  </a:lnTo>
                  <a:lnTo>
                    <a:pt x="728" y="371"/>
                  </a:lnTo>
                  <a:lnTo>
                    <a:pt x="724" y="376"/>
                  </a:lnTo>
                  <a:lnTo>
                    <a:pt x="728" y="385"/>
                  </a:lnTo>
                  <a:lnTo>
                    <a:pt x="751" y="409"/>
                  </a:lnTo>
                  <a:lnTo>
                    <a:pt x="775" y="442"/>
                  </a:lnTo>
                  <a:lnTo>
                    <a:pt x="782" y="447"/>
                  </a:lnTo>
                  <a:lnTo>
                    <a:pt x="781" y="475"/>
                  </a:lnTo>
                  <a:lnTo>
                    <a:pt x="775" y="485"/>
                  </a:lnTo>
                  <a:lnTo>
                    <a:pt x="764" y="490"/>
                  </a:lnTo>
                  <a:lnTo>
                    <a:pt x="757" y="482"/>
                  </a:lnTo>
                  <a:lnTo>
                    <a:pt x="746" y="481"/>
                  </a:lnTo>
                  <a:lnTo>
                    <a:pt x="737" y="497"/>
                  </a:lnTo>
                  <a:lnTo>
                    <a:pt x="721" y="505"/>
                  </a:lnTo>
                  <a:lnTo>
                    <a:pt x="705" y="505"/>
                  </a:lnTo>
                  <a:lnTo>
                    <a:pt x="698" y="511"/>
                  </a:lnTo>
                  <a:lnTo>
                    <a:pt x="689" y="510"/>
                  </a:lnTo>
                  <a:lnTo>
                    <a:pt x="684" y="500"/>
                  </a:lnTo>
                  <a:lnTo>
                    <a:pt x="672" y="501"/>
                  </a:lnTo>
                  <a:lnTo>
                    <a:pt x="660" y="514"/>
                  </a:lnTo>
                  <a:lnTo>
                    <a:pt x="666" y="524"/>
                  </a:lnTo>
                  <a:lnTo>
                    <a:pt x="678" y="531"/>
                  </a:lnTo>
                  <a:lnTo>
                    <a:pt x="681" y="549"/>
                  </a:lnTo>
                  <a:lnTo>
                    <a:pt x="689" y="560"/>
                  </a:lnTo>
                  <a:lnTo>
                    <a:pt x="689" y="582"/>
                  </a:lnTo>
                  <a:lnTo>
                    <a:pt x="684" y="589"/>
                  </a:lnTo>
                  <a:lnTo>
                    <a:pt x="675" y="588"/>
                  </a:lnTo>
                  <a:lnTo>
                    <a:pt x="669" y="582"/>
                  </a:lnTo>
                  <a:lnTo>
                    <a:pt x="663" y="562"/>
                  </a:lnTo>
                  <a:lnTo>
                    <a:pt x="657" y="555"/>
                  </a:lnTo>
                  <a:lnTo>
                    <a:pt x="640" y="555"/>
                  </a:lnTo>
                  <a:lnTo>
                    <a:pt x="609" y="584"/>
                  </a:lnTo>
                  <a:lnTo>
                    <a:pt x="604" y="603"/>
                  </a:lnTo>
                  <a:lnTo>
                    <a:pt x="598" y="611"/>
                  </a:lnTo>
                  <a:lnTo>
                    <a:pt x="598" y="639"/>
                  </a:lnTo>
                  <a:lnTo>
                    <a:pt x="590" y="647"/>
                  </a:lnTo>
                  <a:lnTo>
                    <a:pt x="574" y="647"/>
                  </a:lnTo>
                  <a:lnTo>
                    <a:pt x="564" y="659"/>
                  </a:lnTo>
                  <a:lnTo>
                    <a:pt x="562" y="693"/>
                  </a:lnTo>
                  <a:lnTo>
                    <a:pt x="558" y="696"/>
                  </a:lnTo>
                  <a:lnTo>
                    <a:pt x="559" y="707"/>
                  </a:lnTo>
                  <a:lnTo>
                    <a:pt x="569" y="726"/>
                  </a:lnTo>
                  <a:lnTo>
                    <a:pt x="579" y="737"/>
                  </a:lnTo>
                  <a:lnTo>
                    <a:pt x="578" y="753"/>
                  </a:lnTo>
                  <a:lnTo>
                    <a:pt x="559" y="783"/>
                  </a:lnTo>
                  <a:lnTo>
                    <a:pt x="558" y="810"/>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6" name="Freeform 472"/>
            <p:cNvSpPr>
              <a:spLocks noChangeAspect="1"/>
            </p:cNvSpPr>
            <p:nvPr/>
          </p:nvSpPr>
          <p:spPr bwMode="gray">
            <a:xfrm>
              <a:off x="5812138" y="4867541"/>
              <a:ext cx="539443" cy="273239"/>
            </a:xfrm>
            <a:custGeom>
              <a:avLst/>
              <a:gdLst>
                <a:gd name="T0" fmla="*/ 35221589 w 1376"/>
                <a:gd name="T1" fmla="*/ 19684606 h 833"/>
                <a:gd name="T2" fmla="*/ 63532004 w 1376"/>
                <a:gd name="T3" fmla="*/ 27194349 h 833"/>
                <a:gd name="T4" fmla="*/ 73101631 w 1376"/>
                <a:gd name="T5" fmla="*/ 18774519 h 833"/>
                <a:gd name="T6" fmla="*/ 96228585 w 1376"/>
                <a:gd name="T7" fmla="*/ 11037088 h 833"/>
                <a:gd name="T8" fmla="*/ 111247456 w 1376"/>
                <a:gd name="T9" fmla="*/ 10582044 h 833"/>
                <a:gd name="T10" fmla="*/ 118690539 w 1376"/>
                <a:gd name="T11" fmla="*/ 4323759 h 833"/>
                <a:gd name="T12" fmla="*/ 135171705 w 1376"/>
                <a:gd name="T13" fmla="*/ 1251792 h 833"/>
                <a:gd name="T14" fmla="*/ 148994418 w 1376"/>
                <a:gd name="T15" fmla="*/ 1820513 h 833"/>
                <a:gd name="T16" fmla="*/ 163349040 w 1376"/>
                <a:gd name="T17" fmla="*/ 5120170 h 833"/>
                <a:gd name="T18" fmla="*/ 176507504 w 1376"/>
                <a:gd name="T19" fmla="*/ 12288545 h 833"/>
                <a:gd name="T20" fmla="*/ 182887134 w 1376"/>
                <a:gd name="T21" fmla="*/ 20481017 h 833"/>
                <a:gd name="T22" fmla="*/ 177304821 w 1376"/>
                <a:gd name="T23" fmla="*/ 26511615 h 833"/>
                <a:gd name="T24" fmla="*/ 166405968 w 1376"/>
                <a:gd name="T25" fmla="*/ 29014861 h 833"/>
                <a:gd name="T26" fmla="*/ 160956724 w 1376"/>
                <a:gd name="T27" fmla="*/ 36752290 h 833"/>
                <a:gd name="T28" fmla="*/ 156836342 w 1376"/>
                <a:gd name="T29" fmla="*/ 45855197 h 833"/>
                <a:gd name="T30" fmla="*/ 148330169 w 1376"/>
                <a:gd name="T31" fmla="*/ 57233649 h 833"/>
                <a:gd name="T32" fmla="*/ 140620949 w 1376"/>
                <a:gd name="T33" fmla="*/ 68043044 h 833"/>
                <a:gd name="T34" fmla="*/ 129190551 w 1376"/>
                <a:gd name="T35" fmla="*/ 78625086 h 833"/>
                <a:gd name="T36" fmla="*/ 111779001 w 1376"/>
                <a:gd name="T37" fmla="*/ 82834829 h 833"/>
                <a:gd name="T38" fmla="*/ 103538600 w 1376"/>
                <a:gd name="T39" fmla="*/ 81697052 h 833"/>
                <a:gd name="T40" fmla="*/ 89582796 w 1376"/>
                <a:gd name="T41" fmla="*/ 86362177 h 833"/>
                <a:gd name="T42" fmla="*/ 79082784 w 1376"/>
                <a:gd name="T43" fmla="*/ 88865444 h 833"/>
                <a:gd name="T44" fmla="*/ 65924320 w 1376"/>
                <a:gd name="T45" fmla="*/ 92620481 h 833"/>
                <a:gd name="T46" fmla="*/ 50772380 w 1376"/>
                <a:gd name="T47" fmla="*/ 94782360 h 833"/>
                <a:gd name="T48" fmla="*/ 37746973 w 1376"/>
                <a:gd name="T49" fmla="*/ 89093134 h 833"/>
                <a:gd name="T50" fmla="*/ 25120418 w 1376"/>
                <a:gd name="T51" fmla="*/ 79535173 h 833"/>
                <a:gd name="T52" fmla="*/ 14354628 w 1376"/>
                <a:gd name="T53" fmla="*/ 70773980 h 833"/>
                <a:gd name="T54" fmla="*/ 7177314 w 1376"/>
                <a:gd name="T55" fmla="*/ 59622881 h 833"/>
                <a:gd name="T56" fmla="*/ 0 w 1376"/>
                <a:gd name="T57" fmla="*/ 57802370 h 833"/>
                <a:gd name="T58" fmla="*/ 10500015 w 1376"/>
                <a:gd name="T59" fmla="*/ 51999467 h 833"/>
                <a:gd name="T60" fmla="*/ 10101174 w 1376"/>
                <a:gd name="T61" fmla="*/ 43351941 h 833"/>
                <a:gd name="T62" fmla="*/ 11031560 w 1376"/>
                <a:gd name="T63" fmla="*/ 31973488 h 833"/>
                <a:gd name="T64" fmla="*/ 26050803 w 1376"/>
                <a:gd name="T65" fmla="*/ 28559818 h 833"/>
                <a:gd name="T66" fmla="*/ 28443119 w 1376"/>
                <a:gd name="T67" fmla="*/ 16612640 h 8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6"/>
                <a:gd name="T103" fmla="*/ 0 h 833"/>
                <a:gd name="T104" fmla="*/ 1376 w 1376"/>
                <a:gd name="T105" fmla="*/ 833 h 8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6" h="833">
                  <a:moveTo>
                    <a:pt x="214" y="146"/>
                  </a:moveTo>
                  <a:lnTo>
                    <a:pt x="265" y="173"/>
                  </a:lnTo>
                  <a:lnTo>
                    <a:pt x="355" y="243"/>
                  </a:lnTo>
                  <a:lnTo>
                    <a:pt x="478" y="239"/>
                  </a:lnTo>
                  <a:lnTo>
                    <a:pt x="501" y="237"/>
                  </a:lnTo>
                  <a:lnTo>
                    <a:pt x="550" y="165"/>
                  </a:lnTo>
                  <a:lnTo>
                    <a:pt x="665" y="130"/>
                  </a:lnTo>
                  <a:lnTo>
                    <a:pt x="724" y="97"/>
                  </a:lnTo>
                  <a:lnTo>
                    <a:pt x="787" y="117"/>
                  </a:lnTo>
                  <a:lnTo>
                    <a:pt x="837" y="93"/>
                  </a:lnTo>
                  <a:lnTo>
                    <a:pt x="876" y="81"/>
                  </a:lnTo>
                  <a:lnTo>
                    <a:pt x="893" y="38"/>
                  </a:lnTo>
                  <a:lnTo>
                    <a:pt x="955" y="5"/>
                  </a:lnTo>
                  <a:lnTo>
                    <a:pt x="1017" y="11"/>
                  </a:lnTo>
                  <a:lnTo>
                    <a:pt x="1062" y="0"/>
                  </a:lnTo>
                  <a:lnTo>
                    <a:pt x="1121" y="16"/>
                  </a:lnTo>
                  <a:lnTo>
                    <a:pt x="1182" y="57"/>
                  </a:lnTo>
                  <a:lnTo>
                    <a:pt x="1229" y="45"/>
                  </a:lnTo>
                  <a:lnTo>
                    <a:pt x="1285" y="74"/>
                  </a:lnTo>
                  <a:lnTo>
                    <a:pt x="1328" y="108"/>
                  </a:lnTo>
                  <a:lnTo>
                    <a:pt x="1361" y="140"/>
                  </a:lnTo>
                  <a:lnTo>
                    <a:pt x="1376" y="180"/>
                  </a:lnTo>
                  <a:lnTo>
                    <a:pt x="1361" y="206"/>
                  </a:lnTo>
                  <a:lnTo>
                    <a:pt x="1334" y="233"/>
                  </a:lnTo>
                  <a:lnTo>
                    <a:pt x="1306" y="233"/>
                  </a:lnTo>
                  <a:lnTo>
                    <a:pt x="1252" y="255"/>
                  </a:lnTo>
                  <a:lnTo>
                    <a:pt x="1213" y="295"/>
                  </a:lnTo>
                  <a:lnTo>
                    <a:pt x="1211" y="323"/>
                  </a:lnTo>
                  <a:lnTo>
                    <a:pt x="1189" y="361"/>
                  </a:lnTo>
                  <a:lnTo>
                    <a:pt x="1180" y="403"/>
                  </a:lnTo>
                  <a:lnTo>
                    <a:pt x="1135" y="454"/>
                  </a:lnTo>
                  <a:lnTo>
                    <a:pt x="1116" y="503"/>
                  </a:lnTo>
                  <a:lnTo>
                    <a:pt x="1086" y="561"/>
                  </a:lnTo>
                  <a:lnTo>
                    <a:pt x="1058" y="598"/>
                  </a:lnTo>
                  <a:lnTo>
                    <a:pt x="1031" y="665"/>
                  </a:lnTo>
                  <a:lnTo>
                    <a:pt x="972" y="691"/>
                  </a:lnTo>
                  <a:lnTo>
                    <a:pt x="853" y="728"/>
                  </a:lnTo>
                  <a:lnTo>
                    <a:pt x="841" y="728"/>
                  </a:lnTo>
                  <a:lnTo>
                    <a:pt x="824" y="701"/>
                  </a:lnTo>
                  <a:lnTo>
                    <a:pt x="779" y="718"/>
                  </a:lnTo>
                  <a:lnTo>
                    <a:pt x="734" y="720"/>
                  </a:lnTo>
                  <a:lnTo>
                    <a:pt x="674" y="759"/>
                  </a:lnTo>
                  <a:lnTo>
                    <a:pt x="621" y="761"/>
                  </a:lnTo>
                  <a:lnTo>
                    <a:pt x="595" y="781"/>
                  </a:lnTo>
                  <a:lnTo>
                    <a:pt x="544" y="786"/>
                  </a:lnTo>
                  <a:lnTo>
                    <a:pt x="496" y="814"/>
                  </a:lnTo>
                  <a:lnTo>
                    <a:pt x="447" y="828"/>
                  </a:lnTo>
                  <a:lnTo>
                    <a:pt x="382" y="833"/>
                  </a:lnTo>
                  <a:lnTo>
                    <a:pt x="327" y="796"/>
                  </a:lnTo>
                  <a:lnTo>
                    <a:pt x="284" y="783"/>
                  </a:lnTo>
                  <a:lnTo>
                    <a:pt x="242" y="726"/>
                  </a:lnTo>
                  <a:lnTo>
                    <a:pt x="189" y="699"/>
                  </a:lnTo>
                  <a:lnTo>
                    <a:pt x="150" y="643"/>
                  </a:lnTo>
                  <a:lnTo>
                    <a:pt x="108" y="622"/>
                  </a:lnTo>
                  <a:lnTo>
                    <a:pt x="74" y="573"/>
                  </a:lnTo>
                  <a:lnTo>
                    <a:pt x="54" y="524"/>
                  </a:lnTo>
                  <a:lnTo>
                    <a:pt x="27" y="509"/>
                  </a:lnTo>
                  <a:lnTo>
                    <a:pt x="0" y="508"/>
                  </a:lnTo>
                  <a:lnTo>
                    <a:pt x="38" y="467"/>
                  </a:lnTo>
                  <a:lnTo>
                    <a:pt x="79" y="457"/>
                  </a:lnTo>
                  <a:lnTo>
                    <a:pt x="74" y="415"/>
                  </a:lnTo>
                  <a:lnTo>
                    <a:pt x="76" y="381"/>
                  </a:lnTo>
                  <a:lnTo>
                    <a:pt x="108" y="313"/>
                  </a:lnTo>
                  <a:lnTo>
                    <a:pt x="83" y="281"/>
                  </a:lnTo>
                  <a:lnTo>
                    <a:pt x="99" y="253"/>
                  </a:lnTo>
                  <a:lnTo>
                    <a:pt x="196" y="251"/>
                  </a:lnTo>
                  <a:lnTo>
                    <a:pt x="214" y="220"/>
                  </a:lnTo>
                  <a:lnTo>
                    <a:pt x="214" y="146"/>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77" name="Freeform 474"/>
            <p:cNvSpPr>
              <a:spLocks noChangeAspect="1"/>
            </p:cNvSpPr>
            <p:nvPr/>
          </p:nvSpPr>
          <p:spPr bwMode="gray">
            <a:xfrm>
              <a:off x="5655085" y="4183671"/>
              <a:ext cx="797216" cy="626752"/>
            </a:xfrm>
            <a:custGeom>
              <a:avLst/>
              <a:gdLst>
                <a:gd name="T0" fmla="*/ 258501486 w 2032"/>
                <a:gd name="T1" fmla="*/ 137874956 h 1907"/>
                <a:gd name="T2" fmla="*/ 268085571 w 2032"/>
                <a:gd name="T3" fmla="*/ 152039294 h 1907"/>
                <a:gd name="T4" fmla="*/ 268085571 w 2032"/>
                <a:gd name="T5" fmla="*/ 169288022 h 1907"/>
                <a:gd name="T6" fmla="*/ 241995948 w 2032"/>
                <a:gd name="T7" fmla="*/ 189163899 h 1907"/>
                <a:gd name="T8" fmla="*/ 233476843 w 2032"/>
                <a:gd name="T9" fmla="*/ 217035965 h 1907"/>
                <a:gd name="T10" fmla="*/ 221097324 w 2032"/>
                <a:gd name="T11" fmla="*/ 216007834 h 1907"/>
                <a:gd name="T12" fmla="*/ 206455043 w 2032"/>
                <a:gd name="T13" fmla="*/ 205955680 h 1907"/>
                <a:gd name="T14" fmla="*/ 188484976 w 2032"/>
                <a:gd name="T15" fmla="*/ 208126178 h 1907"/>
                <a:gd name="T16" fmla="*/ 170115815 w 2032"/>
                <a:gd name="T17" fmla="*/ 207326521 h 1907"/>
                <a:gd name="T18" fmla="*/ 157070821 w 2032"/>
                <a:gd name="T19" fmla="*/ 212466834 h 1907"/>
                <a:gd name="T20" fmla="*/ 144558499 w 2032"/>
                <a:gd name="T21" fmla="*/ 201615024 h 1907"/>
                <a:gd name="T22" fmla="*/ 128585268 w 2032"/>
                <a:gd name="T23" fmla="*/ 202528917 h 1907"/>
                <a:gd name="T24" fmla="*/ 105024743 w 2032"/>
                <a:gd name="T25" fmla="*/ 184709005 h 1907"/>
                <a:gd name="T26" fmla="*/ 97969756 w 2032"/>
                <a:gd name="T27" fmla="*/ 175570703 h 1907"/>
                <a:gd name="T28" fmla="*/ 75340655 w 2032"/>
                <a:gd name="T29" fmla="*/ 173285969 h 1907"/>
                <a:gd name="T30" fmla="*/ 67487390 w 2032"/>
                <a:gd name="T31" fmla="*/ 177969716 h 1907"/>
                <a:gd name="T32" fmla="*/ 60299235 w 2032"/>
                <a:gd name="T33" fmla="*/ 164376182 h 1907"/>
                <a:gd name="T34" fmla="*/ 49384200 w 2032"/>
                <a:gd name="T35" fmla="*/ 157636554 h 1907"/>
                <a:gd name="T36" fmla="*/ 32479146 w 2032"/>
                <a:gd name="T37" fmla="*/ 152039294 h 1907"/>
                <a:gd name="T38" fmla="*/ 16771880 w 2032"/>
                <a:gd name="T39" fmla="*/ 154666738 h 1907"/>
                <a:gd name="T40" fmla="*/ 21031433 w 2032"/>
                <a:gd name="T41" fmla="*/ 134790903 h 1907"/>
                <a:gd name="T42" fmla="*/ 11447710 w 2032"/>
                <a:gd name="T43" fmla="*/ 114572021 h 1907"/>
                <a:gd name="T44" fmla="*/ 9317751 w 2032"/>
                <a:gd name="T45" fmla="*/ 99151080 h 1907"/>
                <a:gd name="T46" fmla="*/ 266336 w 2032"/>
                <a:gd name="T47" fmla="*/ 80760301 h 1907"/>
                <a:gd name="T48" fmla="*/ 5058197 w 2032"/>
                <a:gd name="T49" fmla="*/ 67052573 h 1907"/>
                <a:gd name="T50" fmla="*/ 1730455 w 2032"/>
                <a:gd name="T51" fmla="*/ 47519448 h 1907"/>
                <a:gd name="T52" fmla="*/ 10116395 w 2032"/>
                <a:gd name="T53" fmla="*/ 44435395 h 1907"/>
                <a:gd name="T54" fmla="*/ 7720465 w 2032"/>
                <a:gd name="T55" fmla="*/ 36667627 h 1907"/>
                <a:gd name="T56" fmla="*/ 18901839 w 2032"/>
                <a:gd name="T57" fmla="*/ 31413076 h 1907"/>
                <a:gd name="T58" fmla="*/ 50316011 w 2032"/>
                <a:gd name="T59" fmla="*/ 22731763 h 1907"/>
                <a:gd name="T60" fmla="*/ 84924739 w 2032"/>
                <a:gd name="T61" fmla="*/ 3769475 h 1907"/>
                <a:gd name="T62" fmla="*/ 118868015 w 2032"/>
                <a:gd name="T63" fmla="*/ 1142367 h 1907"/>
                <a:gd name="T64" fmla="*/ 125923002 w 2032"/>
                <a:gd name="T65" fmla="*/ 9138263 h 1907"/>
                <a:gd name="T66" fmla="*/ 123926211 w 2032"/>
                <a:gd name="T67" fmla="*/ 20903970 h 1907"/>
                <a:gd name="T68" fmla="*/ 129783050 w 2032"/>
                <a:gd name="T69" fmla="*/ 19304656 h 1907"/>
                <a:gd name="T70" fmla="*/ 144026192 w 2032"/>
                <a:gd name="T71" fmla="*/ 17705680 h 1907"/>
                <a:gd name="T72" fmla="*/ 187686333 w 2032"/>
                <a:gd name="T73" fmla="*/ 22046337 h 1907"/>
                <a:gd name="T74" fmla="*/ 236538248 w 2032"/>
                <a:gd name="T75" fmla="*/ 17934154 h 1907"/>
                <a:gd name="T76" fmla="*/ 255173745 w 2032"/>
                <a:gd name="T77" fmla="*/ 31641550 h 1907"/>
                <a:gd name="T78" fmla="*/ 265023801 w 2032"/>
                <a:gd name="T79" fmla="*/ 69337307 h 1907"/>
                <a:gd name="T80" fmla="*/ 259033794 w 2032"/>
                <a:gd name="T81" fmla="*/ 90469766 h 1907"/>
                <a:gd name="T82" fmla="*/ 249183738 w 2032"/>
                <a:gd name="T83" fmla="*/ 104177157 h 1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32"/>
                <a:gd name="T127" fmla="*/ 0 h 1907"/>
                <a:gd name="T128" fmla="*/ 2032 w 2032"/>
                <a:gd name="T129" fmla="*/ 1907 h 1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32" h="1907">
                  <a:moveTo>
                    <a:pt x="1915" y="1112"/>
                  </a:moveTo>
                  <a:lnTo>
                    <a:pt x="1935" y="1159"/>
                  </a:lnTo>
                  <a:lnTo>
                    <a:pt x="1942" y="1207"/>
                  </a:lnTo>
                  <a:lnTo>
                    <a:pt x="1968" y="1274"/>
                  </a:lnTo>
                  <a:lnTo>
                    <a:pt x="1975" y="1287"/>
                  </a:lnTo>
                  <a:lnTo>
                    <a:pt x="2014" y="1331"/>
                  </a:lnTo>
                  <a:lnTo>
                    <a:pt x="2009" y="1373"/>
                  </a:lnTo>
                  <a:lnTo>
                    <a:pt x="2032" y="1428"/>
                  </a:lnTo>
                  <a:lnTo>
                    <a:pt x="2014" y="1482"/>
                  </a:lnTo>
                  <a:lnTo>
                    <a:pt x="1946" y="1537"/>
                  </a:lnTo>
                  <a:lnTo>
                    <a:pt x="1875" y="1585"/>
                  </a:lnTo>
                  <a:lnTo>
                    <a:pt x="1818" y="1656"/>
                  </a:lnTo>
                  <a:lnTo>
                    <a:pt x="1752" y="1799"/>
                  </a:lnTo>
                  <a:lnTo>
                    <a:pt x="1745" y="1852"/>
                  </a:lnTo>
                  <a:lnTo>
                    <a:pt x="1754" y="1900"/>
                  </a:lnTo>
                  <a:lnTo>
                    <a:pt x="1716" y="1907"/>
                  </a:lnTo>
                  <a:lnTo>
                    <a:pt x="1697" y="1902"/>
                  </a:lnTo>
                  <a:lnTo>
                    <a:pt x="1661" y="1891"/>
                  </a:lnTo>
                  <a:lnTo>
                    <a:pt x="1619" y="1860"/>
                  </a:lnTo>
                  <a:lnTo>
                    <a:pt x="1590" y="1828"/>
                  </a:lnTo>
                  <a:lnTo>
                    <a:pt x="1551" y="1803"/>
                  </a:lnTo>
                  <a:lnTo>
                    <a:pt x="1500" y="1799"/>
                  </a:lnTo>
                  <a:lnTo>
                    <a:pt x="1454" y="1803"/>
                  </a:lnTo>
                  <a:lnTo>
                    <a:pt x="1416" y="1822"/>
                  </a:lnTo>
                  <a:lnTo>
                    <a:pt x="1389" y="1842"/>
                  </a:lnTo>
                  <a:lnTo>
                    <a:pt x="1350" y="1815"/>
                  </a:lnTo>
                  <a:lnTo>
                    <a:pt x="1278" y="1815"/>
                  </a:lnTo>
                  <a:lnTo>
                    <a:pt x="1245" y="1850"/>
                  </a:lnTo>
                  <a:lnTo>
                    <a:pt x="1209" y="1868"/>
                  </a:lnTo>
                  <a:lnTo>
                    <a:pt x="1180" y="1860"/>
                  </a:lnTo>
                  <a:lnTo>
                    <a:pt x="1155" y="1823"/>
                  </a:lnTo>
                  <a:lnTo>
                    <a:pt x="1118" y="1787"/>
                  </a:lnTo>
                  <a:lnTo>
                    <a:pt x="1086" y="1765"/>
                  </a:lnTo>
                  <a:lnTo>
                    <a:pt x="1049" y="1782"/>
                  </a:lnTo>
                  <a:lnTo>
                    <a:pt x="1008" y="1792"/>
                  </a:lnTo>
                  <a:lnTo>
                    <a:pt x="966" y="1773"/>
                  </a:lnTo>
                  <a:lnTo>
                    <a:pt x="895" y="1740"/>
                  </a:lnTo>
                  <a:lnTo>
                    <a:pt x="823" y="1634"/>
                  </a:lnTo>
                  <a:lnTo>
                    <a:pt x="789" y="1617"/>
                  </a:lnTo>
                  <a:lnTo>
                    <a:pt x="771" y="1623"/>
                  </a:lnTo>
                  <a:lnTo>
                    <a:pt x="737" y="1597"/>
                  </a:lnTo>
                  <a:lnTo>
                    <a:pt x="736" y="1537"/>
                  </a:lnTo>
                  <a:lnTo>
                    <a:pt x="660" y="1529"/>
                  </a:lnTo>
                  <a:lnTo>
                    <a:pt x="570" y="1495"/>
                  </a:lnTo>
                  <a:lnTo>
                    <a:pt x="566" y="1517"/>
                  </a:lnTo>
                  <a:lnTo>
                    <a:pt x="577" y="1539"/>
                  </a:lnTo>
                  <a:lnTo>
                    <a:pt x="534" y="1570"/>
                  </a:lnTo>
                  <a:lnTo>
                    <a:pt x="507" y="1558"/>
                  </a:lnTo>
                  <a:lnTo>
                    <a:pt x="434" y="1490"/>
                  </a:lnTo>
                  <a:lnTo>
                    <a:pt x="453" y="1449"/>
                  </a:lnTo>
                  <a:lnTo>
                    <a:pt x="453" y="1439"/>
                  </a:lnTo>
                  <a:lnTo>
                    <a:pt x="448" y="1431"/>
                  </a:lnTo>
                  <a:lnTo>
                    <a:pt x="405" y="1425"/>
                  </a:lnTo>
                  <a:lnTo>
                    <a:pt x="371" y="1380"/>
                  </a:lnTo>
                  <a:lnTo>
                    <a:pt x="291" y="1364"/>
                  </a:lnTo>
                  <a:lnTo>
                    <a:pt x="264" y="1366"/>
                  </a:lnTo>
                  <a:lnTo>
                    <a:pt x="244" y="1331"/>
                  </a:lnTo>
                  <a:lnTo>
                    <a:pt x="205" y="1310"/>
                  </a:lnTo>
                  <a:lnTo>
                    <a:pt x="150" y="1369"/>
                  </a:lnTo>
                  <a:lnTo>
                    <a:pt x="126" y="1354"/>
                  </a:lnTo>
                  <a:lnTo>
                    <a:pt x="140" y="1323"/>
                  </a:lnTo>
                  <a:lnTo>
                    <a:pt x="154" y="1255"/>
                  </a:lnTo>
                  <a:lnTo>
                    <a:pt x="158" y="1180"/>
                  </a:lnTo>
                  <a:lnTo>
                    <a:pt x="154" y="1163"/>
                  </a:lnTo>
                  <a:lnTo>
                    <a:pt x="95" y="1093"/>
                  </a:lnTo>
                  <a:lnTo>
                    <a:pt x="86" y="1003"/>
                  </a:lnTo>
                  <a:lnTo>
                    <a:pt x="88" y="965"/>
                  </a:lnTo>
                  <a:lnTo>
                    <a:pt x="81" y="905"/>
                  </a:lnTo>
                  <a:lnTo>
                    <a:pt x="70" y="868"/>
                  </a:lnTo>
                  <a:lnTo>
                    <a:pt x="62" y="778"/>
                  </a:lnTo>
                  <a:lnTo>
                    <a:pt x="56" y="748"/>
                  </a:lnTo>
                  <a:lnTo>
                    <a:pt x="2" y="707"/>
                  </a:lnTo>
                  <a:lnTo>
                    <a:pt x="0" y="680"/>
                  </a:lnTo>
                  <a:lnTo>
                    <a:pt x="15" y="632"/>
                  </a:lnTo>
                  <a:lnTo>
                    <a:pt x="38" y="587"/>
                  </a:lnTo>
                  <a:lnTo>
                    <a:pt x="43" y="541"/>
                  </a:lnTo>
                  <a:lnTo>
                    <a:pt x="43" y="478"/>
                  </a:lnTo>
                  <a:lnTo>
                    <a:pt x="13" y="416"/>
                  </a:lnTo>
                  <a:lnTo>
                    <a:pt x="5" y="383"/>
                  </a:lnTo>
                  <a:lnTo>
                    <a:pt x="65" y="410"/>
                  </a:lnTo>
                  <a:lnTo>
                    <a:pt x="76" y="389"/>
                  </a:lnTo>
                  <a:lnTo>
                    <a:pt x="76" y="359"/>
                  </a:lnTo>
                  <a:lnTo>
                    <a:pt x="27" y="343"/>
                  </a:lnTo>
                  <a:lnTo>
                    <a:pt x="58" y="321"/>
                  </a:lnTo>
                  <a:lnTo>
                    <a:pt x="95" y="308"/>
                  </a:lnTo>
                  <a:lnTo>
                    <a:pt x="99" y="321"/>
                  </a:lnTo>
                  <a:lnTo>
                    <a:pt x="142" y="275"/>
                  </a:lnTo>
                  <a:lnTo>
                    <a:pt x="191" y="249"/>
                  </a:lnTo>
                  <a:lnTo>
                    <a:pt x="258" y="237"/>
                  </a:lnTo>
                  <a:lnTo>
                    <a:pt x="378" y="199"/>
                  </a:lnTo>
                  <a:lnTo>
                    <a:pt x="500" y="95"/>
                  </a:lnTo>
                  <a:lnTo>
                    <a:pt x="551" y="78"/>
                  </a:lnTo>
                  <a:lnTo>
                    <a:pt x="638" y="33"/>
                  </a:lnTo>
                  <a:lnTo>
                    <a:pt x="799" y="0"/>
                  </a:lnTo>
                  <a:lnTo>
                    <a:pt x="850" y="0"/>
                  </a:lnTo>
                  <a:lnTo>
                    <a:pt x="893" y="10"/>
                  </a:lnTo>
                  <a:lnTo>
                    <a:pt x="924" y="26"/>
                  </a:lnTo>
                  <a:lnTo>
                    <a:pt x="951" y="55"/>
                  </a:lnTo>
                  <a:lnTo>
                    <a:pt x="946" y="80"/>
                  </a:lnTo>
                  <a:lnTo>
                    <a:pt x="879" y="38"/>
                  </a:lnTo>
                  <a:lnTo>
                    <a:pt x="883" y="63"/>
                  </a:lnTo>
                  <a:lnTo>
                    <a:pt x="931" y="183"/>
                  </a:lnTo>
                  <a:lnTo>
                    <a:pt x="956" y="195"/>
                  </a:lnTo>
                  <a:lnTo>
                    <a:pt x="960" y="182"/>
                  </a:lnTo>
                  <a:lnTo>
                    <a:pt x="975" y="169"/>
                  </a:lnTo>
                  <a:lnTo>
                    <a:pt x="992" y="180"/>
                  </a:lnTo>
                  <a:lnTo>
                    <a:pt x="1030" y="166"/>
                  </a:lnTo>
                  <a:lnTo>
                    <a:pt x="1082" y="155"/>
                  </a:lnTo>
                  <a:lnTo>
                    <a:pt x="1118" y="134"/>
                  </a:lnTo>
                  <a:lnTo>
                    <a:pt x="1170" y="153"/>
                  </a:lnTo>
                  <a:lnTo>
                    <a:pt x="1410" y="193"/>
                  </a:lnTo>
                  <a:lnTo>
                    <a:pt x="1590" y="191"/>
                  </a:lnTo>
                  <a:lnTo>
                    <a:pt x="1691" y="169"/>
                  </a:lnTo>
                  <a:lnTo>
                    <a:pt x="1777" y="157"/>
                  </a:lnTo>
                  <a:lnTo>
                    <a:pt x="1834" y="186"/>
                  </a:lnTo>
                  <a:lnTo>
                    <a:pt x="1901" y="233"/>
                  </a:lnTo>
                  <a:lnTo>
                    <a:pt x="1917" y="277"/>
                  </a:lnTo>
                  <a:lnTo>
                    <a:pt x="1919" y="303"/>
                  </a:lnTo>
                  <a:lnTo>
                    <a:pt x="1924" y="342"/>
                  </a:lnTo>
                  <a:lnTo>
                    <a:pt x="1991" y="607"/>
                  </a:lnTo>
                  <a:lnTo>
                    <a:pt x="1993" y="666"/>
                  </a:lnTo>
                  <a:lnTo>
                    <a:pt x="1989" y="731"/>
                  </a:lnTo>
                  <a:lnTo>
                    <a:pt x="1946" y="792"/>
                  </a:lnTo>
                  <a:lnTo>
                    <a:pt x="1889" y="824"/>
                  </a:lnTo>
                  <a:lnTo>
                    <a:pt x="1852" y="870"/>
                  </a:lnTo>
                  <a:lnTo>
                    <a:pt x="1872" y="912"/>
                  </a:lnTo>
                  <a:lnTo>
                    <a:pt x="1928" y="961"/>
                  </a:lnTo>
                  <a:lnTo>
                    <a:pt x="1915" y="1112"/>
                  </a:lnTo>
                  <a:close/>
                </a:path>
              </a:pathLst>
            </a:custGeom>
            <a:solidFill>
              <a:schemeClr val="accent1"/>
            </a:solidFill>
            <a:ln w="6350" cap="flat" cmpd="sng">
              <a:solidFill>
                <a:srgbClr val="FFFFFF"/>
              </a:solidFill>
              <a:prstDash val="solid"/>
              <a:round/>
              <a:headEnd type="none" w="med" len="med"/>
              <a:tailEnd type="none" w="med" len="med"/>
            </a:ln>
          </p:spPr>
          <p:txBody>
            <a:bodyPr/>
            <a:lstStyle/>
            <a:p>
              <a:endParaRPr lang="en-US" dirty="0"/>
            </a:p>
          </p:txBody>
        </p:sp>
        <p:sp>
          <p:nvSpPr>
            <p:cNvPr id="78" name="Freeform 475"/>
            <p:cNvSpPr>
              <a:spLocks noChangeAspect="1"/>
            </p:cNvSpPr>
            <p:nvPr/>
          </p:nvSpPr>
          <p:spPr bwMode="gray">
            <a:xfrm>
              <a:off x="6204770" y="3793109"/>
              <a:ext cx="594070" cy="294851"/>
            </a:xfrm>
            <a:custGeom>
              <a:avLst/>
              <a:gdLst>
                <a:gd name="T0" fmla="*/ 0 w 1515"/>
                <a:gd name="T1" fmla="*/ 79141723 h 894"/>
                <a:gd name="T2" fmla="*/ 6116698 w 1515"/>
                <a:gd name="T3" fmla="*/ 50384074 h 894"/>
                <a:gd name="T4" fmla="*/ 11967564 w 1515"/>
                <a:gd name="T5" fmla="*/ 39916130 h 894"/>
                <a:gd name="T6" fmla="*/ 16355438 w 1515"/>
                <a:gd name="T7" fmla="*/ 27032337 h 894"/>
                <a:gd name="T8" fmla="*/ 25663585 w 1515"/>
                <a:gd name="T9" fmla="*/ 18980257 h 894"/>
                <a:gd name="T10" fmla="*/ 42816878 w 1515"/>
                <a:gd name="T11" fmla="*/ 14148877 h 894"/>
                <a:gd name="T12" fmla="*/ 56247072 w 1515"/>
                <a:gd name="T13" fmla="*/ 29102928 h 894"/>
                <a:gd name="T14" fmla="*/ 58906489 w 1515"/>
                <a:gd name="T15" fmla="*/ 36695097 h 894"/>
                <a:gd name="T16" fmla="*/ 62231034 w 1515"/>
                <a:gd name="T17" fmla="*/ 39225933 h 894"/>
                <a:gd name="T18" fmla="*/ 73267632 w 1515"/>
                <a:gd name="T19" fmla="*/ 46472844 h 894"/>
                <a:gd name="T20" fmla="*/ 83905300 w 1515"/>
                <a:gd name="T21" fmla="*/ 43367116 h 894"/>
                <a:gd name="T22" fmla="*/ 86298884 w 1515"/>
                <a:gd name="T23" fmla="*/ 48428459 h 894"/>
                <a:gd name="T24" fmla="*/ 90155093 w 1515"/>
                <a:gd name="T25" fmla="*/ 39225933 h 894"/>
                <a:gd name="T26" fmla="*/ 92282846 w 1515"/>
                <a:gd name="T27" fmla="*/ 8972566 h 894"/>
                <a:gd name="T28" fmla="*/ 99197060 w 1515"/>
                <a:gd name="T29" fmla="*/ 5866509 h 894"/>
                <a:gd name="T30" fmla="*/ 118478106 w 1515"/>
                <a:gd name="T31" fmla="*/ 0 h 894"/>
                <a:gd name="T32" fmla="*/ 132971983 w 1515"/>
                <a:gd name="T33" fmla="*/ 5981485 h 894"/>
                <a:gd name="T34" fmla="*/ 143211084 w 1515"/>
                <a:gd name="T35" fmla="*/ 12423554 h 894"/>
                <a:gd name="T36" fmla="*/ 157970793 w 1515"/>
                <a:gd name="T37" fmla="*/ 21050849 h 894"/>
                <a:gd name="T38" fmla="*/ 169672519 w 1515"/>
                <a:gd name="T39" fmla="*/ 18634989 h 894"/>
                <a:gd name="T40" fmla="*/ 178315533 w 1515"/>
                <a:gd name="T41" fmla="*/ 21050849 h 894"/>
                <a:gd name="T42" fmla="*/ 182836870 w 1515"/>
                <a:gd name="T43" fmla="*/ 26687408 h 894"/>
                <a:gd name="T44" fmla="*/ 188288437 w 1515"/>
                <a:gd name="T45" fmla="*/ 31633764 h 894"/>
                <a:gd name="T46" fmla="*/ 186161049 w 1515"/>
                <a:gd name="T47" fmla="*/ 45092449 h 894"/>
                <a:gd name="T48" fmla="*/ 188687368 w 1515"/>
                <a:gd name="T49" fmla="*/ 49463585 h 894"/>
                <a:gd name="T50" fmla="*/ 191878860 w 1515"/>
                <a:gd name="T51" fmla="*/ 54870186 h 894"/>
                <a:gd name="T52" fmla="*/ 199591278 w 1515"/>
                <a:gd name="T53" fmla="*/ 67638664 h 894"/>
                <a:gd name="T54" fmla="*/ 201452833 w 1515"/>
                <a:gd name="T55" fmla="*/ 77761329 h 894"/>
                <a:gd name="T56" fmla="*/ 196000901 w 1515"/>
                <a:gd name="T57" fmla="*/ 81327291 h 894"/>
                <a:gd name="T58" fmla="*/ 186559980 w 1515"/>
                <a:gd name="T59" fmla="*/ 88344239 h 894"/>
                <a:gd name="T60" fmla="*/ 180443285 w 1515"/>
                <a:gd name="T61" fmla="*/ 97431799 h 894"/>
                <a:gd name="T62" fmla="*/ 168741559 w 1515"/>
                <a:gd name="T63" fmla="*/ 95476523 h 894"/>
                <a:gd name="T64" fmla="*/ 164619518 w 1515"/>
                <a:gd name="T65" fmla="*/ 100882785 h 894"/>
                <a:gd name="T66" fmla="*/ 157439129 w 1515"/>
                <a:gd name="T67" fmla="*/ 102033227 h 894"/>
                <a:gd name="T68" fmla="*/ 150258375 w 1515"/>
                <a:gd name="T69" fmla="*/ 98812194 h 894"/>
                <a:gd name="T70" fmla="*/ 128185178 w 1515"/>
                <a:gd name="T71" fmla="*/ 81212315 h 894"/>
                <a:gd name="T72" fmla="*/ 116217620 w 1515"/>
                <a:gd name="T73" fmla="*/ 80292165 h 894"/>
                <a:gd name="T74" fmla="*/ 108505202 w 1515"/>
                <a:gd name="T75" fmla="*/ 68213884 h 894"/>
                <a:gd name="T76" fmla="*/ 99064327 w 1515"/>
                <a:gd name="T77" fmla="*/ 74540635 h 894"/>
                <a:gd name="T78" fmla="*/ 76060147 w 1515"/>
                <a:gd name="T79" fmla="*/ 70859697 h 894"/>
                <a:gd name="T80" fmla="*/ 64225688 w 1515"/>
                <a:gd name="T81" fmla="*/ 70169499 h 894"/>
                <a:gd name="T82" fmla="*/ 56779102 w 1515"/>
                <a:gd name="T83" fmla="*/ 70169499 h 894"/>
                <a:gd name="T84" fmla="*/ 48933585 w 1515"/>
                <a:gd name="T85" fmla="*/ 71549894 h 894"/>
                <a:gd name="T86" fmla="*/ 41354254 w 1515"/>
                <a:gd name="T87" fmla="*/ 69479302 h 894"/>
                <a:gd name="T88" fmla="*/ 21807370 w 1515"/>
                <a:gd name="T89" fmla="*/ 73160241 h 894"/>
                <a:gd name="T90" fmla="*/ 10106006 w 1515"/>
                <a:gd name="T91" fmla="*/ 82707685 h 894"/>
                <a:gd name="T92" fmla="*/ 1728458 w 1515"/>
                <a:gd name="T93" fmla="*/ 83858127 h 8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15"/>
                <a:gd name="T142" fmla="*/ 0 h 894"/>
                <a:gd name="T143" fmla="*/ 1515 w 1515"/>
                <a:gd name="T144" fmla="*/ 894 h 8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15" h="894">
                  <a:moveTo>
                    <a:pt x="13" y="729"/>
                  </a:moveTo>
                  <a:lnTo>
                    <a:pt x="0" y="688"/>
                  </a:lnTo>
                  <a:lnTo>
                    <a:pt x="19" y="499"/>
                  </a:lnTo>
                  <a:lnTo>
                    <a:pt x="46" y="438"/>
                  </a:lnTo>
                  <a:lnTo>
                    <a:pt x="76" y="395"/>
                  </a:lnTo>
                  <a:lnTo>
                    <a:pt x="90" y="347"/>
                  </a:lnTo>
                  <a:lnTo>
                    <a:pt x="98" y="289"/>
                  </a:lnTo>
                  <a:lnTo>
                    <a:pt x="123" y="235"/>
                  </a:lnTo>
                  <a:lnTo>
                    <a:pt x="159" y="191"/>
                  </a:lnTo>
                  <a:lnTo>
                    <a:pt x="193" y="165"/>
                  </a:lnTo>
                  <a:lnTo>
                    <a:pt x="237" y="156"/>
                  </a:lnTo>
                  <a:lnTo>
                    <a:pt x="322" y="123"/>
                  </a:lnTo>
                  <a:lnTo>
                    <a:pt x="351" y="174"/>
                  </a:lnTo>
                  <a:lnTo>
                    <a:pt x="423" y="253"/>
                  </a:lnTo>
                  <a:lnTo>
                    <a:pt x="432" y="294"/>
                  </a:lnTo>
                  <a:lnTo>
                    <a:pt x="443" y="319"/>
                  </a:lnTo>
                  <a:lnTo>
                    <a:pt x="451" y="278"/>
                  </a:lnTo>
                  <a:lnTo>
                    <a:pt x="468" y="341"/>
                  </a:lnTo>
                  <a:lnTo>
                    <a:pt x="490" y="370"/>
                  </a:lnTo>
                  <a:lnTo>
                    <a:pt x="551" y="404"/>
                  </a:lnTo>
                  <a:lnTo>
                    <a:pt x="571" y="404"/>
                  </a:lnTo>
                  <a:lnTo>
                    <a:pt x="631" y="377"/>
                  </a:lnTo>
                  <a:lnTo>
                    <a:pt x="633" y="399"/>
                  </a:lnTo>
                  <a:lnTo>
                    <a:pt x="649" y="421"/>
                  </a:lnTo>
                  <a:lnTo>
                    <a:pt x="655" y="366"/>
                  </a:lnTo>
                  <a:lnTo>
                    <a:pt x="678" y="341"/>
                  </a:lnTo>
                  <a:lnTo>
                    <a:pt x="691" y="315"/>
                  </a:lnTo>
                  <a:lnTo>
                    <a:pt x="694" y="78"/>
                  </a:lnTo>
                  <a:lnTo>
                    <a:pt x="716" y="56"/>
                  </a:lnTo>
                  <a:lnTo>
                    <a:pt x="746" y="51"/>
                  </a:lnTo>
                  <a:lnTo>
                    <a:pt x="795" y="14"/>
                  </a:lnTo>
                  <a:lnTo>
                    <a:pt x="891" y="0"/>
                  </a:lnTo>
                  <a:lnTo>
                    <a:pt x="954" y="14"/>
                  </a:lnTo>
                  <a:lnTo>
                    <a:pt x="1000" y="52"/>
                  </a:lnTo>
                  <a:lnTo>
                    <a:pt x="1058" y="74"/>
                  </a:lnTo>
                  <a:lnTo>
                    <a:pt x="1077" y="108"/>
                  </a:lnTo>
                  <a:lnTo>
                    <a:pt x="1158" y="181"/>
                  </a:lnTo>
                  <a:lnTo>
                    <a:pt x="1188" y="183"/>
                  </a:lnTo>
                  <a:lnTo>
                    <a:pt x="1216" y="169"/>
                  </a:lnTo>
                  <a:lnTo>
                    <a:pt x="1276" y="162"/>
                  </a:lnTo>
                  <a:lnTo>
                    <a:pt x="1338" y="180"/>
                  </a:lnTo>
                  <a:lnTo>
                    <a:pt x="1341" y="183"/>
                  </a:lnTo>
                  <a:lnTo>
                    <a:pt x="1362" y="205"/>
                  </a:lnTo>
                  <a:lnTo>
                    <a:pt x="1375" y="232"/>
                  </a:lnTo>
                  <a:lnTo>
                    <a:pt x="1400" y="249"/>
                  </a:lnTo>
                  <a:lnTo>
                    <a:pt x="1416" y="275"/>
                  </a:lnTo>
                  <a:lnTo>
                    <a:pt x="1421" y="303"/>
                  </a:lnTo>
                  <a:lnTo>
                    <a:pt x="1400" y="392"/>
                  </a:lnTo>
                  <a:lnTo>
                    <a:pt x="1389" y="420"/>
                  </a:lnTo>
                  <a:lnTo>
                    <a:pt x="1419" y="430"/>
                  </a:lnTo>
                  <a:lnTo>
                    <a:pt x="1444" y="448"/>
                  </a:lnTo>
                  <a:lnTo>
                    <a:pt x="1443" y="477"/>
                  </a:lnTo>
                  <a:lnTo>
                    <a:pt x="1493" y="556"/>
                  </a:lnTo>
                  <a:lnTo>
                    <a:pt x="1501" y="588"/>
                  </a:lnTo>
                  <a:lnTo>
                    <a:pt x="1514" y="615"/>
                  </a:lnTo>
                  <a:lnTo>
                    <a:pt x="1515" y="676"/>
                  </a:lnTo>
                  <a:lnTo>
                    <a:pt x="1511" y="706"/>
                  </a:lnTo>
                  <a:lnTo>
                    <a:pt x="1474" y="707"/>
                  </a:lnTo>
                  <a:lnTo>
                    <a:pt x="1445" y="725"/>
                  </a:lnTo>
                  <a:lnTo>
                    <a:pt x="1403" y="768"/>
                  </a:lnTo>
                  <a:lnTo>
                    <a:pt x="1395" y="798"/>
                  </a:lnTo>
                  <a:lnTo>
                    <a:pt x="1357" y="847"/>
                  </a:lnTo>
                  <a:lnTo>
                    <a:pt x="1328" y="853"/>
                  </a:lnTo>
                  <a:lnTo>
                    <a:pt x="1269" y="830"/>
                  </a:lnTo>
                  <a:lnTo>
                    <a:pt x="1245" y="847"/>
                  </a:lnTo>
                  <a:lnTo>
                    <a:pt x="1238" y="877"/>
                  </a:lnTo>
                  <a:lnTo>
                    <a:pt x="1213" y="894"/>
                  </a:lnTo>
                  <a:lnTo>
                    <a:pt x="1184" y="887"/>
                  </a:lnTo>
                  <a:lnTo>
                    <a:pt x="1158" y="870"/>
                  </a:lnTo>
                  <a:lnTo>
                    <a:pt x="1130" y="859"/>
                  </a:lnTo>
                  <a:lnTo>
                    <a:pt x="1061" y="775"/>
                  </a:lnTo>
                  <a:lnTo>
                    <a:pt x="964" y="706"/>
                  </a:lnTo>
                  <a:lnTo>
                    <a:pt x="903" y="708"/>
                  </a:lnTo>
                  <a:lnTo>
                    <a:pt x="874" y="698"/>
                  </a:lnTo>
                  <a:lnTo>
                    <a:pt x="837" y="614"/>
                  </a:lnTo>
                  <a:lnTo>
                    <a:pt x="816" y="593"/>
                  </a:lnTo>
                  <a:lnTo>
                    <a:pt x="788" y="603"/>
                  </a:lnTo>
                  <a:lnTo>
                    <a:pt x="745" y="648"/>
                  </a:lnTo>
                  <a:lnTo>
                    <a:pt x="687" y="661"/>
                  </a:lnTo>
                  <a:lnTo>
                    <a:pt x="572" y="616"/>
                  </a:lnTo>
                  <a:lnTo>
                    <a:pt x="542" y="618"/>
                  </a:lnTo>
                  <a:lnTo>
                    <a:pt x="483" y="610"/>
                  </a:lnTo>
                  <a:lnTo>
                    <a:pt x="455" y="618"/>
                  </a:lnTo>
                  <a:lnTo>
                    <a:pt x="427" y="610"/>
                  </a:lnTo>
                  <a:lnTo>
                    <a:pt x="399" y="622"/>
                  </a:lnTo>
                  <a:lnTo>
                    <a:pt x="368" y="622"/>
                  </a:lnTo>
                  <a:lnTo>
                    <a:pt x="341" y="607"/>
                  </a:lnTo>
                  <a:lnTo>
                    <a:pt x="311" y="604"/>
                  </a:lnTo>
                  <a:lnTo>
                    <a:pt x="250" y="607"/>
                  </a:lnTo>
                  <a:lnTo>
                    <a:pt x="164" y="636"/>
                  </a:lnTo>
                  <a:lnTo>
                    <a:pt x="109" y="666"/>
                  </a:lnTo>
                  <a:lnTo>
                    <a:pt x="76" y="719"/>
                  </a:lnTo>
                  <a:lnTo>
                    <a:pt x="51" y="736"/>
                  </a:lnTo>
                  <a:lnTo>
                    <a:pt x="13" y="729"/>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grpSp>
          <p:nvGrpSpPr>
            <p:cNvPr id="79" name="Group 476"/>
            <p:cNvGrpSpPr>
              <a:grpSpLocks noChangeAspect="1"/>
            </p:cNvGrpSpPr>
            <p:nvPr/>
          </p:nvGrpSpPr>
          <p:grpSpPr bwMode="auto">
            <a:xfrm>
              <a:off x="4903950" y="1712151"/>
              <a:ext cx="2111678" cy="2091728"/>
              <a:chOff x="2483" y="1039"/>
              <a:chExt cx="895" cy="1062"/>
            </a:xfrm>
            <a:solidFill>
              <a:schemeClr val="accent1"/>
            </a:solidFill>
          </p:grpSpPr>
          <p:sp>
            <p:nvSpPr>
              <p:cNvPr id="178" name="Freeform 477"/>
              <p:cNvSpPr>
                <a:spLocks noChangeAspect="1"/>
              </p:cNvSpPr>
              <p:nvPr/>
            </p:nvSpPr>
            <p:spPr bwMode="gray">
              <a:xfrm>
                <a:off x="2807" y="1255"/>
                <a:ext cx="78" cy="72"/>
              </a:xfrm>
              <a:custGeom>
                <a:avLst/>
                <a:gdLst>
                  <a:gd name="T0" fmla="*/ 47 w 468"/>
                  <a:gd name="T1" fmla="*/ 2 h 433"/>
                  <a:gd name="T2" fmla="*/ 52 w 468"/>
                  <a:gd name="T3" fmla="*/ 0 h 433"/>
                  <a:gd name="T4" fmla="*/ 54 w 468"/>
                  <a:gd name="T5" fmla="*/ 5 h 433"/>
                  <a:gd name="T6" fmla="*/ 54 w 468"/>
                  <a:gd name="T7" fmla="*/ 11 h 433"/>
                  <a:gd name="T8" fmla="*/ 53 w 468"/>
                  <a:gd name="T9" fmla="*/ 16 h 433"/>
                  <a:gd name="T10" fmla="*/ 54 w 468"/>
                  <a:gd name="T11" fmla="*/ 15 h 433"/>
                  <a:gd name="T12" fmla="*/ 56 w 468"/>
                  <a:gd name="T13" fmla="*/ 20 h 433"/>
                  <a:gd name="T14" fmla="*/ 54 w 468"/>
                  <a:gd name="T15" fmla="*/ 27 h 433"/>
                  <a:gd name="T16" fmla="*/ 51 w 468"/>
                  <a:gd name="T17" fmla="*/ 34 h 433"/>
                  <a:gd name="T18" fmla="*/ 52 w 468"/>
                  <a:gd name="T19" fmla="*/ 32 h 433"/>
                  <a:gd name="T20" fmla="*/ 57 w 468"/>
                  <a:gd name="T21" fmla="*/ 29 h 433"/>
                  <a:gd name="T22" fmla="*/ 60 w 468"/>
                  <a:gd name="T23" fmla="*/ 20 h 433"/>
                  <a:gd name="T24" fmla="*/ 65 w 468"/>
                  <a:gd name="T25" fmla="*/ 18 h 433"/>
                  <a:gd name="T26" fmla="*/ 64 w 468"/>
                  <a:gd name="T27" fmla="*/ 14 h 433"/>
                  <a:gd name="T28" fmla="*/ 66 w 468"/>
                  <a:gd name="T29" fmla="*/ 7 h 433"/>
                  <a:gd name="T30" fmla="*/ 72 w 468"/>
                  <a:gd name="T31" fmla="*/ 11 h 433"/>
                  <a:gd name="T32" fmla="*/ 77 w 468"/>
                  <a:gd name="T33" fmla="*/ 17 h 433"/>
                  <a:gd name="T34" fmla="*/ 78 w 468"/>
                  <a:gd name="T35" fmla="*/ 25 h 433"/>
                  <a:gd name="T36" fmla="*/ 77 w 468"/>
                  <a:gd name="T37" fmla="*/ 31 h 433"/>
                  <a:gd name="T38" fmla="*/ 73 w 468"/>
                  <a:gd name="T39" fmla="*/ 36 h 433"/>
                  <a:gd name="T40" fmla="*/ 67 w 468"/>
                  <a:gd name="T41" fmla="*/ 37 h 433"/>
                  <a:gd name="T42" fmla="*/ 62 w 468"/>
                  <a:gd name="T43" fmla="*/ 42 h 433"/>
                  <a:gd name="T44" fmla="*/ 59 w 468"/>
                  <a:gd name="T45" fmla="*/ 49 h 433"/>
                  <a:gd name="T46" fmla="*/ 56 w 468"/>
                  <a:gd name="T47" fmla="*/ 43 h 433"/>
                  <a:gd name="T48" fmla="*/ 49 w 468"/>
                  <a:gd name="T49" fmla="*/ 52 h 433"/>
                  <a:gd name="T50" fmla="*/ 49 w 468"/>
                  <a:gd name="T51" fmla="*/ 56 h 433"/>
                  <a:gd name="T52" fmla="*/ 46 w 468"/>
                  <a:gd name="T53" fmla="*/ 60 h 433"/>
                  <a:gd name="T54" fmla="*/ 43 w 468"/>
                  <a:gd name="T55" fmla="*/ 55 h 433"/>
                  <a:gd name="T56" fmla="*/ 42 w 468"/>
                  <a:gd name="T57" fmla="*/ 49 h 433"/>
                  <a:gd name="T58" fmla="*/ 43 w 468"/>
                  <a:gd name="T59" fmla="*/ 45 h 433"/>
                  <a:gd name="T60" fmla="*/ 37 w 468"/>
                  <a:gd name="T61" fmla="*/ 54 h 433"/>
                  <a:gd name="T62" fmla="*/ 32 w 468"/>
                  <a:gd name="T63" fmla="*/ 60 h 433"/>
                  <a:gd name="T64" fmla="*/ 19 w 468"/>
                  <a:gd name="T65" fmla="*/ 69 h 433"/>
                  <a:gd name="T66" fmla="*/ 20 w 468"/>
                  <a:gd name="T67" fmla="*/ 63 h 433"/>
                  <a:gd name="T68" fmla="*/ 16 w 468"/>
                  <a:gd name="T69" fmla="*/ 62 h 433"/>
                  <a:gd name="T70" fmla="*/ 12 w 468"/>
                  <a:gd name="T71" fmla="*/ 68 h 433"/>
                  <a:gd name="T72" fmla="*/ 1 w 468"/>
                  <a:gd name="T73" fmla="*/ 72 h 433"/>
                  <a:gd name="T74" fmla="*/ 0 w 468"/>
                  <a:gd name="T75" fmla="*/ 69 h 433"/>
                  <a:gd name="T76" fmla="*/ 0 w 468"/>
                  <a:gd name="T77" fmla="*/ 61 h 433"/>
                  <a:gd name="T78" fmla="*/ 4 w 468"/>
                  <a:gd name="T79" fmla="*/ 59 h 433"/>
                  <a:gd name="T80" fmla="*/ 6 w 468"/>
                  <a:gd name="T81" fmla="*/ 55 h 433"/>
                  <a:gd name="T82" fmla="*/ 10 w 468"/>
                  <a:gd name="T83" fmla="*/ 55 h 433"/>
                  <a:gd name="T84" fmla="*/ 16 w 468"/>
                  <a:gd name="T85" fmla="*/ 51 h 433"/>
                  <a:gd name="T86" fmla="*/ 19 w 468"/>
                  <a:gd name="T87" fmla="*/ 52 h 433"/>
                  <a:gd name="T88" fmla="*/ 22 w 468"/>
                  <a:gd name="T89" fmla="*/ 48 h 433"/>
                  <a:gd name="T90" fmla="*/ 34 w 468"/>
                  <a:gd name="T91" fmla="*/ 43 h 433"/>
                  <a:gd name="T92" fmla="*/ 33 w 468"/>
                  <a:gd name="T93" fmla="*/ 39 h 433"/>
                  <a:gd name="T94" fmla="*/ 40 w 468"/>
                  <a:gd name="T95" fmla="*/ 30 h 433"/>
                  <a:gd name="T96" fmla="*/ 40 w 468"/>
                  <a:gd name="T97" fmla="*/ 23 h 433"/>
                  <a:gd name="T98" fmla="*/ 43 w 468"/>
                  <a:gd name="T99" fmla="*/ 22 h 433"/>
                  <a:gd name="T100" fmla="*/ 43 w 468"/>
                  <a:gd name="T101" fmla="*/ 16 h 433"/>
                  <a:gd name="T102" fmla="*/ 44 w 468"/>
                  <a:gd name="T103" fmla="*/ 8 h 433"/>
                  <a:gd name="T104" fmla="*/ 47 w 468"/>
                  <a:gd name="T105" fmla="*/ 2 h 4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8"/>
                  <a:gd name="T160" fmla="*/ 0 h 433"/>
                  <a:gd name="T161" fmla="*/ 468 w 468"/>
                  <a:gd name="T162" fmla="*/ 433 h 4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8" h="433">
                    <a:moveTo>
                      <a:pt x="281" y="11"/>
                    </a:moveTo>
                    <a:lnTo>
                      <a:pt x="310" y="0"/>
                    </a:lnTo>
                    <a:lnTo>
                      <a:pt x="322" y="32"/>
                    </a:lnTo>
                    <a:lnTo>
                      <a:pt x="326" y="64"/>
                    </a:lnTo>
                    <a:lnTo>
                      <a:pt x="318" y="98"/>
                    </a:lnTo>
                    <a:lnTo>
                      <a:pt x="326" y="88"/>
                    </a:lnTo>
                    <a:lnTo>
                      <a:pt x="337" y="119"/>
                    </a:lnTo>
                    <a:lnTo>
                      <a:pt x="326" y="162"/>
                    </a:lnTo>
                    <a:lnTo>
                      <a:pt x="305" y="207"/>
                    </a:lnTo>
                    <a:lnTo>
                      <a:pt x="314" y="190"/>
                    </a:lnTo>
                    <a:lnTo>
                      <a:pt x="342" y="174"/>
                    </a:lnTo>
                    <a:lnTo>
                      <a:pt x="357" y="119"/>
                    </a:lnTo>
                    <a:lnTo>
                      <a:pt x="391" y="110"/>
                    </a:lnTo>
                    <a:lnTo>
                      <a:pt x="385" y="85"/>
                    </a:lnTo>
                    <a:lnTo>
                      <a:pt x="398" y="45"/>
                    </a:lnTo>
                    <a:lnTo>
                      <a:pt x="434" y="64"/>
                    </a:lnTo>
                    <a:lnTo>
                      <a:pt x="464" y="100"/>
                    </a:lnTo>
                    <a:lnTo>
                      <a:pt x="468" y="149"/>
                    </a:lnTo>
                    <a:lnTo>
                      <a:pt x="459" y="185"/>
                    </a:lnTo>
                    <a:lnTo>
                      <a:pt x="438" y="214"/>
                    </a:lnTo>
                    <a:lnTo>
                      <a:pt x="400" y="225"/>
                    </a:lnTo>
                    <a:lnTo>
                      <a:pt x="371" y="255"/>
                    </a:lnTo>
                    <a:lnTo>
                      <a:pt x="355" y="295"/>
                    </a:lnTo>
                    <a:lnTo>
                      <a:pt x="337" y="260"/>
                    </a:lnTo>
                    <a:lnTo>
                      <a:pt x="291" y="312"/>
                    </a:lnTo>
                    <a:lnTo>
                      <a:pt x="291" y="337"/>
                    </a:lnTo>
                    <a:lnTo>
                      <a:pt x="275" y="361"/>
                    </a:lnTo>
                    <a:lnTo>
                      <a:pt x="258" y="330"/>
                    </a:lnTo>
                    <a:lnTo>
                      <a:pt x="252" y="294"/>
                    </a:lnTo>
                    <a:lnTo>
                      <a:pt x="258" y="272"/>
                    </a:lnTo>
                    <a:lnTo>
                      <a:pt x="224" y="325"/>
                    </a:lnTo>
                    <a:lnTo>
                      <a:pt x="189" y="362"/>
                    </a:lnTo>
                    <a:lnTo>
                      <a:pt x="116" y="415"/>
                    </a:lnTo>
                    <a:lnTo>
                      <a:pt x="121" y="377"/>
                    </a:lnTo>
                    <a:lnTo>
                      <a:pt x="94" y="375"/>
                    </a:lnTo>
                    <a:lnTo>
                      <a:pt x="71" y="409"/>
                    </a:lnTo>
                    <a:lnTo>
                      <a:pt x="8" y="433"/>
                    </a:lnTo>
                    <a:lnTo>
                      <a:pt x="0" y="416"/>
                    </a:lnTo>
                    <a:lnTo>
                      <a:pt x="2" y="365"/>
                    </a:lnTo>
                    <a:lnTo>
                      <a:pt x="24" y="355"/>
                    </a:lnTo>
                    <a:lnTo>
                      <a:pt x="38" y="328"/>
                    </a:lnTo>
                    <a:lnTo>
                      <a:pt x="62" y="330"/>
                    </a:lnTo>
                    <a:lnTo>
                      <a:pt x="94" y="309"/>
                    </a:lnTo>
                    <a:lnTo>
                      <a:pt x="111" y="312"/>
                    </a:lnTo>
                    <a:lnTo>
                      <a:pt x="130" y="288"/>
                    </a:lnTo>
                    <a:lnTo>
                      <a:pt x="201" y="260"/>
                    </a:lnTo>
                    <a:lnTo>
                      <a:pt x="195" y="233"/>
                    </a:lnTo>
                    <a:lnTo>
                      <a:pt x="242" y="181"/>
                    </a:lnTo>
                    <a:lnTo>
                      <a:pt x="242" y="141"/>
                    </a:lnTo>
                    <a:lnTo>
                      <a:pt x="258" y="130"/>
                    </a:lnTo>
                    <a:lnTo>
                      <a:pt x="258" y="98"/>
                    </a:lnTo>
                    <a:lnTo>
                      <a:pt x="265" y="51"/>
                    </a:lnTo>
                    <a:lnTo>
                      <a:pt x="281" y="1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9" name="Freeform 478"/>
              <p:cNvSpPr>
                <a:spLocks noChangeAspect="1"/>
              </p:cNvSpPr>
              <p:nvPr/>
            </p:nvSpPr>
            <p:spPr bwMode="gray">
              <a:xfrm>
                <a:off x="2812" y="1254"/>
                <a:ext cx="30" cy="36"/>
              </a:xfrm>
              <a:custGeom>
                <a:avLst/>
                <a:gdLst>
                  <a:gd name="T0" fmla="*/ 1 w 182"/>
                  <a:gd name="T1" fmla="*/ 26 h 219"/>
                  <a:gd name="T2" fmla="*/ 3 w 182"/>
                  <a:gd name="T3" fmla="*/ 24 h 219"/>
                  <a:gd name="T4" fmla="*/ 2 w 182"/>
                  <a:gd name="T5" fmla="*/ 22 h 219"/>
                  <a:gd name="T6" fmla="*/ 2 w 182"/>
                  <a:gd name="T7" fmla="*/ 18 h 219"/>
                  <a:gd name="T8" fmla="*/ 5 w 182"/>
                  <a:gd name="T9" fmla="*/ 21 h 219"/>
                  <a:gd name="T10" fmla="*/ 7 w 182"/>
                  <a:gd name="T11" fmla="*/ 17 h 219"/>
                  <a:gd name="T12" fmla="*/ 10 w 182"/>
                  <a:gd name="T13" fmla="*/ 19 h 219"/>
                  <a:gd name="T14" fmla="*/ 12 w 182"/>
                  <a:gd name="T15" fmla="*/ 15 h 219"/>
                  <a:gd name="T16" fmla="*/ 14 w 182"/>
                  <a:gd name="T17" fmla="*/ 7 h 219"/>
                  <a:gd name="T18" fmla="*/ 17 w 182"/>
                  <a:gd name="T19" fmla="*/ 13 h 219"/>
                  <a:gd name="T20" fmla="*/ 22 w 182"/>
                  <a:gd name="T21" fmla="*/ 13 h 219"/>
                  <a:gd name="T22" fmla="*/ 22 w 182"/>
                  <a:gd name="T23" fmla="*/ 0 h 219"/>
                  <a:gd name="T24" fmla="*/ 29 w 182"/>
                  <a:gd name="T25" fmla="*/ 13 h 219"/>
                  <a:gd name="T26" fmla="*/ 29 w 182"/>
                  <a:gd name="T27" fmla="*/ 19 h 219"/>
                  <a:gd name="T28" fmla="*/ 30 w 182"/>
                  <a:gd name="T29" fmla="*/ 30 h 219"/>
                  <a:gd name="T30" fmla="*/ 25 w 182"/>
                  <a:gd name="T31" fmla="*/ 31 h 219"/>
                  <a:gd name="T32" fmla="*/ 22 w 182"/>
                  <a:gd name="T33" fmla="*/ 34 h 219"/>
                  <a:gd name="T34" fmla="*/ 17 w 182"/>
                  <a:gd name="T35" fmla="*/ 36 h 219"/>
                  <a:gd name="T36" fmla="*/ 15 w 182"/>
                  <a:gd name="T37" fmla="*/ 31 h 219"/>
                  <a:gd name="T38" fmla="*/ 19 w 182"/>
                  <a:gd name="T39" fmla="*/ 26 h 219"/>
                  <a:gd name="T40" fmla="*/ 21 w 182"/>
                  <a:gd name="T41" fmla="*/ 22 h 219"/>
                  <a:gd name="T42" fmla="*/ 17 w 182"/>
                  <a:gd name="T43" fmla="*/ 27 h 219"/>
                  <a:gd name="T44" fmla="*/ 14 w 182"/>
                  <a:gd name="T45" fmla="*/ 26 h 219"/>
                  <a:gd name="T46" fmla="*/ 2 w 182"/>
                  <a:gd name="T47" fmla="*/ 35 h 219"/>
                  <a:gd name="T48" fmla="*/ 0 w 182"/>
                  <a:gd name="T49" fmla="*/ 31 h 219"/>
                  <a:gd name="T50" fmla="*/ 1 w 182"/>
                  <a:gd name="T51" fmla="*/ 26 h 2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2"/>
                  <a:gd name="T79" fmla="*/ 0 h 219"/>
                  <a:gd name="T80" fmla="*/ 182 w 182"/>
                  <a:gd name="T81" fmla="*/ 219 h 2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2" h="219">
                    <a:moveTo>
                      <a:pt x="7" y="158"/>
                    </a:moveTo>
                    <a:lnTo>
                      <a:pt x="19" y="149"/>
                    </a:lnTo>
                    <a:lnTo>
                      <a:pt x="13" y="132"/>
                    </a:lnTo>
                    <a:lnTo>
                      <a:pt x="15" y="112"/>
                    </a:lnTo>
                    <a:lnTo>
                      <a:pt x="31" y="126"/>
                    </a:lnTo>
                    <a:lnTo>
                      <a:pt x="41" y="105"/>
                    </a:lnTo>
                    <a:lnTo>
                      <a:pt x="63" y="113"/>
                    </a:lnTo>
                    <a:lnTo>
                      <a:pt x="74" y="92"/>
                    </a:lnTo>
                    <a:lnTo>
                      <a:pt x="83" y="45"/>
                    </a:lnTo>
                    <a:lnTo>
                      <a:pt x="101" y="81"/>
                    </a:lnTo>
                    <a:lnTo>
                      <a:pt x="131" y="80"/>
                    </a:lnTo>
                    <a:lnTo>
                      <a:pt x="131" y="0"/>
                    </a:lnTo>
                    <a:lnTo>
                      <a:pt x="176" y="80"/>
                    </a:lnTo>
                    <a:lnTo>
                      <a:pt x="176" y="117"/>
                    </a:lnTo>
                    <a:lnTo>
                      <a:pt x="182" y="181"/>
                    </a:lnTo>
                    <a:lnTo>
                      <a:pt x="154" y="186"/>
                    </a:lnTo>
                    <a:lnTo>
                      <a:pt x="131" y="208"/>
                    </a:lnTo>
                    <a:lnTo>
                      <a:pt x="101" y="219"/>
                    </a:lnTo>
                    <a:lnTo>
                      <a:pt x="90" y="186"/>
                    </a:lnTo>
                    <a:lnTo>
                      <a:pt x="115" y="161"/>
                    </a:lnTo>
                    <a:lnTo>
                      <a:pt x="128" y="132"/>
                    </a:lnTo>
                    <a:lnTo>
                      <a:pt x="103" y="163"/>
                    </a:lnTo>
                    <a:lnTo>
                      <a:pt x="83" y="161"/>
                    </a:lnTo>
                    <a:lnTo>
                      <a:pt x="13" y="210"/>
                    </a:lnTo>
                    <a:lnTo>
                      <a:pt x="0" y="188"/>
                    </a:lnTo>
                    <a:lnTo>
                      <a:pt x="7" y="15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0" name="Freeform 479"/>
              <p:cNvSpPr>
                <a:spLocks noChangeAspect="1"/>
              </p:cNvSpPr>
              <p:nvPr/>
            </p:nvSpPr>
            <p:spPr bwMode="gray">
              <a:xfrm>
                <a:off x="2850" y="1221"/>
                <a:ext cx="22" cy="31"/>
              </a:xfrm>
              <a:custGeom>
                <a:avLst/>
                <a:gdLst>
                  <a:gd name="T0" fmla="*/ 8 w 136"/>
                  <a:gd name="T1" fmla="*/ 11 h 185"/>
                  <a:gd name="T2" fmla="*/ 11 w 136"/>
                  <a:gd name="T3" fmla="*/ 10 h 185"/>
                  <a:gd name="T4" fmla="*/ 13 w 136"/>
                  <a:gd name="T5" fmla="*/ 0 h 185"/>
                  <a:gd name="T6" fmla="*/ 16 w 136"/>
                  <a:gd name="T7" fmla="*/ 0 h 185"/>
                  <a:gd name="T8" fmla="*/ 22 w 136"/>
                  <a:gd name="T9" fmla="*/ 3 h 185"/>
                  <a:gd name="T10" fmla="*/ 20 w 136"/>
                  <a:gd name="T11" fmla="*/ 8 h 185"/>
                  <a:gd name="T12" fmla="*/ 19 w 136"/>
                  <a:gd name="T13" fmla="*/ 15 h 185"/>
                  <a:gd name="T14" fmla="*/ 15 w 136"/>
                  <a:gd name="T15" fmla="*/ 24 h 185"/>
                  <a:gd name="T16" fmla="*/ 9 w 136"/>
                  <a:gd name="T17" fmla="*/ 29 h 185"/>
                  <a:gd name="T18" fmla="*/ 5 w 136"/>
                  <a:gd name="T19" fmla="*/ 31 h 185"/>
                  <a:gd name="T20" fmla="*/ 1 w 136"/>
                  <a:gd name="T21" fmla="*/ 31 h 185"/>
                  <a:gd name="T22" fmla="*/ 0 w 136"/>
                  <a:gd name="T23" fmla="*/ 27 h 185"/>
                  <a:gd name="T24" fmla="*/ 1 w 136"/>
                  <a:gd name="T25" fmla="*/ 19 h 185"/>
                  <a:gd name="T26" fmla="*/ 8 w 136"/>
                  <a:gd name="T27" fmla="*/ 14 h 185"/>
                  <a:gd name="T28" fmla="*/ 8 w 136"/>
                  <a:gd name="T29" fmla="*/ 11 h 1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6"/>
                  <a:gd name="T46" fmla="*/ 0 h 185"/>
                  <a:gd name="T47" fmla="*/ 136 w 136"/>
                  <a:gd name="T48" fmla="*/ 185 h 1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6" h="185">
                    <a:moveTo>
                      <a:pt x="52" y="64"/>
                    </a:moveTo>
                    <a:lnTo>
                      <a:pt x="68" y="62"/>
                    </a:lnTo>
                    <a:lnTo>
                      <a:pt x="81" y="1"/>
                    </a:lnTo>
                    <a:lnTo>
                      <a:pt x="101" y="0"/>
                    </a:lnTo>
                    <a:lnTo>
                      <a:pt x="136" y="20"/>
                    </a:lnTo>
                    <a:lnTo>
                      <a:pt x="124" y="45"/>
                    </a:lnTo>
                    <a:lnTo>
                      <a:pt x="117" y="91"/>
                    </a:lnTo>
                    <a:lnTo>
                      <a:pt x="95" y="146"/>
                    </a:lnTo>
                    <a:lnTo>
                      <a:pt x="56" y="175"/>
                    </a:lnTo>
                    <a:lnTo>
                      <a:pt x="32" y="185"/>
                    </a:lnTo>
                    <a:lnTo>
                      <a:pt x="9" y="183"/>
                    </a:lnTo>
                    <a:lnTo>
                      <a:pt x="0" y="160"/>
                    </a:lnTo>
                    <a:lnTo>
                      <a:pt x="7" y="113"/>
                    </a:lnTo>
                    <a:lnTo>
                      <a:pt x="50" y="86"/>
                    </a:lnTo>
                    <a:lnTo>
                      <a:pt x="52" y="64"/>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1" name="Freeform 480"/>
              <p:cNvSpPr>
                <a:spLocks noChangeAspect="1"/>
              </p:cNvSpPr>
              <p:nvPr/>
            </p:nvSpPr>
            <p:spPr bwMode="gray">
              <a:xfrm>
                <a:off x="2822" y="1351"/>
                <a:ext cx="21" cy="22"/>
              </a:xfrm>
              <a:custGeom>
                <a:avLst/>
                <a:gdLst>
                  <a:gd name="T0" fmla="*/ 7 w 124"/>
                  <a:gd name="T1" fmla="*/ 11 h 129"/>
                  <a:gd name="T2" fmla="*/ 6 w 124"/>
                  <a:gd name="T3" fmla="*/ 11 h 129"/>
                  <a:gd name="T4" fmla="*/ 4 w 124"/>
                  <a:gd name="T5" fmla="*/ 4 h 129"/>
                  <a:gd name="T6" fmla="*/ 9 w 124"/>
                  <a:gd name="T7" fmla="*/ 6 h 129"/>
                  <a:gd name="T8" fmla="*/ 13 w 124"/>
                  <a:gd name="T9" fmla="*/ 6 h 129"/>
                  <a:gd name="T10" fmla="*/ 19 w 124"/>
                  <a:gd name="T11" fmla="*/ 0 h 129"/>
                  <a:gd name="T12" fmla="*/ 21 w 124"/>
                  <a:gd name="T13" fmla="*/ 5 h 129"/>
                  <a:gd name="T14" fmla="*/ 20 w 124"/>
                  <a:gd name="T15" fmla="*/ 10 h 129"/>
                  <a:gd name="T16" fmla="*/ 15 w 124"/>
                  <a:gd name="T17" fmla="*/ 12 h 129"/>
                  <a:gd name="T18" fmla="*/ 12 w 124"/>
                  <a:gd name="T19" fmla="*/ 17 h 129"/>
                  <a:gd name="T20" fmla="*/ 6 w 124"/>
                  <a:gd name="T21" fmla="*/ 21 h 129"/>
                  <a:gd name="T22" fmla="*/ 3 w 124"/>
                  <a:gd name="T23" fmla="*/ 22 h 129"/>
                  <a:gd name="T24" fmla="*/ 0 w 124"/>
                  <a:gd name="T25" fmla="*/ 20 h 129"/>
                  <a:gd name="T26" fmla="*/ 4 w 124"/>
                  <a:gd name="T27" fmla="*/ 13 h 129"/>
                  <a:gd name="T28" fmla="*/ 7 w 124"/>
                  <a:gd name="T29" fmla="*/ 13 h 129"/>
                  <a:gd name="T30" fmla="*/ 7 w 124"/>
                  <a:gd name="T31" fmla="*/ 11 h 1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
                  <a:gd name="T49" fmla="*/ 0 h 129"/>
                  <a:gd name="T50" fmla="*/ 124 w 124"/>
                  <a:gd name="T51" fmla="*/ 129 h 1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 h="129">
                    <a:moveTo>
                      <a:pt x="42" y="64"/>
                    </a:moveTo>
                    <a:lnTo>
                      <a:pt x="36" y="62"/>
                    </a:lnTo>
                    <a:lnTo>
                      <a:pt x="22" y="23"/>
                    </a:lnTo>
                    <a:lnTo>
                      <a:pt x="54" y="37"/>
                    </a:lnTo>
                    <a:lnTo>
                      <a:pt x="79" y="35"/>
                    </a:lnTo>
                    <a:lnTo>
                      <a:pt x="115" y="0"/>
                    </a:lnTo>
                    <a:lnTo>
                      <a:pt x="124" y="29"/>
                    </a:lnTo>
                    <a:lnTo>
                      <a:pt x="117" y="57"/>
                    </a:lnTo>
                    <a:lnTo>
                      <a:pt x="91" y="69"/>
                    </a:lnTo>
                    <a:lnTo>
                      <a:pt x="72" y="100"/>
                    </a:lnTo>
                    <a:lnTo>
                      <a:pt x="38" y="124"/>
                    </a:lnTo>
                    <a:lnTo>
                      <a:pt x="17" y="129"/>
                    </a:lnTo>
                    <a:lnTo>
                      <a:pt x="0" y="115"/>
                    </a:lnTo>
                    <a:lnTo>
                      <a:pt x="22" y="79"/>
                    </a:lnTo>
                    <a:lnTo>
                      <a:pt x="44" y="76"/>
                    </a:lnTo>
                    <a:lnTo>
                      <a:pt x="42" y="64"/>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2" name="Freeform 481"/>
              <p:cNvSpPr>
                <a:spLocks noChangeAspect="1"/>
              </p:cNvSpPr>
              <p:nvPr/>
            </p:nvSpPr>
            <p:spPr bwMode="gray">
              <a:xfrm>
                <a:off x="2893" y="1195"/>
                <a:ext cx="40" cy="52"/>
              </a:xfrm>
              <a:custGeom>
                <a:avLst/>
                <a:gdLst>
                  <a:gd name="T0" fmla="*/ 5 w 242"/>
                  <a:gd name="T1" fmla="*/ 37 h 309"/>
                  <a:gd name="T2" fmla="*/ 1 w 242"/>
                  <a:gd name="T3" fmla="*/ 33 h 309"/>
                  <a:gd name="T4" fmla="*/ 5 w 242"/>
                  <a:gd name="T5" fmla="*/ 34 h 309"/>
                  <a:gd name="T6" fmla="*/ 7 w 242"/>
                  <a:gd name="T7" fmla="*/ 31 h 309"/>
                  <a:gd name="T8" fmla="*/ 7 w 242"/>
                  <a:gd name="T9" fmla="*/ 28 h 309"/>
                  <a:gd name="T10" fmla="*/ 3 w 242"/>
                  <a:gd name="T11" fmla="*/ 26 h 309"/>
                  <a:gd name="T12" fmla="*/ 7 w 242"/>
                  <a:gd name="T13" fmla="*/ 25 h 309"/>
                  <a:gd name="T14" fmla="*/ 5 w 242"/>
                  <a:gd name="T15" fmla="*/ 22 h 309"/>
                  <a:gd name="T16" fmla="*/ 10 w 242"/>
                  <a:gd name="T17" fmla="*/ 17 h 309"/>
                  <a:gd name="T18" fmla="*/ 14 w 242"/>
                  <a:gd name="T19" fmla="*/ 20 h 309"/>
                  <a:gd name="T20" fmla="*/ 18 w 242"/>
                  <a:gd name="T21" fmla="*/ 15 h 309"/>
                  <a:gd name="T22" fmla="*/ 15 w 242"/>
                  <a:gd name="T23" fmla="*/ 11 h 309"/>
                  <a:gd name="T24" fmla="*/ 18 w 242"/>
                  <a:gd name="T25" fmla="*/ 9 h 309"/>
                  <a:gd name="T26" fmla="*/ 23 w 242"/>
                  <a:gd name="T27" fmla="*/ 11 h 309"/>
                  <a:gd name="T28" fmla="*/ 25 w 242"/>
                  <a:gd name="T29" fmla="*/ 8 h 309"/>
                  <a:gd name="T30" fmla="*/ 23 w 242"/>
                  <a:gd name="T31" fmla="*/ 0 h 309"/>
                  <a:gd name="T32" fmla="*/ 27 w 242"/>
                  <a:gd name="T33" fmla="*/ 6 h 309"/>
                  <a:gd name="T34" fmla="*/ 27 w 242"/>
                  <a:gd name="T35" fmla="*/ 1 h 309"/>
                  <a:gd name="T36" fmla="*/ 32 w 242"/>
                  <a:gd name="T37" fmla="*/ 0 h 309"/>
                  <a:gd name="T38" fmla="*/ 36 w 242"/>
                  <a:gd name="T39" fmla="*/ 9 h 309"/>
                  <a:gd name="T40" fmla="*/ 38 w 242"/>
                  <a:gd name="T41" fmla="*/ 12 h 309"/>
                  <a:gd name="T42" fmla="*/ 40 w 242"/>
                  <a:gd name="T43" fmla="*/ 20 h 309"/>
                  <a:gd name="T44" fmla="*/ 37 w 242"/>
                  <a:gd name="T45" fmla="*/ 27 h 309"/>
                  <a:gd name="T46" fmla="*/ 37 w 242"/>
                  <a:gd name="T47" fmla="*/ 40 h 309"/>
                  <a:gd name="T48" fmla="*/ 26 w 242"/>
                  <a:gd name="T49" fmla="*/ 41 h 309"/>
                  <a:gd name="T50" fmla="*/ 26 w 242"/>
                  <a:gd name="T51" fmla="*/ 37 h 309"/>
                  <a:gd name="T52" fmla="*/ 21 w 242"/>
                  <a:gd name="T53" fmla="*/ 38 h 309"/>
                  <a:gd name="T54" fmla="*/ 18 w 242"/>
                  <a:gd name="T55" fmla="*/ 47 h 309"/>
                  <a:gd name="T56" fmla="*/ 7 w 242"/>
                  <a:gd name="T57" fmla="*/ 49 h 309"/>
                  <a:gd name="T58" fmla="*/ 3 w 242"/>
                  <a:gd name="T59" fmla="*/ 52 h 309"/>
                  <a:gd name="T60" fmla="*/ 0 w 242"/>
                  <a:gd name="T61" fmla="*/ 47 h 309"/>
                  <a:gd name="T62" fmla="*/ 6 w 242"/>
                  <a:gd name="T63" fmla="*/ 43 h 309"/>
                  <a:gd name="T64" fmla="*/ 8 w 242"/>
                  <a:gd name="T65" fmla="*/ 39 h 309"/>
                  <a:gd name="T66" fmla="*/ 5 w 242"/>
                  <a:gd name="T67" fmla="*/ 37 h 3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2"/>
                  <a:gd name="T103" fmla="*/ 0 h 309"/>
                  <a:gd name="T104" fmla="*/ 242 w 242"/>
                  <a:gd name="T105" fmla="*/ 309 h 3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2" h="309">
                    <a:moveTo>
                      <a:pt x="32" y="218"/>
                    </a:moveTo>
                    <a:lnTo>
                      <a:pt x="7" y="199"/>
                    </a:lnTo>
                    <a:lnTo>
                      <a:pt x="32" y="201"/>
                    </a:lnTo>
                    <a:lnTo>
                      <a:pt x="41" y="187"/>
                    </a:lnTo>
                    <a:lnTo>
                      <a:pt x="45" y="165"/>
                    </a:lnTo>
                    <a:lnTo>
                      <a:pt x="20" y="155"/>
                    </a:lnTo>
                    <a:lnTo>
                      <a:pt x="43" y="147"/>
                    </a:lnTo>
                    <a:lnTo>
                      <a:pt x="30" y="128"/>
                    </a:lnTo>
                    <a:lnTo>
                      <a:pt x="59" y="101"/>
                    </a:lnTo>
                    <a:lnTo>
                      <a:pt x="86" y="118"/>
                    </a:lnTo>
                    <a:lnTo>
                      <a:pt x="109" y="89"/>
                    </a:lnTo>
                    <a:lnTo>
                      <a:pt x="88" y="63"/>
                    </a:lnTo>
                    <a:lnTo>
                      <a:pt x="109" y="53"/>
                    </a:lnTo>
                    <a:lnTo>
                      <a:pt x="139" y="67"/>
                    </a:lnTo>
                    <a:lnTo>
                      <a:pt x="152" y="48"/>
                    </a:lnTo>
                    <a:lnTo>
                      <a:pt x="137" y="0"/>
                    </a:lnTo>
                    <a:lnTo>
                      <a:pt x="162" y="38"/>
                    </a:lnTo>
                    <a:lnTo>
                      <a:pt x="166" y="4"/>
                    </a:lnTo>
                    <a:lnTo>
                      <a:pt x="193" y="2"/>
                    </a:lnTo>
                    <a:lnTo>
                      <a:pt x="215" y="53"/>
                    </a:lnTo>
                    <a:lnTo>
                      <a:pt x="231" y="72"/>
                    </a:lnTo>
                    <a:lnTo>
                      <a:pt x="242" y="121"/>
                    </a:lnTo>
                    <a:lnTo>
                      <a:pt x="222" y="161"/>
                    </a:lnTo>
                    <a:lnTo>
                      <a:pt x="222" y="236"/>
                    </a:lnTo>
                    <a:lnTo>
                      <a:pt x="159" y="245"/>
                    </a:lnTo>
                    <a:lnTo>
                      <a:pt x="156" y="220"/>
                    </a:lnTo>
                    <a:lnTo>
                      <a:pt x="129" y="228"/>
                    </a:lnTo>
                    <a:lnTo>
                      <a:pt x="107" y="282"/>
                    </a:lnTo>
                    <a:lnTo>
                      <a:pt x="43" y="290"/>
                    </a:lnTo>
                    <a:lnTo>
                      <a:pt x="16" y="309"/>
                    </a:lnTo>
                    <a:lnTo>
                      <a:pt x="0" y="282"/>
                    </a:lnTo>
                    <a:lnTo>
                      <a:pt x="38" y="253"/>
                    </a:lnTo>
                    <a:lnTo>
                      <a:pt x="51" y="231"/>
                    </a:lnTo>
                    <a:lnTo>
                      <a:pt x="32" y="21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3" name="Freeform 482"/>
              <p:cNvSpPr>
                <a:spLocks noChangeAspect="1"/>
              </p:cNvSpPr>
              <p:nvPr/>
            </p:nvSpPr>
            <p:spPr bwMode="gray">
              <a:xfrm>
                <a:off x="2937" y="1167"/>
                <a:ext cx="31" cy="31"/>
              </a:xfrm>
              <a:custGeom>
                <a:avLst/>
                <a:gdLst>
                  <a:gd name="T0" fmla="*/ 6 w 185"/>
                  <a:gd name="T1" fmla="*/ 16 h 184"/>
                  <a:gd name="T2" fmla="*/ 13 w 185"/>
                  <a:gd name="T3" fmla="*/ 16 h 184"/>
                  <a:gd name="T4" fmla="*/ 15 w 185"/>
                  <a:gd name="T5" fmla="*/ 14 h 184"/>
                  <a:gd name="T6" fmla="*/ 16 w 185"/>
                  <a:gd name="T7" fmla="*/ 7 h 184"/>
                  <a:gd name="T8" fmla="*/ 19 w 185"/>
                  <a:gd name="T9" fmla="*/ 12 h 184"/>
                  <a:gd name="T10" fmla="*/ 21 w 185"/>
                  <a:gd name="T11" fmla="*/ 12 h 184"/>
                  <a:gd name="T12" fmla="*/ 22 w 185"/>
                  <a:gd name="T13" fmla="*/ 5 h 184"/>
                  <a:gd name="T14" fmla="*/ 22 w 185"/>
                  <a:gd name="T15" fmla="*/ 0 h 184"/>
                  <a:gd name="T16" fmla="*/ 29 w 185"/>
                  <a:gd name="T17" fmla="*/ 4 h 184"/>
                  <a:gd name="T18" fmla="*/ 31 w 185"/>
                  <a:gd name="T19" fmla="*/ 9 h 184"/>
                  <a:gd name="T20" fmla="*/ 26 w 185"/>
                  <a:gd name="T21" fmla="*/ 20 h 184"/>
                  <a:gd name="T22" fmla="*/ 25 w 185"/>
                  <a:gd name="T23" fmla="*/ 25 h 184"/>
                  <a:gd name="T24" fmla="*/ 10 w 185"/>
                  <a:gd name="T25" fmla="*/ 31 h 184"/>
                  <a:gd name="T26" fmla="*/ 0 w 185"/>
                  <a:gd name="T27" fmla="*/ 28 h 184"/>
                  <a:gd name="T28" fmla="*/ 0 w 185"/>
                  <a:gd name="T29" fmla="*/ 25 h 184"/>
                  <a:gd name="T30" fmla="*/ 5 w 185"/>
                  <a:gd name="T31" fmla="*/ 25 h 184"/>
                  <a:gd name="T32" fmla="*/ 6 w 185"/>
                  <a:gd name="T33" fmla="*/ 23 h 184"/>
                  <a:gd name="T34" fmla="*/ 6 w 185"/>
                  <a:gd name="T35" fmla="*/ 16 h 1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5"/>
                  <a:gd name="T55" fmla="*/ 0 h 184"/>
                  <a:gd name="T56" fmla="*/ 185 w 185"/>
                  <a:gd name="T57" fmla="*/ 184 h 1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5" h="184">
                    <a:moveTo>
                      <a:pt x="34" y="94"/>
                    </a:moveTo>
                    <a:lnTo>
                      <a:pt x="79" y="96"/>
                    </a:lnTo>
                    <a:lnTo>
                      <a:pt x="87" y="85"/>
                    </a:lnTo>
                    <a:lnTo>
                      <a:pt x="95" y="41"/>
                    </a:lnTo>
                    <a:lnTo>
                      <a:pt x="112" y="73"/>
                    </a:lnTo>
                    <a:lnTo>
                      <a:pt x="124" y="73"/>
                    </a:lnTo>
                    <a:lnTo>
                      <a:pt x="134" y="32"/>
                    </a:lnTo>
                    <a:lnTo>
                      <a:pt x="134" y="0"/>
                    </a:lnTo>
                    <a:lnTo>
                      <a:pt x="171" y="21"/>
                    </a:lnTo>
                    <a:lnTo>
                      <a:pt x="185" y="51"/>
                    </a:lnTo>
                    <a:lnTo>
                      <a:pt x="153" y="116"/>
                    </a:lnTo>
                    <a:lnTo>
                      <a:pt x="151" y="148"/>
                    </a:lnTo>
                    <a:lnTo>
                      <a:pt x="58" y="184"/>
                    </a:lnTo>
                    <a:lnTo>
                      <a:pt x="0" y="168"/>
                    </a:lnTo>
                    <a:lnTo>
                      <a:pt x="1" y="149"/>
                    </a:lnTo>
                    <a:lnTo>
                      <a:pt x="29" y="151"/>
                    </a:lnTo>
                    <a:lnTo>
                      <a:pt x="38" y="135"/>
                    </a:lnTo>
                    <a:lnTo>
                      <a:pt x="34" y="94"/>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4" name="Freeform 483"/>
              <p:cNvSpPr>
                <a:spLocks noChangeAspect="1"/>
              </p:cNvSpPr>
              <p:nvPr/>
            </p:nvSpPr>
            <p:spPr bwMode="gray">
              <a:xfrm>
                <a:off x="2958" y="1144"/>
                <a:ext cx="30" cy="29"/>
              </a:xfrm>
              <a:custGeom>
                <a:avLst/>
                <a:gdLst>
                  <a:gd name="T0" fmla="*/ 6 w 180"/>
                  <a:gd name="T1" fmla="*/ 6 h 169"/>
                  <a:gd name="T2" fmla="*/ 3 w 180"/>
                  <a:gd name="T3" fmla="*/ 10 h 169"/>
                  <a:gd name="T4" fmla="*/ 2 w 180"/>
                  <a:gd name="T5" fmla="*/ 8 h 169"/>
                  <a:gd name="T6" fmla="*/ 0 w 180"/>
                  <a:gd name="T7" fmla="*/ 3 h 169"/>
                  <a:gd name="T8" fmla="*/ 2 w 180"/>
                  <a:gd name="T9" fmla="*/ 0 h 169"/>
                  <a:gd name="T10" fmla="*/ 6 w 180"/>
                  <a:gd name="T11" fmla="*/ 2 h 169"/>
                  <a:gd name="T12" fmla="*/ 12 w 180"/>
                  <a:gd name="T13" fmla="*/ 2 h 169"/>
                  <a:gd name="T14" fmla="*/ 15 w 180"/>
                  <a:gd name="T15" fmla="*/ 3 h 169"/>
                  <a:gd name="T16" fmla="*/ 16 w 180"/>
                  <a:gd name="T17" fmla="*/ 5 h 169"/>
                  <a:gd name="T18" fmla="*/ 15 w 180"/>
                  <a:gd name="T19" fmla="*/ 14 h 169"/>
                  <a:gd name="T20" fmla="*/ 17 w 180"/>
                  <a:gd name="T21" fmla="*/ 14 h 169"/>
                  <a:gd name="T22" fmla="*/ 18 w 180"/>
                  <a:gd name="T23" fmla="*/ 10 h 169"/>
                  <a:gd name="T24" fmla="*/ 23 w 180"/>
                  <a:gd name="T25" fmla="*/ 8 h 169"/>
                  <a:gd name="T26" fmla="*/ 30 w 180"/>
                  <a:gd name="T27" fmla="*/ 11 h 169"/>
                  <a:gd name="T28" fmla="*/ 23 w 180"/>
                  <a:gd name="T29" fmla="*/ 26 h 169"/>
                  <a:gd name="T30" fmla="*/ 18 w 180"/>
                  <a:gd name="T31" fmla="*/ 29 h 169"/>
                  <a:gd name="T32" fmla="*/ 5 w 180"/>
                  <a:gd name="T33" fmla="*/ 19 h 169"/>
                  <a:gd name="T34" fmla="*/ 4 w 180"/>
                  <a:gd name="T35" fmla="*/ 14 h 169"/>
                  <a:gd name="T36" fmla="*/ 6 w 180"/>
                  <a:gd name="T37" fmla="*/ 16 h 169"/>
                  <a:gd name="T38" fmla="*/ 8 w 180"/>
                  <a:gd name="T39" fmla="*/ 7 h 169"/>
                  <a:gd name="T40" fmla="*/ 6 w 180"/>
                  <a:gd name="T41" fmla="*/ 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0"/>
                  <a:gd name="T64" fmla="*/ 0 h 169"/>
                  <a:gd name="T65" fmla="*/ 180 w 180"/>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0" h="169">
                    <a:moveTo>
                      <a:pt x="37" y="37"/>
                    </a:moveTo>
                    <a:lnTo>
                      <a:pt x="20" y="56"/>
                    </a:lnTo>
                    <a:lnTo>
                      <a:pt x="9" y="47"/>
                    </a:lnTo>
                    <a:lnTo>
                      <a:pt x="0" y="17"/>
                    </a:lnTo>
                    <a:lnTo>
                      <a:pt x="10" y="0"/>
                    </a:lnTo>
                    <a:lnTo>
                      <a:pt x="33" y="13"/>
                    </a:lnTo>
                    <a:lnTo>
                      <a:pt x="72" y="13"/>
                    </a:lnTo>
                    <a:lnTo>
                      <a:pt x="88" y="17"/>
                    </a:lnTo>
                    <a:lnTo>
                      <a:pt x="94" y="31"/>
                    </a:lnTo>
                    <a:lnTo>
                      <a:pt x="90" y="79"/>
                    </a:lnTo>
                    <a:lnTo>
                      <a:pt x="104" y="79"/>
                    </a:lnTo>
                    <a:lnTo>
                      <a:pt x="108" y="58"/>
                    </a:lnTo>
                    <a:lnTo>
                      <a:pt x="135" y="47"/>
                    </a:lnTo>
                    <a:lnTo>
                      <a:pt x="180" y="63"/>
                    </a:lnTo>
                    <a:lnTo>
                      <a:pt x="135" y="152"/>
                    </a:lnTo>
                    <a:lnTo>
                      <a:pt x="108" y="169"/>
                    </a:lnTo>
                    <a:lnTo>
                      <a:pt x="31" y="109"/>
                    </a:lnTo>
                    <a:lnTo>
                      <a:pt x="23" y="79"/>
                    </a:lnTo>
                    <a:lnTo>
                      <a:pt x="38" y="92"/>
                    </a:lnTo>
                    <a:lnTo>
                      <a:pt x="47" y="39"/>
                    </a:lnTo>
                    <a:lnTo>
                      <a:pt x="37" y="3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5" name="Freeform 484"/>
              <p:cNvSpPr>
                <a:spLocks noChangeAspect="1"/>
              </p:cNvSpPr>
              <p:nvPr/>
            </p:nvSpPr>
            <p:spPr bwMode="gray">
              <a:xfrm>
                <a:off x="2987" y="1129"/>
                <a:ext cx="18" cy="22"/>
              </a:xfrm>
              <a:custGeom>
                <a:avLst/>
                <a:gdLst>
                  <a:gd name="T0" fmla="*/ 10 w 106"/>
                  <a:gd name="T1" fmla="*/ 8 h 130"/>
                  <a:gd name="T2" fmla="*/ 11 w 106"/>
                  <a:gd name="T3" fmla="*/ 7 h 130"/>
                  <a:gd name="T4" fmla="*/ 11 w 106"/>
                  <a:gd name="T5" fmla="*/ 10 h 130"/>
                  <a:gd name="T6" fmla="*/ 14 w 106"/>
                  <a:gd name="T7" fmla="*/ 10 h 130"/>
                  <a:gd name="T8" fmla="*/ 18 w 106"/>
                  <a:gd name="T9" fmla="*/ 17 h 130"/>
                  <a:gd name="T10" fmla="*/ 15 w 106"/>
                  <a:gd name="T11" fmla="*/ 22 h 130"/>
                  <a:gd name="T12" fmla="*/ 6 w 106"/>
                  <a:gd name="T13" fmla="*/ 18 h 130"/>
                  <a:gd name="T14" fmla="*/ 3 w 106"/>
                  <a:gd name="T15" fmla="*/ 7 h 130"/>
                  <a:gd name="T16" fmla="*/ 0 w 106"/>
                  <a:gd name="T17" fmla="*/ 1 h 130"/>
                  <a:gd name="T18" fmla="*/ 2 w 106"/>
                  <a:gd name="T19" fmla="*/ 0 h 130"/>
                  <a:gd name="T20" fmla="*/ 5 w 106"/>
                  <a:gd name="T21" fmla="*/ 2 h 130"/>
                  <a:gd name="T22" fmla="*/ 7 w 106"/>
                  <a:gd name="T23" fmla="*/ 10 h 130"/>
                  <a:gd name="T24" fmla="*/ 10 w 106"/>
                  <a:gd name="T25" fmla="*/ 8 h 1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130"/>
                  <a:gd name="T41" fmla="*/ 106 w 106"/>
                  <a:gd name="T42" fmla="*/ 130 h 1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130">
                    <a:moveTo>
                      <a:pt x="56" y="47"/>
                    </a:moveTo>
                    <a:lnTo>
                      <a:pt x="63" y="42"/>
                    </a:lnTo>
                    <a:lnTo>
                      <a:pt x="67" y="58"/>
                    </a:lnTo>
                    <a:lnTo>
                      <a:pt x="80" y="61"/>
                    </a:lnTo>
                    <a:lnTo>
                      <a:pt x="106" y="100"/>
                    </a:lnTo>
                    <a:lnTo>
                      <a:pt x="90" y="130"/>
                    </a:lnTo>
                    <a:lnTo>
                      <a:pt x="35" y="106"/>
                    </a:lnTo>
                    <a:lnTo>
                      <a:pt x="16" y="39"/>
                    </a:lnTo>
                    <a:lnTo>
                      <a:pt x="0" y="4"/>
                    </a:lnTo>
                    <a:lnTo>
                      <a:pt x="11" y="0"/>
                    </a:lnTo>
                    <a:lnTo>
                      <a:pt x="29" y="12"/>
                    </a:lnTo>
                    <a:lnTo>
                      <a:pt x="41" y="58"/>
                    </a:lnTo>
                    <a:lnTo>
                      <a:pt x="56" y="4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6" name="Freeform 485"/>
              <p:cNvSpPr>
                <a:spLocks noChangeAspect="1"/>
              </p:cNvSpPr>
              <p:nvPr/>
            </p:nvSpPr>
            <p:spPr bwMode="gray">
              <a:xfrm>
                <a:off x="3019" y="1131"/>
                <a:ext cx="11" cy="19"/>
              </a:xfrm>
              <a:custGeom>
                <a:avLst/>
                <a:gdLst>
                  <a:gd name="T0" fmla="*/ 7 w 66"/>
                  <a:gd name="T1" fmla="*/ 0 h 114"/>
                  <a:gd name="T2" fmla="*/ 9 w 66"/>
                  <a:gd name="T3" fmla="*/ 0 h 114"/>
                  <a:gd name="T4" fmla="*/ 11 w 66"/>
                  <a:gd name="T5" fmla="*/ 5 h 114"/>
                  <a:gd name="T6" fmla="*/ 10 w 66"/>
                  <a:gd name="T7" fmla="*/ 9 h 114"/>
                  <a:gd name="T8" fmla="*/ 9 w 66"/>
                  <a:gd name="T9" fmla="*/ 17 h 114"/>
                  <a:gd name="T10" fmla="*/ 8 w 66"/>
                  <a:gd name="T11" fmla="*/ 19 h 114"/>
                  <a:gd name="T12" fmla="*/ 5 w 66"/>
                  <a:gd name="T13" fmla="*/ 18 h 114"/>
                  <a:gd name="T14" fmla="*/ 5 w 66"/>
                  <a:gd name="T15" fmla="*/ 12 h 114"/>
                  <a:gd name="T16" fmla="*/ 3 w 66"/>
                  <a:gd name="T17" fmla="*/ 16 h 114"/>
                  <a:gd name="T18" fmla="*/ 0 w 66"/>
                  <a:gd name="T19" fmla="*/ 13 h 114"/>
                  <a:gd name="T20" fmla="*/ 0 w 66"/>
                  <a:gd name="T21" fmla="*/ 7 h 114"/>
                  <a:gd name="T22" fmla="*/ 2 w 66"/>
                  <a:gd name="T23" fmla="*/ 2 h 114"/>
                  <a:gd name="T24" fmla="*/ 7 w 66"/>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114"/>
                  <a:gd name="T41" fmla="*/ 66 w 66"/>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114">
                    <a:moveTo>
                      <a:pt x="43" y="2"/>
                    </a:moveTo>
                    <a:lnTo>
                      <a:pt x="55" y="0"/>
                    </a:lnTo>
                    <a:lnTo>
                      <a:pt x="66" y="27"/>
                    </a:lnTo>
                    <a:lnTo>
                      <a:pt x="59" y="51"/>
                    </a:lnTo>
                    <a:lnTo>
                      <a:pt x="57" y="104"/>
                    </a:lnTo>
                    <a:lnTo>
                      <a:pt x="47" y="114"/>
                    </a:lnTo>
                    <a:lnTo>
                      <a:pt x="32" y="107"/>
                    </a:lnTo>
                    <a:lnTo>
                      <a:pt x="32" y="70"/>
                    </a:lnTo>
                    <a:lnTo>
                      <a:pt x="18" y="94"/>
                    </a:lnTo>
                    <a:lnTo>
                      <a:pt x="0" y="78"/>
                    </a:lnTo>
                    <a:lnTo>
                      <a:pt x="0" y="42"/>
                    </a:lnTo>
                    <a:lnTo>
                      <a:pt x="12" y="13"/>
                    </a:lnTo>
                    <a:lnTo>
                      <a:pt x="43" y="2"/>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7" name="Freeform 486"/>
              <p:cNvSpPr>
                <a:spLocks noChangeAspect="1"/>
              </p:cNvSpPr>
              <p:nvPr/>
            </p:nvSpPr>
            <p:spPr bwMode="gray">
              <a:xfrm>
                <a:off x="3086" y="1117"/>
                <a:ext cx="16" cy="13"/>
              </a:xfrm>
              <a:custGeom>
                <a:avLst/>
                <a:gdLst>
                  <a:gd name="T0" fmla="*/ 10 w 100"/>
                  <a:gd name="T1" fmla="*/ 13 h 80"/>
                  <a:gd name="T2" fmla="*/ 1 w 100"/>
                  <a:gd name="T3" fmla="*/ 7 h 80"/>
                  <a:gd name="T4" fmla="*/ 0 w 100"/>
                  <a:gd name="T5" fmla="*/ 4 h 80"/>
                  <a:gd name="T6" fmla="*/ 2 w 100"/>
                  <a:gd name="T7" fmla="*/ 0 h 80"/>
                  <a:gd name="T8" fmla="*/ 12 w 100"/>
                  <a:gd name="T9" fmla="*/ 3 h 80"/>
                  <a:gd name="T10" fmla="*/ 16 w 100"/>
                  <a:gd name="T11" fmla="*/ 7 h 80"/>
                  <a:gd name="T12" fmla="*/ 16 w 100"/>
                  <a:gd name="T13" fmla="*/ 12 h 80"/>
                  <a:gd name="T14" fmla="*/ 10 w 100"/>
                  <a:gd name="T15" fmla="*/ 13 h 80"/>
                  <a:gd name="T16" fmla="*/ 0 60000 65536"/>
                  <a:gd name="T17" fmla="*/ 0 60000 65536"/>
                  <a:gd name="T18" fmla="*/ 0 60000 65536"/>
                  <a:gd name="T19" fmla="*/ 0 60000 65536"/>
                  <a:gd name="T20" fmla="*/ 0 60000 65536"/>
                  <a:gd name="T21" fmla="*/ 0 60000 65536"/>
                  <a:gd name="T22" fmla="*/ 0 60000 65536"/>
                  <a:gd name="T23" fmla="*/ 0 60000 65536"/>
                  <a:gd name="T24" fmla="*/ 0 w 100"/>
                  <a:gd name="T25" fmla="*/ 0 h 80"/>
                  <a:gd name="T26" fmla="*/ 100 w 100"/>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 h="80">
                    <a:moveTo>
                      <a:pt x="60" y="80"/>
                    </a:moveTo>
                    <a:lnTo>
                      <a:pt x="6" y="44"/>
                    </a:lnTo>
                    <a:lnTo>
                      <a:pt x="0" y="22"/>
                    </a:lnTo>
                    <a:lnTo>
                      <a:pt x="12" y="0"/>
                    </a:lnTo>
                    <a:lnTo>
                      <a:pt x="78" y="20"/>
                    </a:lnTo>
                    <a:lnTo>
                      <a:pt x="98" y="42"/>
                    </a:lnTo>
                    <a:lnTo>
                      <a:pt x="100" y="73"/>
                    </a:lnTo>
                    <a:lnTo>
                      <a:pt x="60" y="8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8" name="Freeform 487"/>
              <p:cNvSpPr>
                <a:spLocks noChangeAspect="1"/>
              </p:cNvSpPr>
              <p:nvPr/>
            </p:nvSpPr>
            <p:spPr bwMode="gray">
              <a:xfrm>
                <a:off x="3072" y="1080"/>
                <a:ext cx="36" cy="27"/>
              </a:xfrm>
              <a:custGeom>
                <a:avLst/>
                <a:gdLst>
                  <a:gd name="T0" fmla="*/ 11 w 214"/>
                  <a:gd name="T1" fmla="*/ 7 h 159"/>
                  <a:gd name="T2" fmla="*/ 12 w 214"/>
                  <a:gd name="T3" fmla="*/ 6 h 159"/>
                  <a:gd name="T4" fmla="*/ 12 w 214"/>
                  <a:gd name="T5" fmla="*/ 3 h 159"/>
                  <a:gd name="T6" fmla="*/ 15 w 214"/>
                  <a:gd name="T7" fmla="*/ 4 h 159"/>
                  <a:gd name="T8" fmla="*/ 16 w 214"/>
                  <a:gd name="T9" fmla="*/ 2 h 159"/>
                  <a:gd name="T10" fmla="*/ 17 w 214"/>
                  <a:gd name="T11" fmla="*/ 2 h 159"/>
                  <a:gd name="T12" fmla="*/ 18 w 214"/>
                  <a:gd name="T13" fmla="*/ 9 h 159"/>
                  <a:gd name="T14" fmla="*/ 25 w 214"/>
                  <a:gd name="T15" fmla="*/ 7 h 159"/>
                  <a:gd name="T16" fmla="*/ 25 w 214"/>
                  <a:gd name="T17" fmla="*/ 0 h 159"/>
                  <a:gd name="T18" fmla="*/ 28 w 214"/>
                  <a:gd name="T19" fmla="*/ 0 h 159"/>
                  <a:gd name="T20" fmla="*/ 30 w 214"/>
                  <a:gd name="T21" fmla="*/ 4 h 159"/>
                  <a:gd name="T22" fmla="*/ 34 w 214"/>
                  <a:gd name="T23" fmla="*/ 6 h 159"/>
                  <a:gd name="T24" fmla="*/ 36 w 214"/>
                  <a:gd name="T25" fmla="*/ 9 h 159"/>
                  <a:gd name="T26" fmla="*/ 36 w 214"/>
                  <a:gd name="T27" fmla="*/ 14 h 159"/>
                  <a:gd name="T28" fmla="*/ 32 w 214"/>
                  <a:gd name="T29" fmla="*/ 14 h 159"/>
                  <a:gd name="T30" fmla="*/ 31 w 214"/>
                  <a:gd name="T31" fmla="*/ 19 h 159"/>
                  <a:gd name="T32" fmla="*/ 29 w 214"/>
                  <a:gd name="T33" fmla="*/ 22 h 159"/>
                  <a:gd name="T34" fmla="*/ 24 w 214"/>
                  <a:gd name="T35" fmla="*/ 19 h 159"/>
                  <a:gd name="T36" fmla="*/ 21 w 214"/>
                  <a:gd name="T37" fmla="*/ 23 h 159"/>
                  <a:gd name="T38" fmla="*/ 18 w 214"/>
                  <a:gd name="T39" fmla="*/ 24 h 159"/>
                  <a:gd name="T40" fmla="*/ 15 w 214"/>
                  <a:gd name="T41" fmla="*/ 21 h 159"/>
                  <a:gd name="T42" fmla="*/ 11 w 214"/>
                  <a:gd name="T43" fmla="*/ 24 h 159"/>
                  <a:gd name="T44" fmla="*/ 9 w 214"/>
                  <a:gd name="T45" fmla="*/ 20 h 159"/>
                  <a:gd name="T46" fmla="*/ 7 w 214"/>
                  <a:gd name="T47" fmla="*/ 27 h 159"/>
                  <a:gd name="T48" fmla="*/ 5 w 214"/>
                  <a:gd name="T49" fmla="*/ 15 h 159"/>
                  <a:gd name="T50" fmla="*/ 0 w 214"/>
                  <a:gd name="T51" fmla="*/ 13 h 159"/>
                  <a:gd name="T52" fmla="*/ 4 w 214"/>
                  <a:gd name="T53" fmla="*/ 8 h 159"/>
                  <a:gd name="T54" fmla="*/ 9 w 214"/>
                  <a:gd name="T55" fmla="*/ 10 h 159"/>
                  <a:gd name="T56" fmla="*/ 11 w 214"/>
                  <a:gd name="T57" fmla="*/ 7 h 15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4"/>
                  <a:gd name="T88" fmla="*/ 0 h 159"/>
                  <a:gd name="T89" fmla="*/ 214 w 214"/>
                  <a:gd name="T90" fmla="*/ 159 h 15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4" h="159">
                    <a:moveTo>
                      <a:pt x="64" y="41"/>
                    </a:moveTo>
                    <a:lnTo>
                      <a:pt x="74" y="36"/>
                    </a:lnTo>
                    <a:lnTo>
                      <a:pt x="74" y="20"/>
                    </a:lnTo>
                    <a:lnTo>
                      <a:pt x="90" y="23"/>
                    </a:lnTo>
                    <a:lnTo>
                      <a:pt x="97" y="9"/>
                    </a:lnTo>
                    <a:lnTo>
                      <a:pt x="103" y="14"/>
                    </a:lnTo>
                    <a:lnTo>
                      <a:pt x="106" y="55"/>
                    </a:lnTo>
                    <a:lnTo>
                      <a:pt x="146" y="41"/>
                    </a:lnTo>
                    <a:lnTo>
                      <a:pt x="146" y="0"/>
                    </a:lnTo>
                    <a:lnTo>
                      <a:pt x="168" y="0"/>
                    </a:lnTo>
                    <a:lnTo>
                      <a:pt x="178" y="25"/>
                    </a:lnTo>
                    <a:lnTo>
                      <a:pt x="203" y="36"/>
                    </a:lnTo>
                    <a:lnTo>
                      <a:pt x="214" y="55"/>
                    </a:lnTo>
                    <a:lnTo>
                      <a:pt x="212" y="80"/>
                    </a:lnTo>
                    <a:lnTo>
                      <a:pt x="192" y="80"/>
                    </a:lnTo>
                    <a:lnTo>
                      <a:pt x="187" y="110"/>
                    </a:lnTo>
                    <a:lnTo>
                      <a:pt x="170" y="127"/>
                    </a:lnTo>
                    <a:lnTo>
                      <a:pt x="144" y="110"/>
                    </a:lnTo>
                    <a:lnTo>
                      <a:pt x="126" y="136"/>
                    </a:lnTo>
                    <a:lnTo>
                      <a:pt x="106" y="140"/>
                    </a:lnTo>
                    <a:lnTo>
                      <a:pt x="92" y="123"/>
                    </a:lnTo>
                    <a:lnTo>
                      <a:pt x="64" y="143"/>
                    </a:lnTo>
                    <a:lnTo>
                      <a:pt x="51" y="117"/>
                    </a:lnTo>
                    <a:lnTo>
                      <a:pt x="41" y="159"/>
                    </a:lnTo>
                    <a:lnTo>
                      <a:pt x="27" y="86"/>
                    </a:lnTo>
                    <a:lnTo>
                      <a:pt x="0" y="77"/>
                    </a:lnTo>
                    <a:lnTo>
                      <a:pt x="24" y="50"/>
                    </a:lnTo>
                    <a:lnTo>
                      <a:pt x="51" y="57"/>
                    </a:lnTo>
                    <a:lnTo>
                      <a:pt x="64" y="4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89" name="Freeform 488"/>
              <p:cNvSpPr>
                <a:spLocks noChangeAspect="1"/>
              </p:cNvSpPr>
              <p:nvPr/>
            </p:nvSpPr>
            <p:spPr bwMode="gray">
              <a:xfrm>
                <a:off x="3102" y="1096"/>
                <a:ext cx="23" cy="28"/>
              </a:xfrm>
              <a:custGeom>
                <a:avLst/>
                <a:gdLst>
                  <a:gd name="T0" fmla="*/ 16 w 134"/>
                  <a:gd name="T1" fmla="*/ 24 h 169"/>
                  <a:gd name="T2" fmla="*/ 14 w 134"/>
                  <a:gd name="T3" fmla="*/ 22 h 169"/>
                  <a:gd name="T4" fmla="*/ 14 w 134"/>
                  <a:gd name="T5" fmla="*/ 25 h 169"/>
                  <a:gd name="T6" fmla="*/ 11 w 134"/>
                  <a:gd name="T7" fmla="*/ 28 h 169"/>
                  <a:gd name="T8" fmla="*/ 5 w 134"/>
                  <a:gd name="T9" fmla="*/ 27 h 169"/>
                  <a:gd name="T10" fmla="*/ 2 w 134"/>
                  <a:gd name="T11" fmla="*/ 23 h 169"/>
                  <a:gd name="T12" fmla="*/ 1 w 134"/>
                  <a:gd name="T13" fmla="*/ 20 h 169"/>
                  <a:gd name="T14" fmla="*/ 2 w 134"/>
                  <a:gd name="T15" fmla="*/ 16 h 169"/>
                  <a:gd name="T16" fmla="*/ 0 w 134"/>
                  <a:gd name="T17" fmla="*/ 11 h 169"/>
                  <a:gd name="T18" fmla="*/ 3 w 134"/>
                  <a:gd name="T19" fmla="*/ 7 h 169"/>
                  <a:gd name="T20" fmla="*/ 6 w 134"/>
                  <a:gd name="T21" fmla="*/ 9 h 169"/>
                  <a:gd name="T22" fmla="*/ 8 w 134"/>
                  <a:gd name="T23" fmla="*/ 3 h 169"/>
                  <a:gd name="T24" fmla="*/ 14 w 134"/>
                  <a:gd name="T25" fmla="*/ 5 h 169"/>
                  <a:gd name="T26" fmla="*/ 17 w 134"/>
                  <a:gd name="T27" fmla="*/ 0 h 169"/>
                  <a:gd name="T28" fmla="*/ 22 w 134"/>
                  <a:gd name="T29" fmla="*/ 6 h 169"/>
                  <a:gd name="T30" fmla="*/ 23 w 134"/>
                  <a:gd name="T31" fmla="*/ 11 h 169"/>
                  <a:gd name="T32" fmla="*/ 20 w 134"/>
                  <a:gd name="T33" fmla="*/ 17 h 169"/>
                  <a:gd name="T34" fmla="*/ 16 w 134"/>
                  <a:gd name="T35" fmla="*/ 24 h 1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4"/>
                  <a:gd name="T55" fmla="*/ 0 h 169"/>
                  <a:gd name="T56" fmla="*/ 134 w 134"/>
                  <a:gd name="T57" fmla="*/ 169 h 1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4" h="169">
                    <a:moveTo>
                      <a:pt x="93" y="143"/>
                    </a:moveTo>
                    <a:lnTo>
                      <a:pt x="82" y="134"/>
                    </a:lnTo>
                    <a:lnTo>
                      <a:pt x="82" y="153"/>
                    </a:lnTo>
                    <a:lnTo>
                      <a:pt x="64" y="169"/>
                    </a:lnTo>
                    <a:lnTo>
                      <a:pt x="28" y="162"/>
                    </a:lnTo>
                    <a:lnTo>
                      <a:pt x="12" y="139"/>
                    </a:lnTo>
                    <a:lnTo>
                      <a:pt x="7" y="118"/>
                    </a:lnTo>
                    <a:lnTo>
                      <a:pt x="12" y="98"/>
                    </a:lnTo>
                    <a:lnTo>
                      <a:pt x="0" y="66"/>
                    </a:lnTo>
                    <a:lnTo>
                      <a:pt x="17" y="43"/>
                    </a:lnTo>
                    <a:lnTo>
                      <a:pt x="37" y="57"/>
                    </a:lnTo>
                    <a:lnTo>
                      <a:pt x="48" y="18"/>
                    </a:lnTo>
                    <a:lnTo>
                      <a:pt x="82" y="31"/>
                    </a:lnTo>
                    <a:lnTo>
                      <a:pt x="99" y="0"/>
                    </a:lnTo>
                    <a:lnTo>
                      <a:pt x="129" y="37"/>
                    </a:lnTo>
                    <a:lnTo>
                      <a:pt x="134" y="66"/>
                    </a:lnTo>
                    <a:lnTo>
                      <a:pt x="118" y="105"/>
                    </a:lnTo>
                    <a:lnTo>
                      <a:pt x="93" y="143"/>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0" name="Freeform 489"/>
              <p:cNvSpPr>
                <a:spLocks noChangeAspect="1"/>
              </p:cNvSpPr>
              <p:nvPr/>
            </p:nvSpPr>
            <p:spPr bwMode="gray">
              <a:xfrm>
                <a:off x="3128" y="1079"/>
                <a:ext cx="13" cy="24"/>
              </a:xfrm>
              <a:custGeom>
                <a:avLst/>
                <a:gdLst>
                  <a:gd name="T0" fmla="*/ 9 w 74"/>
                  <a:gd name="T1" fmla="*/ 21 h 146"/>
                  <a:gd name="T2" fmla="*/ 6 w 74"/>
                  <a:gd name="T3" fmla="*/ 24 h 146"/>
                  <a:gd name="T4" fmla="*/ 2 w 74"/>
                  <a:gd name="T5" fmla="*/ 13 h 146"/>
                  <a:gd name="T6" fmla="*/ 0 w 74"/>
                  <a:gd name="T7" fmla="*/ 3 h 146"/>
                  <a:gd name="T8" fmla="*/ 2 w 74"/>
                  <a:gd name="T9" fmla="*/ 0 h 146"/>
                  <a:gd name="T10" fmla="*/ 4 w 74"/>
                  <a:gd name="T11" fmla="*/ 5 h 146"/>
                  <a:gd name="T12" fmla="*/ 7 w 74"/>
                  <a:gd name="T13" fmla="*/ 4 h 146"/>
                  <a:gd name="T14" fmla="*/ 11 w 74"/>
                  <a:gd name="T15" fmla="*/ 8 h 146"/>
                  <a:gd name="T16" fmla="*/ 13 w 74"/>
                  <a:gd name="T17" fmla="*/ 16 h 146"/>
                  <a:gd name="T18" fmla="*/ 13 w 74"/>
                  <a:gd name="T19" fmla="*/ 21 h 146"/>
                  <a:gd name="T20" fmla="*/ 9 w 74"/>
                  <a:gd name="T21" fmla="*/ 21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146"/>
                  <a:gd name="T35" fmla="*/ 74 w 74"/>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146">
                    <a:moveTo>
                      <a:pt x="50" y="128"/>
                    </a:moveTo>
                    <a:lnTo>
                      <a:pt x="32" y="146"/>
                    </a:lnTo>
                    <a:lnTo>
                      <a:pt x="11" y="78"/>
                    </a:lnTo>
                    <a:lnTo>
                      <a:pt x="0" y="20"/>
                    </a:lnTo>
                    <a:lnTo>
                      <a:pt x="9" y="0"/>
                    </a:lnTo>
                    <a:lnTo>
                      <a:pt x="20" y="30"/>
                    </a:lnTo>
                    <a:lnTo>
                      <a:pt x="39" y="24"/>
                    </a:lnTo>
                    <a:lnTo>
                      <a:pt x="63" y="47"/>
                    </a:lnTo>
                    <a:lnTo>
                      <a:pt x="74" y="96"/>
                    </a:lnTo>
                    <a:lnTo>
                      <a:pt x="72" y="125"/>
                    </a:lnTo>
                    <a:lnTo>
                      <a:pt x="50" y="12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1" name="Freeform 490"/>
              <p:cNvSpPr>
                <a:spLocks noChangeAspect="1"/>
              </p:cNvSpPr>
              <p:nvPr/>
            </p:nvSpPr>
            <p:spPr bwMode="gray">
              <a:xfrm>
                <a:off x="3182" y="1039"/>
                <a:ext cx="25" cy="20"/>
              </a:xfrm>
              <a:custGeom>
                <a:avLst/>
                <a:gdLst>
                  <a:gd name="T0" fmla="*/ 19 w 148"/>
                  <a:gd name="T1" fmla="*/ 5 h 121"/>
                  <a:gd name="T2" fmla="*/ 24 w 148"/>
                  <a:gd name="T3" fmla="*/ 12 h 121"/>
                  <a:gd name="T4" fmla="*/ 25 w 148"/>
                  <a:gd name="T5" fmla="*/ 18 h 121"/>
                  <a:gd name="T6" fmla="*/ 19 w 148"/>
                  <a:gd name="T7" fmla="*/ 16 h 121"/>
                  <a:gd name="T8" fmla="*/ 16 w 148"/>
                  <a:gd name="T9" fmla="*/ 20 h 121"/>
                  <a:gd name="T10" fmla="*/ 12 w 148"/>
                  <a:gd name="T11" fmla="*/ 18 h 121"/>
                  <a:gd name="T12" fmla="*/ 5 w 148"/>
                  <a:gd name="T13" fmla="*/ 19 h 121"/>
                  <a:gd name="T14" fmla="*/ 4 w 148"/>
                  <a:gd name="T15" fmla="*/ 16 h 121"/>
                  <a:gd name="T16" fmla="*/ 9 w 148"/>
                  <a:gd name="T17" fmla="*/ 13 h 121"/>
                  <a:gd name="T18" fmla="*/ 10 w 148"/>
                  <a:gd name="T19" fmla="*/ 10 h 121"/>
                  <a:gd name="T20" fmla="*/ 0 w 148"/>
                  <a:gd name="T21" fmla="*/ 11 h 121"/>
                  <a:gd name="T22" fmla="*/ 1 w 148"/>
                  <a:gd name="T23" fmla="*/ 7 h 121"/>
                  <a:gd name="T24" fmla="*/ 6 w 148"/>
                  <a:gd name="T25" fmla="*/ 6 h 121"/>
                  <a:gd name="T26" fmla="*/ 12 w 148"/>
                  <a:gd name="T27" fmla="*/ 7 h 121"/>
                  <a:gd name="T28" fmla="*/ 13 w 148"/>
                  <a:gd name="T29" fmla="*/ 3 h 121"/>
                  <a:gd name="T30" fmla="*/ 12 w 148"/>
                  <a:gd name="T31" fmla="*/ 0 h 121"/>
                  <a:gd name="T32" fmla="*/ 19 w 148"/>
                  <a:gd name="T33" fmla="*/ 5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8"/>
                  <a:gd name="T52" fmla="*/ 0 h 121"/>
                  <a:gd name="T53" fmla="*/ 148 w 148"/>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8" h="121">
                    <a:moveTo>
                      <a:pt x="115" y="30"/>
                    </a:moveTo>
                    <a:lnTo>
                      <a:pt x="144" y="75"/>
                    </a:lnTo>
                    <a:lnTo>
                      <a:pt x="148" y="106"/>
                    </a:lnTo>
                    <a:lnTo>
                      <a:pt x="115" y="94"/>
                    </a:lnTo>
                    <a:lnTo>
                      <a:pt x="92" y="121"/>
                    </a:lnTo>
                    <a:lnTo>
                      <a:pt x="73" y="110"/>
                    </a:lnTo>
                    <a:lnTo>
                      <a:pt x="30" y="114"/>
                    </a:lnTo>
                    <a:lnTo>
                      <a:pt x="23" y="96"/>
                    </a:lnTo>
                    <a:lnTo>
                      <a:pt x="51" y="80"/>
                    </a:lnTo>
                    <a:lnTo>
                      <a:pt x="59" y="59"/>
                    </a:lnTo>
                    <a:lnTo>
                      <a:pt x="0" y="64"/>
                    </a:lnTo>
                    <a:lnTo>
                      <a:pt x="6" y="42"/>
                    </a:lnTo>
                    <a:lnTo>
                      <a:pt x="37" y="37"/>
                    </a:lnTo>
                    <a:lnTo>
                      <a:pt x="69" y="44"/>
                    </a:lnTo>
                    <a:lnTo>
                      <a:pt x="78" y="20"/>
                    </a:lnTo>
                    <a:lnTo>
                      <a:pt x="73" y="0"/>
                    </a:lnTo>
                    <a:lnTo>
                      <a:pt x="115" y="3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2" name="Freeform 491"/>
              <p:cNvSpPr>
                <a:spLocks noChangeAspect="1"/>
              </p:cNvSpPr>
              <p:nvPr/>
            </p:nvSpPr>
            <p:spPr bwMode="gray">
              <a:xfrm>
                <a:off x="2609" y="1702"/>
                <a:ext cx="25" cy="17"/>
              </a:xfrm>
              <a:custGeom>
                <a:avLst/>
                <a:gdLst>
                  <a:gd name="T0" fmla="*/ 0 w 154"/>
                  <a:gd name="T1" fmla="*/ 10 h 103"/>
                  <a:gd name="T2" fmla="*/ 3 w 154"/>
                  <a:gd name="T3" fmla="*/ 10 h 103"/>
                  <a:gd name="T4" fmla="*/ 3 w 154"/>
                  <a:gd name="T5" fmla="*/ 8 h 103"/>
                  <a:gd name="T6" fmla="*/ 7 w 154"/>
                  <a:gd name="T7" fmla="*/ 8 h 103"/>
                  <a:gd name="T8" fmla="*/ 9 w 154"/>
                  <a:gd name="T9" fmla="*/ 6 h 103"/>
                  <a:gd name="T10" fmla="*/ 10 w 154"/>
                  <a:gd name="T11" fmla="*/ 3 h 103"/>
                  <a:gd name="T12" fmla="*/ 17 w 154"/>
                  <a:gd name="T13" fmla="*/ 0 h 103"/>
                  <a:gd name="T14" fmla="*/ 22 w 154"/>
                  <a:gd name="T15" fmla="*/ 0 h 103"/>
                  <a:gd name="T16" fmla="*/ 21 w 154"/>
                  <a:gd name="T17" fmla="*/ 3 h 103"/>
                  <a:gd name="T18" fmla="*/ 24 w 154"/>
                  <a:gd name="T19" fmla="*/ 5 h 103"/>
                  <a:gd name="T20" fmla="*/ 25 w 154"/>
                  <a:gd name="T21" fmla="*/ 9 h 103"/>
                  <a:gd name="T22" fmla="*/ 12 w 154"/>
                  <a:gd name="T23" fmla="*/ 13 h 103"/>
                  <a:gd name="T24" fmla="*/ 5 w 154"/>
                  <a:gd name="T25" fmla="*/ 17 h 103"/>
                  <a:gd name="T26" fmla="*/ 1 w 154"/>
                  <a:gd name="T27" fmla="*/ 14 h 103"/>
                  <a:gd name="T28" fmla="*/ 0 w 154"/>
                  <a:gd name="T29" fmla="*/ 10 h 1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4"/>
                  <a:gd name="T46" fmla="*/ 0 h 103"/>
                  <a:gd name="T47" fmla="*/ 154 w 154"/>
                  <a:gd name="T48" fmla="*/ 103 h 1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4" h="103">
                    <a:moveTo>
                      <a:pt x="0" y="61"/>
                    </a:moveTo>
                    <a:lnTo>
                      <a:pt x="16" y="59"/>
                    </a:lnTo>
                    <a:lnTo>
                      <a:pt x="19" y="48"/>
                    </a:lnTo>
                    <a:lnTo>
                      <a:pt x="42" y="49"/>
                    </a:lnTo>
                    <a:lnTo>
                      <a:pt x="54" y="37"/>
                    </a:lnTo>
                    <a:lnTo>
                      <a:pt x="60" y="20"/>
                    </a:lnTo>
                    <a:lnTo>
                      <a:pt x="105" y="0"/>
                    </a:lnTo>
                    <a:lnTo>
                      <a:pt x="138" y="0"/>
                    </a:lnTo>
                    <a:lnTo>
                      <a:pt x="132" y="16"/>
                    </a:lnTo>
                    <a:lnTo>
                      <a:pt x="148" y="29"/>
                    </a:lnTo>
                    <a:lnTo>
                      <a:pt x="154" y="53"/>
                    </a:lnTo>
                    <a:lnTo>
                      <a:pt x="73" y="77"/>
                    </a:lnTo>
                    <a:lnTo>
                      <a:pt x="30" y="103"/>
                    </a:lnTo>
                    <a:lnTo>
                      <a:pt x="9" y="82"/>
                    </a:lnTo>
                    <a:lnTo>
                      <a:pt x="0" y="6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3" name="Freeform 492"/>
              <p:cNvSpPr>
                <a:spLocks noChangeAspect="1"/>
              </p:cNvSpPr>
              <p:nvPr/>
            </p:nvSpPr>
            <p:spPr bwMode="gray">
              <a:xfrm>
                <a:off x="2483" y="1890"/>
                <a:ext cx="6" cy="11"/>
              </a:xfrm>
              <a:custGeom>
                <a:avLst/>
                <a:gdLst>
                  <a:gd name="T0" fmla="*/ 6 w 39"/>
                  <a:gd name="T1" fmla="*/ 1 h 69"/>
                  <a:gd name="T2" fmla="*/ 6 w 39"/>
                  <a:gd name="T3" fmla="*/ 0 h 69"/>
                  <a:gd name="T4" fmla="*/ 1 w 39"/>
                  <a:gd name="T5" fmla="*/ 6 h 69"/>
                  <a:gd name="T6" fmla="*/ 0 w 39"/>
                  <a:gd name="T7" fmla="*/ 10 h 69"/>
                  <a:gd name="T8" fmla="*/ 0 w 39"/>
                  <a:gd name="T9" fmla="*/ 11 h 69"/>
                  <a:gd name="T10" fmla="*/ 4 w 39"/>
                  <a:gd name="T11" fmla="*/ 9 h 69"/>
                  <a:gd name="T12" fmla="*/ 6 w 39"/>
                  <a:gd name="T13" fmla="*/ 4 h 69"/>
                  <a:gd name="T14" fmla="*/ 6 w 39"/>
                  <a:gd name="T15" fmla="*/ 1 h 6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69"/>
                  <a:gd name="T26" fmla="*/ 39 w 39"/>
                  <a:gd name="T27" fmla="*/ 69 h 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69">
                    <a:moveTo>
                      <a:pt x="36" y="7"/>
                    </a:moveTo>
                    <a:lnTo>
                      <a:pt x="39" y="0"/>
                    </a:lnTo>
                    <a:lnTo>
                      <a:pt x="4" y="36"/>
                    </a:lnTo>
                    <a:lnTo>
                      <a:pt x="0" y="63"/>
                    </a:lnTo>
                    <a:lnTo>
                      <a:pt x="2" y="69"/>
                    </a:lnTo>
                    <a:lnTo>
                      <a:pt x="26" y="59"/>
                    </a:lnTo>
                    <a:lnTo>
                      <a:pt x="36" y="23"/>
                    </a:lnTo>
                    <a:lnTo>
                      <a:pt x="36" y="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4" name="Freeform 493"/>
              <p:cNvSpPr>
                <a:spLocks noChangeAspect="1"/>
              </p:cNvSpPr>
              <p:nvPr/>
            </p:nvSpPr>
            <p:spPr bwMode="gray">
              <a:xfrm>
                <a:off x="2519" y="1800"/>
                <a:ext cx="7" cy="12"/>
              </a:xfrm>
              <a:custGeom>
                <a:avLst/>
                <a:gdLst>
                  <a:gd name="T0" fmla="*/ 3 w 41"/>
                  <a:gd name="T1" fmla="*/ 12 h 71"/>
                  <a:gd name="T2" fmla="*/ 7 w 41"/>
                  <a:gd name="T3" fmla="*/ 3 h 71"/>
                  <a:gd name="T4" fmla="*/ 6 w 41"/>
                  <a:gd name="T5" fmla="*/ 1 h 71"/>
                  <a:gd name="T6" fmla="*/ 2 w 41"/>
                  <a:gd name="T7" fmla="*/ 0 h 71"/>
                  <a:gd name="T8" fmla="*/ 0 w 41"/>
                  <a:gd name="T9" fmla="*/ 2 h 71"/>
                  <a:gd name="T10" fmla="*/ 0 w 41"/>
                  <a:gd name="T11" fmla="*/ 12 h 71"/>
                  <a:gd name="T12" fmla="*/ 3 w 41"/>
                  <a:gd name="T13" fmla="*/ 12 h 71"/>
                  <a:gd name="T14" fmla="*/ 0 60000 65536"/>
                  <a:gd name="T15" fmla="*/ 0 60000 65536"/>
                  <a:gd name="T16" fmla="*/ 0 60000 65536"/>
                  <a:gd name="T17" fmla="*/ 0 60000 65536"/>
                  <a:gd name="T18" fmla="*/ 0 60000 65536"/>
                  <a:gd name="T19" fmla="*/ 0 60000 65536"/>
                  <a:gd name="T20" fmla="*/ 0 60000 65536"/>
                  <a:gd name="T21" fmla="*/ 0 w 41"/>
                  <a:gd name="T22" fmla="*/ 0 h 71"/>
                  <a:gd name="T23" fmla="*/ 41 w 41"/>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71">
                    <a:moveTo>
                      <a:pt x="15" y="71"/>
                    </a:moveTo>
                    <a:lnTo>
                      <a:pt x="41" y="20"/>
                    </a:lnTo>
                    <a:lnTo>
                      <a:pt x="33" y="7"/>
                    </a:lnTo>
                    <a:lnTo>
                      <a:pt x="9" y="0"/>
                    </a:lnTo>
                    <a:lnTo>
                      <a:pt x="0" y="14"/>
                    </a:lnTo>
                    <a:lnTo>
                      <a:pt x="2" y="71"/>
                    </a:lnTo>
                    <a:lnTo>
                      <a:pt x="15" y="7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5" name="Freeform 494"/>
              <p:cNvSpPr>
                <a:spLocks noChangeAspect="1"/>
              </p:cNvSpPr>
              <p:nvPr/>
            </p:nvSpPr>
            <p:spPr bwMode="gray">
              <a:xfrm>
                <a:off x="2491" y="1838"/>
                <a:ext cx="5" cy="8"/>
              </a:xfrm>
              <a:custGeom>
                <a:avLst/>
                <a:gdLst>
                  <a:gd name="T0" fmla="*/ 0 w 30"/>
                  <a:gd name="T1" fmla="*/ 8 h 52"/>
                  <a:gd name="T2" fmla="*/ 1 w 30"/>
                  <a:gd name="T3" fmla="*/ 5 h 52"/>
                  <a:gd name="T4" fmla="*/ 5 w 30"/>
                  <a:gd name="T5" fmla="*/ 4 h 52"/>
                  <a:gd name="T6" fmla="*/ 5 w 30"/>
                  <a:gd name="T7" fmla="*/ 2 h 52"/>
                  <a:gd name="T8" fmla="*/ 0 w 30"/>
                  <a:gd name="T9" fmla="*/ 0 h 52"/>
                  <a:gd name="T10" fmla="*/ 0 w 30"/>
                  <a:gd name="T11" fmla="*/ 8 h 52"/>
                  <a:gd name="T12" fmla="*/ 0 60000 65536"/>
                  <a:gd name="T13" fmla="*/ 0 60000 65536"/>
                  <a:gd name="T14" fmla="*/ 0 60000 65536"/>
                  <a:gd name="T15" fmla="*/ 0 60000 65536"/>
                  <a:gd name="T16" fmla="*/ 0 60000 65536"/>
                  <a:gd name="T17" fmla="*/ 0 60000 65536"/>
                  <a:gd name="T18" fmla="*/ 0 w 30"/>
                  <a:gd name="T19" fmla="*/ 0 h 52"/>
                  <a:gd name="T20" fmla="*/ 30 w 30"/>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30" h="52">
                    <a:moveTo>
                      <a:pt x="0" y="52"/>
                    </a:moveTo>
                    <a:lnTo>
                      <a:pt x="7" y="35"/>
                    </a:lnTo>
                    <a:lnTo>
                      <a:pt x="27" y="25"/>
                    </a:lnTo>
                    <a:lnTo>
                      <a:pt x="30" y="13"/>
                    </a:lnTo>
                    <a:lnTo>
                      <a:pt x="0" y="0"/>
                    </a:lnTo>
                    <a:lnTo>
                      <a:pt x="0" y="52"/>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6" name="Freeform 495"/>
              <p:cNvSpPr>
                <a:spLocks noChangeAspect="1"/>
              </p:cNvSpPr>
              <p:nvPr/>
            </p:nvSpPr>
            <p:spPr bwMode="gray">
              <a:xfrm>
                <a:off x="2500" y="1973"/>
                <a:ext cx="6" cy="14"/>
              </a:xfrm>
              <a:custGeom>
                <a:avLst/>
                <a:gdLst>
                  <a:gd name="T0" fmla="*/ 6 w 35"/>
                  <a:gd name="T1" fmla="*/ 14 h 86"/>
                  <a:gd name="T2" fmla="*/ 6 w 35"/>
                  <a:gd name="T3" fmla="*/ 4 h 86"/>
                  <a:gd name="T4" fmla="*/ 3 w 35"/>
                  <a:gd name="T5" fmla="*/ 0 h 86"/>
                  <a:gd name="T6" fmla="*/ 1 w 35"/>
                  <a:gd name="T7" fmla="*/ 0 h 86"/>
                  <a:gd name="T8" fmla="*/ 0 w 35"/>
                  <a:gd name="T9" fmla="*/ 8 h 86"/>
                  <a:gd name="T10" fmla="*/ 0 w 35"/>
                  <a:gd name="T11" fmla="*/ 10 h 86"/>
                  <a:gd name="T12" fmla="*/ 6 w 35"/>
                  <a:gd name="T13" fmla="*/ 14 h 86"/>
                  <a:gd name="T14" fmla="*/ 0 60000 65536"/>
                  <a:gd name="T15" fmla="*/ 0 60000 65536"/>
                  <a:gd name="T16" fmla="*/ 0 60000 65536"/>
                  <a:gd name="T17" fmla="*/ 0 60000 65536"/>
                  <a:gd name="T18" fmla="*/ 0 60000 65536"/>
                  <a:gd name="T19" fmla="*/ 0 60000 65536"/>
                  <a:gd name="T20" fmla="*/ 0 60000 65536"/>
                  <a:gd name="T21" fmla="*/ 0 w 35"/>
                  <a:gd name="T22" fmla="*/ 0 h 86"/>
                  <a:gd name="T23" fmla="*/ 35 w 35"/>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86">
                    <a:moveTo>
                      <a:pt x="33" y="86"/>
                    </a:moveTo>
                    <a:lnTo>
                      <a:pt x="35" y="25"/>
                    </a:lnTo>
                    <a:lnTo>
                      <a:pt x="18" y="0"/>
                    </a:lnTo>
                    <a:lnTo>
                      <a:pt x="4" y="3"/>
                    </a:lnTo>
                    <a:lnTo>
                      <a:pt x="0" y="48"/>
                    </a:lnTo>
                    <a:lnTo>
                      <a:pt x="2" y="64"/>
                    </a:lnTo>
                    <a:lnTo>
                      <a:pt x="33" y="86"/>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7" name="Freeform 496"/>
              <p:cNvSpPr>
                <a:spLocks noChangeAspect="1"/>
              </p:cNvSpPr>
              <p:nvPr/>
            </p:nvSpPr>
            <p:spPr bwMode="gray">
              <a:xfrm>
                <a:off x="2497" y="2013"/>
                <a:ext cx="3" cy="13"/>
              </a:xfrm>
              <a:custGeom>
                <a:avLst/>
                <a:gdLst>
                  <a:gd name="T0" fmla="*/ 3 w 20"/>
                  <a:gd name="T1" fmla="*/ 13 h 77"/>
                  <a:gd name="T2" fmla="*/ 3 w 20"/>
                  <a:gd name="T3" fmla="*/ 2 h 77"/>
                  <a:gd name="T4" fmla="*/ 2 w 20"/>
                  <a:gd name="T5" fmla="*/ 0 h 77"/>
                  <a:gd name="T6" fmla="*/ 0 w 20"/>
                  <a:gd name="T7" fmla="*/ 2 h 77"/>
                  <a:gd name="T8" fmla="*/ 0 w 20"/>
                  <a:gd name="T9" fmla="*/ 13 h 77"/>
                  <a:gd name="T10" fmla="*/ 3 w 20"/>
                  <a:gd name="T11" fmla="*/ 13 h 77"/>
                  <a:gd name="T12" fmla="*/ 0 60000 65536"/>
                  <a:gd name="T13" fmla="*/ 0 60000 65536"/>
                  <a:gd name="T14" fmla="*/ 0 60000 65536"/>
                  <a:gd name="T15" fmla="*/ 0 60000 65536"/>
                  <a:gd name="T16" fmla="*/ 0 60000 65536"/>
                  <a:gd name="T17" fmla="*/ 0 60000 65536"/>
                  <a:gd name="T18" fmla="*/ 0 w 20"/>
                  <a:gd name="T19" fmla="*/ 0 h 77"/>
                  <a:gd name="T20" fmla="*/ 20 w 2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20" h="77">
                    <a:moveTo>
                      <a:pt x="20" y="77"/>
                    </a:moveTo>
                    <a:lnTo>
                      <a:pt x="19" y="11"/>
                    </a:lnTo>
                    <a:lnTo>
                      <a:pt x="11" y="0"/>
                    </a:lnTo>
                    <a:lnTo>
                      <a:pt x="3" y="11"/>
                    </a:lnTo>
                    <a:lnTo>
                      <a:pt x="0" y="75"/>
                    </a:lnTo>
                    <a:lnTo>
                      <a:pt x="20" y="7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98" name="Freeform 497"/>
              <p:cNvSpPr>
                <a:spLocks noChangeAspect="1"/>
              </p:cNvSpPr>
              <p:nvPr/>
            </p:nvSpPr>
            <p:spPr bwMode="gray">
              <a:xfrm>
                <a:off x="2491" y="1043"/>
                <a:ext cx="887" cy="1058"/>
              </a:xfrm>
              <a:custGeom>
                <a:avLst/>
                <a:gdLst>
                  <a:gd name="T0" fmla="*/ 844 w 5321"/>
                  <a:gd name="T1" fmla="*/ 133 h 6349"/>
                  <a:gd name="T2" fmla="*/ 822 w 5321"/>
                  <a:gd name="T3" fmla="*/ 98 h 6349"/>
                  <a:gd name="T4" fmla="*/ 843 w 5321"/>
                  <a:gd name="T5" fmla="*/ 46 h 6349"/>
                  <a:gd name="T6" fmla="*/ 802 w 5321"/>
                  <a:gd name="T7" fmla="*/ 43 h 6349"/>
                  <a:gd name="T8" fmla="*/ 783 w 5321"/>
                  <a:gd name="T9" fmla="*/ 29 h 6349"/>
                  <a:gd name="T10" fmla="*/ 757 w 5321"/>
                  <a:gd name="T11" fmla="*/ 41 h 6349"/>
                  <a:gd name="T12" fmla="*/ 731 w 5321"/>
                  <a:gd name="T13" fmla="*/ 19 h 6349"/>
                  <a:gd name="T14" fmla="*/ 688 w 5321"/>
                  <a:gd name="T15" fmla="*/ 69 h 6349"/>
                  <a:gd name="T16" fmla="*/ 668 w 5321"/>
                  <a:gd name="T17" fmla="*/ 16 h 6349"/>
                  <a:gd name="T18" fmla="*/ 624 w 5321"/>
                  <a:gd name="T19" fmla="*/ 98 h 6349"/>
                  <a:gd name="T20" fmla="*/ 587 w 5321"/>
                  <a:gd name="T21" fmla="*/ 93 h 6349"/>
                  <a:gd name="T22" fmla="*/ 579 w 5321"/>
                  <a:gd name="T23" fmla="*/ 111 h 6349"/>
                  <a:gd name="T24" fmla="*/ 543 w 5321"/>
                  <a:gd name="T25" fmla="*/ 125 h 6349"/>
                  <a:gd name="T26" fmla="*/ 523 w 5321"/>
                  <a:gd name="T27" fmla="*/ 131 h 6349"/>
                  <a:gd name="T28" fmla="*/ 494 w 5321"/>
                  <a:gd name="T29" fmla="*/ 181 h 6349"/>
                  <a:gd name="T30" fmla="*/ 452 w 5321"/>
                  <a:gd name="T31" fmla="*/ 177 h 6349"/>
                  <a:gd name="T32" fmla="*/ 438 w 5321"/>
                  <a:gd name="T33" fmla="*/ 221 h 6349"/>
                  <a:gd name="T34" fmla="*/ 393 w 5321"/>
                  <a:gd name="T35" fmla="*/ 253 h 6349"/>
                  <a:gd name="T36" fmla="*/ 394 w 5321"/>
                  <a:gd name="T37" fmla="*/ 262 h 6349"/>
                  <a:gd name="T38" fmla="*/ 364 w 5321"/>
                  <a:gd name="T39" fmla="*/ 293 h 6349"/>
                  <a:gd name="T40" fmla="*/ 349 w 5321"/>
                  <a:gd name="T41" fmla="*/ 337 h 6349"/>
                  <a:gd name="T42" fmla="*/ 323 w 5321"/>
                  <a:gd name="T43" fmla="*/ 367 h 6349"/>
                  <a:gd name="T44" fmla="*/ 285 w 5321"/>
                  <a:gd name="T45" fmla="*/ 418 h 6349"/>
                  <a:gd name="T46" fmla="*/ 271 w 5321"/>
                  <a:gd name="T47" fmla="*/ 456 h 6349"/>
                  <a:gd name="T48" fmla="*/ 261 w 5321"/>
                  <a:gd name="T49" fmla="*/ 495 h 6349"/>
                  <a:gd name="T50" fmla="*/ 241 w 5321"/>
                  <a:gd name="T51" fmla="*/ 532 h 6349"/>
                  <a:gd name="T52" fmla="*/ 224 w 5321"/>
                  <a:gd name="T53" fmla="*/ 560 h 6349"/>
                  <a:gd name="T54" fmla="*/ 190 w 5321"/>
                  <a:gd name="T55" fmla="*/ 602 h 6349"/>
                  <a:gd name="T56" fmla="*/ 199 w 5321"/>
                  <a:gd name="T57" fmla="*/ 654 h 6349"/>
                  <a:gd name="T58" fmla="*/ 177 w 5321"/>
                  <a:gd name="T59" fmla="*/ 681 h 6349"/>
                  <a:gd name="T60" fmla="*/ 141 w 5321"/>
                  <a:gd name="T61" fmla="*/ 682 h 6349"/>
                  <a:gd name="T62" fmla="*/ 104 w 5321"/>
                  <a:gd name="T63" fmla="*/ 697 h 6349"/>
                  <a:gd name="T64" fmla="*/ 85 w 5321"/>
                  <a:gd name="T65" fmla="*/ 735 h 6349"/>
                  <a:gd name="T66" fmla="*/ 47 w 5321"/>
                  <a:gd name="T67" fmla="*/ 754 h 6349"/>
                  <a:gd name="T68" fmla="*/ 33 w 5321"/>
                  <a:gd name="T69" fmla="*/ 779 h 6349"/>
                  <a:gd name="T70" fmla="*/ 33 w 5321"/>
                  <a:gd name="T71" fmla="*/ 795 h 6349"/>
                  <a:gd name="T72" fmla="*/ 10 w 5321"/>
                  <a:gd name="T73" fmla="*/ 814 h 6349"/>
                  <a:gd name="T74" fmla="*/ 46 w 5321"/>
                  <a:gd name="T75" fmla="*/ 838 h 6349"/>
                  <a:gd name="T76" fmla="*/ 79 w 5321"/>
                  <a:gd name="T77" fmla="*/ 842 h 6349"/>
                  <a:gd name="T78" fmla="*/ 36 w 5321"/>
                  <a:gd name="T79" fmla="*/ 851 h 6349"/>
                  <a:gd name="T80" fmla="*/ 0 w 5321"/>
                  <a:gd name="T81" fmla="*/ 874 h 6349"/>
                  <a:gd name="T82" fmla="*/ 19 w 5321"/>
                  <a:gd name="T83" fmla="*/ 908 h 6349"/>
                  <a:gd name="T84" fmla="*/ 54 w 5321"/>
                  <a:gd name="T85" fmla="*/ 888 h 6349"/>
                  <a:gd name="T86" fmla="*/ 25 w 5321"/>
                  <a:gd name="T87" fmla="*/ 937 h 6349"/>
                  <a:gd name="T88" fmla="*/ 10 w 5321"/>
                  <a:gd name="T89" fmla="*/ 970 h 6349"/>
                  <a:gd name="T90" fmla="*/ 40 w 5321"/>
                  <a:gd name="T91" fmla="*/ 977 h 6349"/>
                  <a:gd name="T92" fmla="*/ 53 w 5321"/>
                  <a:gd name="T93" fmla="*/ 1042 h 6349"/>
                  <a:gd name="T94" fmla="*/ 118 w 5321"/>
                  <a:gd name="T95" fmla="*/ 1039 h 6349"/>
                  <a:gd name="T96" fmla="*/ 182 w 5321"/>
                  <a:gd name="T97" fmla="*/ 967 h 6349"/>
                  <a:gd name="T98" fmla="*/ 186 w 5321"/>
                  <a:gd name="T99" fmla="*/ 936 h 6349"/>
                  <a:gd name="T100" fmla="*/ 211 w 5321"/>
                  <a:gd name="T101" fmla="*/ 1004 h 6349"/>
                  <a:gd name="T102" fmla="*/ 249 w 5321"/>
                  <a:gd name="T103" fmla="*/ 867 h 6349"/>
                  <a:gd name="T104" fmla="*/ 240 w 5321"/>
                  <a:gd name="T105" fmla="*/ 737 h 6349"/>
                  <a:gd name="T106" fmla="*/ 303 w 5321"/>
                  <a:gd name="T107" fmla="*/ 634 h 6349"/>
                  <a:gd name="T108" fmla="*/ 337 w 5321"/>
                  <a:gd name="T109" fmla="*/ 466 h 6349"/>
                  <a:gd name="T110" fmla="*/ 394 w 5321"/>
                  <a:gd name="T111" fmla="*/ 331 h 6349"/>
                  <a:gd name="T112" fmla="*/ 453 w 5321"/>
                  <a:gd name="T113" fmla="*/ 252 h 6349"/>
                  <a:gd name="T114" fmla="*/ 513 w 5321"/>
                  <a:gd name="T115" fmla="*/ 203 h 6349"/>
                  <a:gd name="T116" fmla="*/ 595 w 5321"/>
                  <a:gd name="T117" fmla="*/ 231 h 6349"/>
                  <a:gd name="T118" fmla="*/ 708 w 5321"/>
                  <a:gd name="T119" fmla="*/ 200 h 6349"/>
                  <a:gd name="T120" fmla="*/ 824 w 5321"/>
                  <a:gd name="T121" fmla="*/ 140 h 6349"/>
                  <a:gd name="T122" fmla="*/ 859 w 5321"/>
                  <a:gd name="T123" fmla="*/ 148 h 6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21"/>
                  <a:gd name="T187" fmla="*/ 0 h 6349"/>
                  <a:gd name="T188" fmla="*/ 5321 w 5321"/>
                  <a:gd name="T189" fmla="*/ 6349 h 6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21" h="6349">
                    <a:moveTo>
                      <a:pt x="5296" y="805"/>
                    </a:moveTo>
                    <a:lnTo>
                      <a:pt x="5211" y="786"/>
                    </a:lnTo>
                    <a:lnTo>
                      <a:pt x="5203" y="865"/>
                    </a:lnTo>
                    <a:lnTo>
                      <a:pt x="5182" y="865"/>
                    </a:lnTo>
                    <a:lnTo>
                      <a:pt x="5184" y="852"/>
                    </a:lnTo>
                    <a:lnTo>
                      <a:pt x="5148" y="841"/>
                    </a:lnTo>
                    <a:lnTo>
                      <a:pt x="5135" y="817"/>
                    </a:lnTo>
                    <a:lnTo>
                      <a:pt x="5135" y="863"/>
                    </a:lnTo>
                    <a:lnTo>
                      <a:pt x="5127" y="873"/>
                    </a:lnTo>
                    <a:lnTo>
                      <a:pt x="5111" y="836"/>
                    </a:lnTo>
                    <a:lnTo>
                      <a:pt x="5064" y="843"/>
                    </a:lnTo>
                    <a:lnTo>
                      <a:pt x="5023" y="867"/>
                    </a:lnTo>
                    <a:lnTo>
                      <a:pt x="5037" y="820"/>
                    </a:lnTo>
                    <a:lnTo>
                      <a:pt x="5065" y="798"/>
                    </a:lnTo>
                    <a:lnTo>
                      <a:pt x="5092" y="791"/>
                    </a:lnTo>
                    <a:lnTo>
                      <a:pt x="5103" y="768"/>
                    </a:lnTo>
                    <a:lnTo>
                      <a:pt x="5096" y="747"/>
                    </a:lnTo>
                    <a:lnTo>
                      <a:pt x="5078" y="721"/>
                    </a:lnTo>
                    <a:lnTo>
                      <a:pt x="5002" y="728"/>
                    </a:lnTo>
                    <a:lnTo>
                      <a:pt x="5015" y="708"/>
                    </a:lnTo>
                    <a:lnTo>
                      <a:pt x="4993" y="685"/>
                    </a:lnTo>
                    <a:lnTo>
                      <a:pt x="4945" y="659"/>
                    </a:lnTo>
                    <a:lnTo>
                      <a:pt x="4904" y="619"/>
                    </a:lnTo>
                    <a:lnTo>
                      <a:pt x="4853" y="605"/>
                    </a:lnTo>
                    <a:lnTo>
                      <a:pt x="4836" y="584"/>
                    </a:lnTo>
                    <a:lnTo>
                      <a:pt x="4844" y="571"/>
                    </a:lnTo>
                    <a:lnTo>
                      <a:pt x="4844" y="556"/>
                    </a:lnTo>
                    <a:lnTo>
                      <a:pt x="4931" y="586"/>
                    </a:lnTo>
                    <a:lnTo>
                      <a:pt x="5114" y="619"/>
                    </a:lnTo>
                    <a:lnTo>
                      <a:pt x="5249" y="510"/>
                    </a:lnTo>
                    <a:lnTo>
                      <a:pt x="5295" y="492"/>
                    </a:lnTo>
                    <a:lnTo>
                      <a:pt x="5321" y="466"/>
                    </a:lnTo>
                    <a:lnTo>
                      <a:pt x="5312" y="415"/>
                    </a:lnTo>
                    <a:lnTo>
                      <a:pt x="5269" y="394"/>
                    </a:lnTo>
                    <a:lnTo>
                      <a:pt x="5238" y="341"/>
                    </a:lnTo>
                    <a:lnTo>
                      <a:pt x="5179" y="339"/>
                    </a:lnTo>
                    <a:lnTo>
                      <a:pt x="5148" y="324"/>
                    </a:lnTo>
                    <a:lnTo>
                      <a:pt x="5182" y="301"/>
                    </a:lnTo>
                    <a:lnTo>
                      <a:pt x="5125" y="269"/>
                    </a:lnTo>
                    <a:lnTo>
                      <a:pt x="5105" y="232"/>
                    </a:lnTo>
                    <a:lnTo>
                      <a:pt x="5080" y="267"/>
                    </a:lnTo>
                    <a:lnTo>
                      <a:pt x="5056" y="279"/>
                    </a:lnTo>
                    <a:lnTo>
                      <a:pt x="5056" y="251"/>
                    </a:lnTo>
                    <a:lnTo>
                      <a:pt x="5047" y="232"/>
                    </a:lnTo>
                    <a:lnTo>
                      <a:pt x="4975" y="262"/>
                    </a:lnTo>
                    <a:lnTo>
                      <a:pt x="4968" y="251"/>
                    </a:lnTo>
                    <a:lnTo>
                      <a:pt x="4966" y="236"/>
                    </a:lnTo>
                    <a:lnTo>
                      <a:pt x="4970" y="219"/>
                    </a:lnTo>
                    <a:lnTo>
                      <a:pt x="4968" y="183"/>
                    </a:lnTo>
                    <a:lnTo>
                      <a:pt x="4953" y="170"/>
                    </a:lnTo>
                    <a:lnTo>
                      <a:pt x="4943" y="143"/>
                    </a:lnTo>
                    <a:lnTo>
                      <a:pt x="4910" y="157"/>
                    </a:lnTo>
                    <a:lnTo>
                      <a:pt x="4884" y="141"/>
                    </a:lnTo>
                    <a:lnTo>
                      <a:pt x="4855" y="151"/>
                    </a:lnTo>
                    <a:lnTo>
                      <a:pt x="4822" y="208"/>
                    </a:lnTo>
                    <a:lnTo>
                      <a:pt x="4814" y="260"/>
                    </a:lnTo>
                    <a:lnTo>
                      <a:pt x="4812" y="330"/>
                    </a:lnTo>
                    <a:lnTo>
                      <a:pt x="4822" y="384"/>
                    </a:lnTo>
                    <a:lnTo>
                      <a:pt x="4776" y="407"/>
                    </a:lnTo>
                    <a:lnTo>
                      <a:pt x="4740" y="382"/>
                    </a:lnTo>
                    <a:lnTo>
                      <a:pt x="4699" y="392"/>
                    </a:lnTo>
                    <a:lnTo>
                      <a:pt x="4689" y="374"/>
                    </a:lnTo>
                    <a:lnTo>
                      <a:pt x="4728" y="339"/>
                    </a:lnTo>
                    <a:lnTo>
                      <a:pt x="4762" y="285"/>
                    </a:lnTo>
                    <a:lnTo>
                      <a:pt x="4746" y="249"/>
                    </a:lnTo>
                    <a:lnTo>
                      <a:pt x="4689" y="290"/>
                    </a:lnTo>
                    <a:lnTo>
                      <a:pt x="4654" y="290"/>
                    </a:lnTo>
                    <a:lnTo>
                      <a:pt x="4709" y="246"/>
                    </a:lnTo>
                    <a:lnTo>
                      <a:pt x="4677" y="204"/>
                    </a:lnTo>
                    <a:lnTo>
                      <a:pt x="4699" y="173"/>
                    </a:lnTo>
                    <a:lnTo>
                      <a:pt x="4765" y="183"/>
                    </a:lnTo>
                    <a:lnTo>
                      <a:pt x="4791" y="130"/>
                    </a:lnTo>
                    <a:lnTo>
                      <a:pt x="4795" y="70"/>
                    </a:lnTo>
                    <a:lnTo>
                      <a:pt x="4752" y="70"/>
                    </a:lnTo>
                    <a:lnTo>
                      <a:pt x="4758" y="35"/>
                    </a:lnTo>
                    <a:lnTo>
                      <a:pt x="4732" y="10"/>
                    </a:lnTo>
                    <a:lnTo>
                      <a:pt x="4709" y="10"/>
                    </a:lnTo>
                    <a:lnTo>
                      <a:pt x="4661" y="48"/>
                    </a:lnTo>
                    <a:lnTo>
                      <a:pt x="4621" y="0"/>
                    </a:lnTo>
                    <a:lnTo>
                      <a:pt x="4613" y="66"/>
                    </a:lnTo>
                    <a:lnTo>
                      <a:pt x="4593" y="135"/>
                    </a:lnTo>
                    <a:lnTo>
                      <a:pt x="4576" y="185"/>
                    </a:lnTo>
                    <a:lnTo>
                      <a:pt x="4550" y="219"/>
                    </a:lnTo>
                    <a:lnTo>
                      <a:pt x="4542" y="249"/>
                    </a:lnTo>
                    <a:lnTo>
                      <a:pt x="4546" y="290"/>
                    </a:lnTo>
                    <a:lnTo>
                      <a:pt x="4519" y="294"/>
                    </a:lnTo>
                    <a:lnTo>
                      <a:pt x="4505" y="330"/>
                    </a:lnTo>
                    <a:lnTo>
                      <a:pt x="4508" y="385"/>
                    </a:lnTo>
                    <a:lnTo>
                      <a:pt x="4465" y="385"/>
                    </a:lnTo>
                    <a:lnTo>
                      <a:pt x="4411" y="442"/>
                    </a:lnTo>
                    <a:lnTo>
                      <a:pt x="4415" y="382"/>
                    </a:lnTo>
                    <a:lnTo>
                      <a:pt x="4433" y="316"/>
                    </a:lnTo>
                    <a:lnTo>
                      <a:pt x="4398" y="263"/>
                    </a:lnTo>
                    <a:lnTo>
                      <a:pt x="4431" y="230"/>
                    </a:lnTo>
                    <a:lnTo>
                      <a:pt x="4433" y="151"/>
                    </a:lnTo>
                    <a:lnTo>
                      <a:pt x="4426" y="106"/>
                    </a:lnTo>
                    <a:lnTo>
                      <a:pt x="4411" y="99"/>
                    </a:lnTo>
                    <a:lnTo>
                      <a:pt x="4386" y="113"/>
                    </a:lnTo>
                    <a:lnTo>
                      <a:pt x="4257" y="336"/>
                    </a:lnTo>
                    <a:lnTo>
                      <a:pt x="4236" y="358"/>
                    </a:lnTo>
                    <a:lnTo>
                      <a:pt x="4214" y="412"/>
                    </a:lnTo>
                    <a:lnTo>
                      <a:pt x="4180" y="454"/>
                    </a:lnTo>
                    <a:lnTo>
                      <a:pt x="4158" y="524"/>
                    </a:lnTo>
                    <a:lnTo>
                      <a:pt x="4189" y="490"/>
                    </a:lnTo>
                    <a:lnTo>
                      <a:pt x="4108" y="624"/>
                    </a:lnTo>
                    <a:lnTo>
                      <a:pt x="4077" y="641"/>
                    </a:lnTo>
                    <a:lnTo>
                      <a:pt x="4072" y="594"/>
                    </a:lnTo>
                    <a:lnTo>
                      <a:pt x="4077" y="550"/>
                    </a:lnTo>
                    <a:lnTo>
                      <a:pt x="4097" y="519"/>
                    </a:lnTo>
                    <a:lnTo>
                      <a:pt x="4117" y="508"/>
                    </a:lnTo>
                    <a:lnTo>
                      <a:pt x="4115" y="483"/>
                    </a:lnTo>
                    <a:lnTo>
                      <a:pt x="4126" y="415"/>
                    </a:lnTo>
                    <a:lnTo>
                      <a:pt x="4121" y="387"/>
                    </a:lnTo>
                    <a:lnTo>
                      <a:pt x="4146" y="324"/>
                    </a:lnTo>
                    <a:lnTo>
                      <a:pt x="4227" y="214"/>
                    </a:lnTo>
                    <a:lnTo>
                      <a:pt x="4254" y="157"/>
                    </a:lnTo>
                    <a:lnTo>
                      <a:pt x="4219" y="135"/>
                    </a:lnTo>
                    <a:lnTo>
                      <a:pt x="4164" y="179"/>
                    </a:lnTo>
                    <a:lnTo>
                      <a:pt x="4131" y="186"/>
                    </a:lnTo>
                    <a:lnTo>
                      <a:pt x="4126" y="139"/>
                    </a:lnTo>
                    <a:lnTo>
                      <a:pt x="4101" y="124"/>
                    </a:lnTo>
                    <a:lnTo>
                      <a:pt x="4088" y="99"/>
                    </a:lnTo>
                    <a:lnTo>
                      <a:pt x="4084" y="72"/>
                    </a:lnTo>
                    <a:lnTo>
                      <a:pt x="4047" y="119"/>
                    </a:lnTo>
                    <a:lnTo>
                      <a:pt x="4036" y="96"/>
                    </a:lnTo>
                    <a:lnTo>
                      <a:pt x="4009" y="96"/>
                    </a:lnTo>
                    <a:lnTo>
                      <a:pt x="4003" y="188"/>
                    </a:lnTo>
                    <a:lnTo>
                      <a:pt x="3951" y="170"/>
                    </a:lnTo>
                    <a:lnTo>
                      <a:pt x="3974" y="221"/>
                    </a:lnTo>
                    <a:lnTo>
                      <a:pt x="4003" y="249"/>
                    </a:lnTo>
                    <a:lnTo>
                      <a:pt x="4009" y="267"/>
                    </a:lnTo>
                    <a:lnTo>
                      <a:pt x="3957" y="294"/>
                    </a:lnTo>
                    <a:lnTo>
                      <a:pt x="3931" y="339"/>
                    </a:lnTo>
                    <a:lnTo>
                      <a:pt x="3943" y="387"/>
                    </a:lnTo>
                    <a:lnTo>
                      <a:pt x="3851" y="387"/>
                    </a:lnTo>
                    <a:lnTo>
                      <a:pt x="3804" y="441"/>
                    </a:lnTo>
                    <a:lnTo>
                      <a:pt x="3786" y="481"/>
                    </a:lnTo>
                    <a:lnTo>
                      <a:pt x="3739" y="536"/>
                    </a:lnTo>
                    <a:lnTo>
                      <a:pt x="3734" y="559"/>
                    </a:lnTo>
                    <a:lnTo>
                      <a:pt x="3743" y="591"/>
                    </a:lnTo>
                    <a:lnTo>
                      <a:pt x="3734" y="629"/>
                    </a:lnTo>
                    <a:lnTo>
                      <a:pt x="3730" y="685"/>
                    </a:lnTo>
                    <a:lnTo>
                      <a:pt x="3700" y="689"/>
                    </a:lnTo>
                    <a:lnTo>
                      <a:pt x="3680" y="666"/>
                    </a:lnTo>
                    <a:lnTo>
                      <a:pt x="3680" y="631"/>
                    </a:lnTo>
                    <a:lnTo>
                      <a:pt x="3700" y="619"/>
                    </a:lnTo>
                    <a:lnTo>
                      <a:pt x="3650" y="603"/>
                    </a:lnTo>
                    <a:lnTo>
                      <a:pt x="3675" y="564"/>
                    </a:lnTo>
                    <a:lnTo>
                      <a:pt x="3670" y="558"/>
                    </a:lnTo>
                    <a:lnTo>
                      <a:pt x="3558" y="542"/>
                    </a:lnTo>
                    <a:lnTo>
                      <a:pt x="3568" y="591"/>
                    </a:lnTo>
                    <a:lnTo>
                      <a:pt x="3552" y="596"/>
                    </a:lnTo>
                    <a:lnTo>
                      <a:pt x="3521" y="584"/>
                    </a:lnTo>
                    <a:lnTo>
                      <a:pt x="3521" y="558"/>
                    </a:lnTo>
                    <a:lnTo>
                      <a:pt x="3511" y="521"/>
                    </a:lnTo>
                    <a:lnTo>
                      <a:pt x="3497" y="532"/>
                    </a:lnTo>
                    <a:lnTo>
                      <a:pt x="3490" y="494"/>
                    </a:lnTo>
                    <a:lnTo>
                      <a:pt x="3465" y="513"/>
                    </a:lnTo>
                    <a:lnTo>
                      <a:pt x="3456" y="494"/>
                    </a:lnTo>
                    <a:lnTo>
                      <a:pt x="3439" y="515"/>
                    </a:lnTo>
                    <a:lnTo>
                      <a:pt x="3435" y="578"/>
                    </a:lnTo>
                    <a:lnTo>
                      <a:pt x="3413" y="544"/>
                    </a:lnTo>
                    <a:lnTo>
                      <a:pt x="3398" y="504"/>
                    </a:lnTo>
                    <a:lnTo>
                      <a:pt x="3384" y="490"/>
                    </a:lnTo>
                    <a:lnTo>
                      <a:pt x="3384" y="586"/>
                    </a:lnTo>
                    <a:lnTo>
                      <a:pt x="3447" y="623"/>
                    </a:lnTo>
                    <a:lnTo>
                      <a:pt x="3472" y="623"/>
                    </a:lnTo>
                    <a:lnTo>
                      <a:pt x="3472" y="666"/>
                    </a:lnTo>
                    <a:lnTo>
                      <a:pt x="3463" y="702"/>
                    </a:lnTo>
                    <a:lnTo>
                      <a:pt x="3463" y="743"/>
                    </a:lnTo>
                    <a:lnTo>
                      <a:pt x="3478" y="784"/>
                    </a:lnTo>
                    <a:lnTo>
                      <a:pt x="3478" y="839"/>
                    </a:lnTo>
                    <a:lnTo>
                      <a:pt x="3454" y="817"/>
                    </a:lnTo>
                    <a:lnTo>
                      <a:pt x="3384" y="709"/>
                    </a:lnTo>
                    <a:lnTo>
                      <a:pt x="3326" y="653"/>
                    </a:lnTo>
                    <a:lnTo>
                      <a:pt x="3339" y="727"/>
                    </a:lnTo>
                    <a:lnTo>
                      <a:pt x="3319" y="725"/>
                    </a:lnTo>
                    <a:lnTo>
                      <a:pt x="3308" y="763"/>
                    </a:lnTo>
                    <a:lnTo>
                      <a:pt x="3289" y="762"/>
                    </a:lnTo>
                    <a:lnTo>
                      <a:pt x="3275" y="788"/>
                    </a:lnTo>
                    <a:lnTo>
                      <a:pt x="3261" y="776"/>
                    </a:lnTo>
                    <a:lnTo>
                      <a:pt x="3259" y="751"/>
                    </a:lnTo>
                    <a:lnTo>
                      <a:pt x="3273" y="709"/>
                    </a:lnTo>
                    <a:lnTo>
                      <a:pt x="3245" y="727"/>
                    </a:lnTo>
                    <a:lnTo>
                      <a:pt x="3218" y="762"/>
                    </a:lnTo>
                    <a:lnTo>
                      <a:pt x="3204" y="809"/>
                    </a:lnTo>
                    <a:lnTo>
                      <a:pt x="3183" y="819"/>
                    </a:lnTo>
                    <a:lnTo>
                      <a:pt x="3190" y="876"/>
                    </a:lnTo>
                    <a:lnTo>
                      <a:pt x="3197" y="898"/>
                    </a:lnTo>
                    <a:lnTo>
                      <a:pt x="3138" y="953"/>
                    </a:lnTo>
                    <a:lnTo>
                      <a:pt x="3114" y="1026"/>
                    </a:lnTo>
                    <a:lnTo>
                      <a:pt x="3084" y="1062"/>
                    </a:lnTo>
                    <a:lnTo>
                      <a:pt x="3122" y="984"/>
                    </a:lnTo>
                    <a:lnTo>
                      <a:pt x="3129" y="941"/>
                    </a:lnTo>
                    <a:lnTo>
                      <a:pt x="3132" y="854"/>
                    </a:lnTo>
                    <a:lnTo>
                      <a:pt x="3138" y="786"/>
                    </a:lnTo>
                    <a:lnTo>
                      <a:pt x="3129" y="709"/>
                    </a:lnTo>
                    <a:lnTo>
                      <a:pt x="3089" y="727"/>
                    </a:lnTo>
                    <a:lnTo>
                      <a:pt x="3066" y="776"/>
                    </a:lnTo>
                    <a:lnTo>
                      <a:pt x="3030" y="830"/>
                    </a:lnTo>
                    <a:lnTo>
                      <a:pt x="3017" y="917"/>
                    </a:lnTo>
                    <a:lnTo>
                      <a:pt x="2998" y="992"/>
                    </a:lnTo>
                    <a:lnTo>
                      <a:pt x="2994" y="796"/>
                    </a:lnTo>
                    <a:lnTo>
                      <a:pt x="2899" y="809"/>
                    </a:lnTo>
                    <a:lnTo>
                      <a:pt x="2865" y="876"/>
                    </a:lnTo>
                    <a:lnTo>
                      <a:pt x="2863" y="895"/>
                    </a:lnTo>
                    <a:lnTo>
                      <a:pt x="2870" y="972"/>
                    </a:lnTo>
                    <a:lnTo>
                      <a:pt x="2906" y="1023"/>
                    </a:lnTo>
                    <a:lnTo>
                      <a:pt x="2937" y="1036"/>
                    </a:lnTo>
                    <a:lnTo>
                      <a:pt x="2964" y="1086"/>
                    </a:lnTo>
                    <a:lnTo>
                      <a:pt x="2960" y="1124"/>
                    </a:lnTo>
                    <a:lnTo>
                      <a:pt x="2931" y="1119"/>
                    </a:lnTo>
                    <a:lnTo>
                      <a:pt x="2906" y="1060"/>
                    </a:lnTo>
                    <a:lnTo>
                      <a:pt x="2865" y="1033"/>
                    </a:lnTo>
                    <a:lnTo>
                      <a:pt x="2831" y="973"/>
                    </a:lnTo>
                    <a:lnTo>
                      <a:pt x="2802" y="939"/>
                    </a:lnTo>
                    <a:lnTo>
                      <a:pt x="2757" y="949"/>
                    </a:lnTo>
                    <a:lnTo>
                      <a:pt x="2782" y="1012"/>
                    </a:lnTo>
                    <a:lnTo>
                      <a:pt x="2831" y="1060"/>
                    </a:lnTo>
                    <a:lnTo>
                      <a:pt x="2796" y="1094"/>
                    </a:lnTo>
                    <a:lnTo>
                      <a:pt x="2766" y="1069"/>
                    </a:lnTo>
                    <a:lnTo>
                      <a:pt x="2750" y="1091"/>
                    </a:lnTo>
                    <a:lnTo>
                      <a:pt x="2741" y="1043"/>
                    </a:lnTo>
                    <a:lnTo>
                      <a:pt x="2712" y="1064"/>
                    </a:lnTo>
                    <a:lnTo>
                      <a:pt x="2710" y="1045"/>
                    </a:lnTo>
                    <a:lnTo>
                      <a:pt x="2720" y="994"/>
                    </a:lnTo>
                    <a:lnTo>
                      <a:pt x="2700" y="972"/>
                    </a:lnTo>
                    <a:lnTo>
                      <a:pt x="2690" y="992"/>
                    </a:lnTo>
                    <a:lnTo>
                      <a:pt x="2664" y="1082"/>
                    </a:lnTo>
                    <a:lnTo>
                      <a:pt x="2669" y="1114"/>
                    </a:lnTo>
                    <a:lnTo>
                      <a:pt x="2687" y="1142"/>
                    </a:lnTo>
                    <a:lnTo>
                      <a:pt x="2600" y="1190"/>
                    </a:lnTo>
                    <a:lnTo>
                      <a:pt x="2577" y="1209"/>
                    </a:lnTo>
                    <a:lnTo>
                      <a:pt x="2567" y="1240"/>
                    </a:lnTo>
                    <a:lnTo>
                      <a:pt x="2561" y="1280"/>
                    </a:lnTo>
                    <a:lnTo>
                      <a:pt x="2573" y="1307"/>
                    </a:lnTo>
                    <a:lnTo>
                      <a:pt x="2604" y="1294"/>
                    </a:lnTo>
                    <a:lnTo>
                      <a:pt x="2626" y="1327"/>
                    </a:lnTo>
                    <a:lnTo>
                      <a:pt x="2583" y="1325"/>
                    </a:lnTo>
                    <a:lnTo>
                      <a:pt x="2595" y="1362"/>
                    </a:lnTo>
                    <a:lnTo>
                      <a:pt x="2597" y="1390"/>
                    </a:lnTo>
                    <a:lnTo>
                      <a:pt x="2550" y="1372"/>
                    </a:lnTo>
                    <a:lnTo>
                      <a:pt x="2532" y="1379"/>
                    </a:lnTo>
                    <a:lnTo>
                      <a:pt x="2559" y="1409"/>
                    </a:lnTo>
                    <a:lnTo>
                      <a:pt x="2538" y="1430"/>
                    </a:lnTo>
                    <a:lnTo>
                      <a:pt x="2497" y="1415"/>
                    </a:lnTo>
                    <a:lnTo>
                      <a:pt x="2488" y="1440"/>
                    </a:lnTo>
                    <a:lnTo>
                      <a:pt x="2459" y="1430"/>
                    </a:lnTo>
                    <a:lnTo>
                      <a:pt x="2400" y="1453"/>
                    </a:lnTo>
                    <a:lnTo>
                      <a:pt x="2382" y="1488"/>
                    </a:lnTo>
                    <a:lnTo>
                      <a:pt x="2359" y="1502"/>
                    </a:lnTo>
                    <a:lnTo>
                      <a:pt x="2355" y="1516"/>
                    </a:lnTo>
                    <a:lnTo>
                      <a:pt x="2394" y="1543"/>
                    </a:lnTo>
                    <a:lnTo>
                      <a:pt x="2429" y="1530"/>
                    </a:lnTo>
                    <a:lnTo>
                      <a:pt x="2449" y="1507"/>
                    </a:lnTo>
                    <a:lnTo>
                      <a:pt x="2509" y="1546"/>
                    </a:lnTo>
                    <a:lnTo>
                      <a:pt x="2552" y="1514"/>
                    </a:lnTo>
                    <a:lnTo>
                      <a:pt x="2565" y="1527"/>
                    </a:lnTo>
                    <a:lnTo>
                      <a:pt x="2577" y="1558"/>
                    </a:lnTo>
                    <a:lnTo>
                      <a:pt x="2538" y="1558"/>
                    </a:lnTo>
                    <a:lnTo>
                      <a:pt x="2520" y="1584"/>
                    </a:lnTo>
                    <a:lnTo>
                      <a:pt x="2514" y="1636"/>
                    </a:lnTo>
                    <a:lnTo>
                      <a:pt x="2456" y="1604"/>
                    </a:lnTo>
                    <a:lnTo>
                      <a:pt x="2416" y="1602"/>
                    </a:lnTo>
                    <a:lnTo>
                      <a:pt x="2407" y="1583"/>
                    </a:lnTo>
                    <a:lnTo>
                      <a:pt x="2362" y="1571"/>
                    </a:lnTo>
                    <a:lnTo>
                      <a:pt x="2312" y="1602"/>
                    </a:lnTo>
                    <a:lnTo>
                      <a:pt x="2296" y="1632"/>
                    </a:lnTo>
                    <a:lnTo>
                      <a:pt x="2332" y="1692"/>
                    </a:lnTo>
                    <a:lnTo>
                      <a:pt x="2335" y="1721"/>
                    </a:lnTo>
                    <a:lnTo>
                      <a:pt x="2310" y="1719"/>
                    </a:lnTo>
                    <a:lnTo>
                      <a:pt x="2331" y="1774"/>
                    </a:lnTo>
                    <a:lnTo>
                      <a:pt x="2332" y="1814"/>
                    </a:lnTo>
                    <a:lnTo>
                      <a:pt x="2304" y="1803"/>
                    </a:lnTo>
                    <a:lnTo>
                      <a:pt x="2304" y="1843"/>
                    </a:lnTo>
                    <a:lnTo>
                      <a:pt x="2276" y="1849"/>
                    </a:lnTo>
                    <a:lnTo>
                      <a:pt x="2253" y="1707"/>
                    </a:lnTo>
                    <a:lnTo>
                      <a:pt x="2226" y="1714"/>
                    </a:lnTo>
                    <a:lnTo>
                      <a:pt x="2213" y="1765"/>
                    </a:lnTo>
                    <a:lnTo>
                      <a:pt x="2185" y="1756"/>
                    </a:lnTo>
                    <a:lnTo>
                      <a:pt x="2175" y="1772"/>
                    </a:lnTo>
                    <a:lnTo>
                      <a:pt x="2213" y="1787"/>
                    </a:lnTo>
                    <a:lnTo>
                      <a:pt x="2204" y="1803"/>
                    </a:lnTo>
                    <a:lnTo>
                      <a:pt x="2173" y="1809"/>
                    </a:lnTo>
                    <a:lnTo>
                      <a:pt x="2148" y="1829"/>
                    </a:lnTo>
                    <a:lnTo>
                      <a:pt x="2136" y="1862"/>
                    </a:lnTo>
                    <a:lnTo>
                      <a:pt x="2141" y="1899"/>
                    </a:lnTo>
                    <a:lnTo>
                      <a:pt x="2173" y="1924"/>
                    </a:lnTo>
                    <a:lnTo>
                      <a:pt x="2146" y="1937"/>
                    </a:lnTo>
                    <a:lnTo>
                      <a:pt x="2163" y="1958"/>
                    </a:lnTo>
                    <a:lnTo>
                      <a:pt x="2143" y="1968"/>
                    </a:lnTo>
                    <a:lnTo>
                      <a:pt x="2126" y="2013"/>
                    </a:lnTo>
                    <a:lnTo>
                      <a:pt x="2112" y="2022"/>
                    </a:lnTo>
                    <a:lnTo>
                      <a:pt x="2091" y="2021"/>
                    </a:lnTo>
                    <a:lnTo>
                      <a:pt x="2095" y="2035"/>
                    </a:lnTo>
                    <a:lnTo>
                      <a:pt x="2132" y="2048"/>
                    </a:lnTo>
                    <a:lnTo>
                      <a:pt x="2204" y="2022"/>
                    </a:lnTo>
                    <a:lnTo>
                      <a:pt x="2155" y="2079"/>
                    </a:lnTo>
                    <a:lnTo>
                      <a:pt x="2130" y="2095"/>
                    </a:lnTo>
                    <a:lnTo>
                      <a:pt x="2062" y="2079"/>
                    </a:lnTo>
                    <a:lnTo>
                      <a:pt x="2046" y="2063"/>
                    </a:lnTo>
                    <a:lnTo>
                      <a:pt x="2042" y="2036"/>
                    </a:lnTo>
                    <a:lnTo>
                      <a:pt x="2013" y="2041"/>
                    </a:lnTo>
                    <a:lnTo>
                      <a:pt x="1972" y="2076"/>
                    </a:lnTo>
                    <a:lnTo>
                      <a:pt x="1952" y="2139"/>
                    </a:lnTo>
                    <a:lnTo>
                      <a:pt x="1915" y="2170"/>
                    </a:lnTo>
                    <a:lnTo>
                      <a:pt x="1913" y="2203"/>
                    </a:lnTo>
                    <a:lnTo>
                      <a:pt x="1938" y="2203"/>
                    </a:lnTo>
                    <a:lnTo>
                      <a:pt x="1934" y="2233"/>
                    </a:lnTo>
                    <a:lnTo>
                      <a:pt x="1929" y="2252"/>
                    </a:lnTo>
                    <a:lnTo>
                      <a:pt x="1896" y="2264"/>
                    </a:lnTo>
                    <a:lnTo>
                      <a:pt x="1881" y="2335"/>
                    </a:lnTo>
                    <a:lnTo>
                      <a:pt x="1853" y="2329"/>
                    </a:lnTo>
                    <a:lnTo>
                      <a:pt x="1831" y="2341"/>
                    </a:lnTo>
                    <a:lnTo>
                      <a:pt x="1806" y="2346"/>
                    </a:lnTo>
                    <a:lnTo>
                      <a:pt x="1775" y="2386"/>
                    </a:lnTo>
                    <a:lnTo>
                      <a:pt x="1798" y="2423"/>
                    </a:lnTo>
                    <a:lnTo>
                      <a:pt x="1784" y="2441"/>
                    </a:lnTo>
                    <a:lnTo>
                      <a:pt x="1743" y="2447"/>
                    </a:lnTo>
                    <a:lnTo>
                      <a:pt x="1743" y="2484"/>
                    </a:lnTo>
                    <a:lnTo>
                      <a:pt x="1701" y="2490"/>
                    </a:lnTo>
                    <a:lnTo>
                      <a:pt x="1710" y="2511"/>
                    </a:lnTo>
                    <a:lnTo>
                      <a:pt x="1692" y="2525"/>
                    </a:lnTo>
                    <a:lnTo>
                      <a:pt x="1687" y="2557"/>
                    </a:lnTo>
                    <a:lnTo>
                      <a:pt x="1734" y="2568"/>
                    </a:lnTo>
                    <a:lnTo>
                      <a:pt x="1724" y="2590"/>
                    </a:lnTo>
                    <a:lnTo>
                      <a:pt x="1692" y="2608"/>
                    </a:lnTo>
                    <a:lnTo>
                      <a:pt x="1669" y="2591"/>
                    </a:lnTo>
                    <a:lnTo>
                      <a:pt x="1667" y="2598"/>
                    </a:lnTo>
                    <a:lnTo>
                      <a:pt x="1671" y="2653"/>
                    </a:lnTo>
                    <a:lnTo>
                      <a:pt x="1694" y="2684"/>
                    </a:lnTo>
                    <a:lnTo>
                      <a:pt x="1712" y="2657"/>
                    </a:lnTo>
                    <a:lnTo>
                      <a:pt x="1728" y="2674"/>
                    </a:lnTo>
                    <a:lnTo>
                      <a:pt x="1719" y="2708"/>
                    </a:lnTo>
                    <a:lnTo>
                      <a:pt x="1643" y="2719"/>
                    </a:lnTo>
                    <a:lnTo>
                      <a:pt x="1626" y="2735"/>
                    </a:lnTo>
                    <a:lnTo>
                      <a:pt x="1622" y="2791"/>
                    </a:lnTo>
                    <a:lnTo>
                      <a:pt x="1591" y="2815"/>
                    </a:lnTo>
                    <a:lnTo>
                      <a:pt x="1559" y="2825"/>
                    </a:lnTo>
                    <a:lnTo>
                      <a:pt x="1538" y="2877"/>
                    </a:lnTo>
                    <a:lnTo>
                      <a:pt x="1570" y="2873"/>
                    </a:lnTo>
                    <a:lnTo>
                      <a:pt x="1600" y="2841"/>
                    </a:lnTo>
                    <a:lnTo>
                      <a:pt x="1640" y="2823"/>
                    </a:lnTo>
                    <a:lnTo>
                      <a:pt x="1640" y="2859"/>
                    </a:lnTo>
                    <a:lnTo>
                      <a:pt x="1665" y="2908"/>
                    </a:lnTo>
                    <a:lnTo>
                      <a:pt x="1591" y="2881"/>
                    </a:lnTo>
                    <a:lnTo>
                      <a:pt x="1586" y="2916"/>
                    </a:lnTo>
                    <a:lnTo>
                      <a:pt x="1600" y="2928"/>
                    </a:lnTo>
                    <a:lnTo>
                      <a:pt x="1577" y="2949"/>
                    </a:lnTo>
                    <a:lnTo>
                      <a:pt x="1568" y="2971"/>
                    </a:lnTo>
                    <a:lnTo>
                      <a:pt x="1577" y="3006"/>
                    </a:lnTo>
                    <a:lnTo>
                      <a:pt x="1563" y="3014"/>
                    </a:lnTo>
                    <a:lnTo>
                      <a:pt x="1540" y="3001"/>
                    </a:lnTo>
                    <a:lnTo>
                      <a:pt x="1525" y="3023"/>
                    </a:lnTo>
                    <a:lnTo>
                      <a:pt x="1536" y="3061"/>
                    </a:lnTo>
                    <a:lnTo>
                      <a:pt x="1559" y="3080"/>
                    </a:lnTo>
                    <a:lnTo>
                      <a:pt x="1568" y="3152"/>
                    </a:lnTo>
                    <a:lnTo>
                      <a:pt x="1540" y="3120"/>
                    </a:lnTo>
                    <a:lnTo>
                      <a:pt x="1514" y="3111"/>
                    </a:lnTo>
                    <a:lnTo>
                      <a:pt x="1491" y="3064"/>
                    </a:lnTo>
                    <a:lnTo>
                      <a:pt x="1496" y="3127"/>
                    </a:lnTo>
                    <a:lnTo>
                      <a:pt x="1483" y="3147"/>
                    </a:lnTo>
                    <a:lnTo>
                      <a:pt x="1458" y="3158"/>
                    </a:lnTo>
                    <a:lnTo>
                      <a:pt x="1446" y="3194"/>
                    </a:lnTo>
                    <a:lnTo>
                      <a:pt x="1464" y="3206"/>
                    </a:lnTo>
                    <a:lnTo>
                      <a:pt x="1487" y="3194"/>
                    </a:lnTo>
                    <a:lnTo>
                      <a:pt x="1503" y="3162"/>
                    </a:lnTo>
                    <a:lnTo>
                      <a:pt x="1510" y="3178"/>
                    </a:lnTo>
                    <a:lnTo>
                      <a:pt x="1505" y="3194"/>
                    </a:lnTo>
                    <a:lnTo>
                      <a:pt x="1505" y="3221"/>
                    </a:lnTo>
                    <a:lnTo>
                      <a:pt x="1511" y="3248"/>
                    </a:lnTo>
                    <a:lnTo>
                      <a:pt x="1487" y="3272"/>
                    </a:lnTo>
                    <a:lnTo>
                      <a:pt x="1446" y="3252"/>
                    </a:lnTo>
                    <a:lnTo>
                      <a:pt x="1426" y="3282"/>
                    </a:lnTo>
                    <a:lnTo>
                      <a:pt x="1401" y="3268"/>
                    </a:lnTo>
                    <a:lnTo>
                      <a:pt x="1374" y="3307"/>
                    </a:lnTo>
                    <a:lnTo>
                      <a:pt x="1370" y="3340"/>
                    </a:lnTo>
                    <a:lnTo>
                      <a:pt x="1342" y="3362"/>
                    </a:lnTo>
                    <a:lnTo>
                      <a:pt x="1311" y="3374"/>
                    </a:lnTo>
                    <a:lnTo>
                      <a:pt x="1294" y="3450"/>
                    </a:lnTo>
                    <a:lnTo>
                      <a:pt x="1331" y="3439"/>
                    </a:lnTo>
                    <a:lnTo>
                      <a:pt x="1366" y="3417"/>
                    </a:lnTo>
                    <a:lnTo>
                      <a:pt x="1379" y="3430"/>
                    </a:lnTo>
                    <a:lnTo>
                      <a:pt x="1317" y="3458"/>
                    </a:lnTo>
                    <a:lnTo>
                      <a:pt x="1315" y="3495"/>
                    </a:lnTo>
                    <a:lnTo>
                      <a:pt x="1326" y="3536"/>
                    </a:lnTo>
                    <a:lnTo>
                      <a:pt x="1311" y="3562"/>
                    </a:lnTo>
                    <a:lnTo>
                      <a:pt x="1270" y="3575"/>
                    </a:lnTo>
                    <a:lnTo>
                      <a:pt x="1220" y="3532"/>
                    </a:lnTo>
                    <a:lnTo>
                      <a:pt x="1208" y="3532"/>
                    </a:lnTo>
                    <a:lnTo>
                      <a:pt x="1176" y="3587"/>
                    </a:lnTo>
                    <a:lnTo>
                      <a:pt x="1137" y="3615"/>
                    </a:lnTo>
                    <a:lnTo>
                      <a:pt x="1132" y="3638"/>
                    </a:lnTo>
                    <a:lnTo>
                      <a:pt x="1108" y="3660"/>
                    </a:lnTo>
                    <a:lnTo>
                      <a:pt x="1044" y="3754"/>
                    </a:lnTo>
                    <a:lnTo>
                      <a:pt x="1034" y="3776"/>
                    </a:lnTo>
                    <a:lnTo>
                      <a:pt x="1047" y="3815"/>
                    </a:lnTo>
                    <a:lnTo>
                      <a:pt x="1047" y="3827"/>
                    </a:lnTo>
                    <a:lnTo>
                      <a:pt x="963" y="3873"/>
                    </a:lnTo>
                    <a:lnTo>
                      <a:pt x="961" y="3912"/>
                    </a:lnTo>
                    <a:lnTo>
                      <a:pt x="982" y="3930"/>
                    </a:lnTo>
                    <a:lnTo>
                      <a:pt x="1024" y="3912"/>
                    </a:lnTo>
                    <a:lnTo>
                      <a:pt x="1006" y="3968"/>
                    </a:lnTo>
                    <a:lnTo>
                      <a:pt x="1032" y="4013"/>
                    </a:lnTo>
                    <a:lnTo>
                      <a:pt x="1056" y="4024"/>
                    </a:lnTo>
                    <a:lnTo>
                      <a:pt x="1193" y="3925"/>
                    </a:lnTo>
                    <a:lnTo>
                      <a:pt x="1274" y="3888"/>
                    </a:lnTo>
                    <a:lnTo>
                      <a:pt x="1294" y="3862"/>
                    </a:lnTo>
                    <a:lnTo>
                      <a:pt x="1311" y="3873"/>
                    </a:lnTo>
                    <a:lnTo>
                      <a:pt x="1297" y="3895"/>
                    </a:lnTo>
                    <a:lnTo>
                      <a:pt x="1247" y="3925"/>
                    </a:lnTo>
                    <a:lnTo>
                      <a:pt x="1220" y="3926"/>
                    </a:lnTo>
                    <a:lnTo>
                      <a:pt x="1179" y="3954"/>
                    </a:lnTo>
                    <a:lnTo>
                      <a:pt x="1148" y="3985"/>
                    </a:lnTo>
                    <a:lnTo>
                      <a:pt x="1169" y="4013"/>
                    </a:lnTo>
                    <a:lnTo>
                      <a:pt x="1167" y="4026"/>
                    </a:lnTo>
                    <a:lnTo>
                      <a:pt x="1101" y="4050"/>
                    </a:lnTo>
                    <a:lnTo>
                      <a:pt x="1063" y="4050"/>
                    </a:lnTo>
                    <a:lnTo>
                      <a:pt x="1051" y="4064"/>
                    </a:lnTo>
                    <a:lnTo>
                      <a:pt x="1061" y="4088"/>
                    </a:lnTo>
                    <a:lnTo>
                      <a:pt x="1044" y="4095"/>
                    </a:lnTo>
                    <a:lnTo>
                      <a:pt x="1011" y="4088"/>
                    </a:lnTo>
                    <a:lnTo>
                      <a:pt x="1011" y="4053"/>
                    </a:lnTo>
                    <a:lnTo>
                      <a:pt x="980" y="3997"/>
                    </a:lnTo>
                    <a:lnTo>
                      <a:pt x="963" y="3979"/>
                    </a:lnTo>
                    <a:lnTo>
                      <a:pt x="944" y="3981"/>
                    </a:lnTo>
                    <a:lnTo>
                      <a:pt x="933" y="3999"/>
                    </a:lnTo>
                    <a:lnTo>
                      <a:pt x="906" y="4004"/>
                    </a:lnTo>
                    <a:lnTo>
                      <a:pt x="881" y="4028"/>
                    </a:lnTo>
                    <a:lnTo>
                      <a:pt x="879" y="4054"/>
                    </a:lnTo>
                    <a:lnTo>
                      <a:pt x="899" y="4073"/>
                    </a:lnTo>
                    <a:lnTo>
                      <a:pt x="906" y="4091"/>
                    </a:lnTo>
                    <a:lnTo>
                      <a:pt x="863" y="4115"/>
                    </a:lnTo>
                    <a:lnTo>
                      <a:pt x="847" y="4091"/>
                    </a:lnTo>
                    <a:lnTo>
                      <a:pt x="847" y="4059"/>
                    </a:lnTo>
                    <a:lnTo>
                      <a:pt x="840" y="4038"/>
                    </a:lnTo>
                    <a:lnTo>
                      <a:pt x="738" y="4080"/>
                    </a:lnTo>
                    <a:lnTo>
                      <a:pt x="725" y="4098"/>
                    </a:lnTo>
                    <a:lnTo>
                      <a:pt x="709" y="4139"/>
                    </a:lnTo>
                    <a:lnTo>
                      <a:pt x="684" y="4136"/>
                    </a:lnTo>
                    <a:lnTo>
                      <a:pt x="691" y="4163"/>
                    </a:lnTo>
                    <a:lnTo>
                      <a:pt x="684" y="4177"/>
                    </a:lnTo>
                    <a:lnTo>
                      <a:pt x="650" y="4179"/>
                    </a:lnTo>
                    <a:lnTo>
                      <a:pt x="653" y="4164"/>
                    </a:lnTo>
                    <a:lnTo>
                      <a:pt x="645" y="4148"/>
                    </a:lnTo>
                    <a:lnTo>
                      <a:pt x="629" y="4152"/>
                    </a:lnTo>
                    <a:lnTo>
                      <a:pt x="621" y="4168"/>
                    </a:lnTo>
                    <a:lnTo>
                      <a:pt x="623" y="4185"/>
                    </a:lnTo>
                    <a:lnTo>
                      <a:pt x="618" y="4195"/>
                    </a:lnTo>
                    <a:lnTo>
                      <a:pt x="584" y="4195"/>
                    </a:lnTo>
                    <a:lnTo>
                      <a:pt x="531" y="4219"/>
                    </a:lnTo>
                    <a:lnTo>
                      <a:pt x="522" y="4271"/>
                    </a:lnTo>
                    <a:lnTo>
                      <a:pt x="505" y="4312"/>
                    </a:lnTo>
                    <a:lnTo>
                      <a:pt x="477" y="4294"/>
                    </a:lnTo>
                    <a:lnTo>
                      <a:pt x="441" y="4289"/>
                    </a:lnTo>
                    <a:lnTo>
                      <a:pt x="406" y="4316"/>
                    </a:lnTo>
                    <a:lnTo>
                      <a:pt x="400" y="4341"/>
                    </a:lnTo>
                    <a:lnTo>
                      <a:pt x="436" y="4366"/>
                    </a:lnTo>
                    <a:lnTo>
                      <a:pt x="415" y="4389"/>
                    </a:lnTo>
                    <a:lnTo>
                      <a:pt x="451" y="4398"/>
                    </a:lnTo>
                    <a:lnTo>
                      <a:pt x="492" y="4384"/>
                    </a:lnTo>
                    <a:lnTo>
                      <a:pt x="508" y="4408"/>
                    </a:lnTo>
                    <a:lnTo>
                      <a:pt x="528" y="4420"/>
                    </a:lnTo>
                    <a:lnTo>
                      <a:pt x="504" y="4449"/>
                    </a:lnTo>
                    <a:lnTo>
                      <a:pt x="514" y="4474"/>
                    </a:lnTo>
                    <a:lnTo>
                      <a:pt x="485" y="4459"/>
                    </a:lnTo>
                    <a:lnTo>
                      <a:pt x="455" y="4461"/>
                    </a:lnTo>
                    <a:lnTo>
                      <a:pt x="366" y="4448"/>
                    </a:lnTo>
                    <a:lnTo>
                      <a:pt x="342" y="4449"/>
                    </a:lnTo>
                    <a:lnTo>
                      <a:pt x="323" y="4465"/>
                    </a:lnTo>
                    <a:lnTo>
                      <a:pt x="299" y="4461"/>
                    </a:lnTo>
                    <a:lnTo>
                      <a:pt x="276" y="4480"/>
                    </a:lnTo>
                    <a:lnTo>
                      <a:pt x="281" y="4488"/>
                    </a:lnTo>
                    <a:lnTo>
                      <a:pt x="303" y="4497"/>
                    </a:lnTo>
                    <a:lnTo>
                      <a:pt x="281" y="4506"/>
                    </a:lnTo>
                    <a:lnTo>
                      <a:pt x="282" y="4527"/>
                    </a:lnTo>
                    <a:lnTo>
                      <a:pt x="309" y="4524"/>
                    </a:lnTo>
                    <a:lnTo>
                      <a:pt x="330" y="4513"/>
                    </a:lnTo>
                    <a:lnTo>
                      <a:pt x="303" y="4551"/>
                    </a:lnTo>
                    <a:lnTo>
                      <a:pt x="305" y="4578"/>
                    </a:lnTo>
                    <a:lnTo>
                      <a:pt x="321" y="4637"/>
                    </a:lnTo>
                    <a:lnTo>
                      <a:pt x="308" y="4642"/>
                    </a:lnTo>
                    <a:lnTo>
                      <a:pt x="291" y="4589"/>
                    </a:lnTo>
                    <a:lnTo>
                      <a:pt x="274" y="4568"/>
                    </a:lnTo>
                    <a:lnTo>
                      <a:pt x="240" y="4589"/>
                    </a:lnTo>
                    <a:lnTo>
                      <a:pt x="219" y="4619"/>
                    </a:lnTo>
                    <a:lnTo>
                      <a:pt x="205" y="4655"/>
                    </a:lnTo>
                    <a:lnTo>
                      <a:pt x="226" y="4674"/>
                    </a:lnTo>
                    <a:lnTo>
                      <a:pt x="231" y="4699"/>
                    </a:lnTo>
                    <a:lnTo>
                      <a:pt x="197" y="4677"/>
                    </a:lnTo>
                    <a:lnTo>
                      <a:pt x="183" y="4648"/>
                    </a:lnTo>
                    <a:lnTo>
                      <a:pt x="154" y="4659"/>
                    </a:lnTo>
                    <a:lnTo>
                      <a:pt x="104" y="4657"/>
                    </a:lnTo>
                    <a:lnTo>
                      <a:pt x="102" y="4681"/>
                    </a:lnTo>
                    <a:lnTo>
                      <a:pt x="106" y="4699"/>
                    </a:lnTo>
                    <a:lnTo>
                      <a:pt x="47" y="4652"/>
                    </a:lnTo>
                    <a:lnTo>
                      <a:pt x="32" y="4666"/>
                    </a:lnTo>
                    <a:lnTo>
                      <a:pt x="57" y="4724"/>
                    </a:lnTo>
                    <a:lnTo>
                      <a:pt x="41" y="4741"/>
                    </a:lnTo>
                    <a:lnTo>
                      <a:pt x="47" y="4753"/>
                    </a:lnTo>
                    <a:lnTo>
                      <a:pt x="152" y="4753"/>
                    </a:lnTo>
                    <a:lnTo>
                      <a:pt x="246" y="4728"/>
                    </a:lnTo>
                    <a:lnTo>
                      <a:pt x="188" y="4760"/>
                    </a:lnTo>
                    <a:lnTo>
                      <a:pt x="199" y="4773"/>
                    </a:lnTo>
                    <a:lnTo>
                      <a:pt x="242" y="4770"/>
                    </a:lnTo>
                    <a:lnTo>
                      <a:pt x="276" y="4759"/>
                    </a:lnTo>
                    <a:lnTo>
                      <a:pt x="285" y="4768"/>
                    </a:lnTo>
                    <a:lnTo>
                      <a:pt x="248" y="4791"/>
                    </a:lnTo>
                    <a:lnTo>
                      <a:pt x="192" y="4797"/>
                    </a:lnTo>
                    <a:lnTo>
                      <a:pt x="133" y="4797"/>
                    </a:lnTo>
                    <a:lnTo>
                      <a:pt x="110" y="4781"/>
                    </a:lnTo>
                    <a:lnTo>
                      <a:pt x="88" y="4781"/>
                    </a:lnTo>
                    <a:lnTo>
                      <a:pt x="45" y="4815"/>
                    </a:lnTo>
                    <a:lnTo>
                      <a:pt x="43" y="4836"/>
                    </a:lnTo>
                    <a:lnTo>
                      <a:pt x="16" y="4832"/>
                    </a:lnTo>
                    <a:lnTo>
                      <a:pt x="7" y="4840"/>
                    </a:lnTo>
                    <a:lnTo>
                      <a:pt x="2" y="4867"/>
                    </a:lnTo>
                    <a:lnTo>
                      <a:pt x="59" y="4885"/>
                    </a:lnTo>
                    <a:lnTo>
                      <a:pt x="54" y="4909"/>
                    </a:lnTo>
                    <a:lnTo>
                      <a:pt x="57" y="4934"/>
                    </a:lnTo>
                    <a:lnTo>
                      <a:pt x="37" y="4950"/>
                    </a:lnTo>
                    <a:lnTo>
                      <a:pt x="12" y="4983"/>
                    </a:lnTo>
                    <a:lnTo>
                      <a:pt x="20" y="5008"/>
                    </a:lnTo>
                    <a:lnTo>
                      <a:pt x="12" y="5024"/>
                    </a:lnTo>
                    <a:lnTo>
                      <a:pt x="10" y="5051"/>
                    </a:lnTo>
                    <a:lnTo>
                      <a:pt x="25" y="5065"/>
                    </a:lnTo>
                    <a:lnTo>
                      <a:pt x="25" y="5091"/>
                    </a:lnTo>
                    <a:lnTo>
                      <a:pt x="84" y="5103"/>
                    </a:lnTo>
                    <a:lnTo>
                      <a:pt x="197" y="5059"/>
                    </a:lnTo>
                    <a:lnTo>
                      <a:pt x="222" y="5075"/>
                    </a:lnTo>
                    <a:lnTo>
                      <a:pt x="265" y="5075"/>
                    </a:lnTo>
                    <a:lnTo>
                      <a:pt x="278" y="5031"/>
                    </a:lnTo>
                    <a:lnTo>
                      <a:pt x="309" y="4974"/>
                    </a:lnTo>
                    <a:lnTo>
                      <a:pt x="316" y="5010"/>
                    </a:lnTo>
                    <a:lnTo>
                      <a:pt x="305" y="5061"/>
                    </a:lnTo>
                    <a:lnTo>
                      <a:pt x="325" y="5071"/>
                    </a:lnTo>
                    <a:lnTo>
                      <a:pt x="368" y="5071"/>
                    </a:lnTo>
                    <a:lnTo>
                      <a:pt x="393" y="5061"/>
                    </a:lnTo>
                    <a:lnTo>
                      <a:pt x="414" y="5074"/>
                    </a:lnTo>
                    <a:lnTo>
                      <a:pt x="455" y="5028"/>
                    </a:lnTo>
                    <a:lnTo>
                      <a:pt x="467" y="4942"/>
                    </a:lnTo>
                    <a:lnTo>
                      <a:pt x="514" y="4915"/>
                    </a:lnTo>
                    <a:lnTo>
                      <a:pt x="519" y="4933"/>
                    </a:lnTo>
                    <a:lnTo>
                      <a:pt x="488" y="4991"/>
                    </a:lnTo>
                    <a:lnTo>
                      <a:pt x="481" y="5032"/>
                    </a:lnTo>
                    <a:lnTo>
                      <a:pt x="475" y="5051"/>
                    </a:lnTo>
                    <a:lnTo>
                      <a:pt x="497" y="5047"/>
                    </a:lnTo>
                    <a:lnTo>
                      <a:pt x="522" y="5031"/>
                    </a:lnTo>
                    <a:lnTo>
                      <a:pt x="542" y="5042"/>
                    </a:lnTo>
                    <a:lnTo>
                      <a:pt x="488" y="5085"/>
                    </a:lnTo>
                    <a:lnTo>
                      <a:pt x="422" y="5105"/>
                    </a:lnTo>
                    <a:lnTo>
                      <a:pt x="415" y="5141"/>
                    </a:lnTo>
                    <a:lnTo>
                      <a:pt x="441" y="5168"/>
                    </a:lnTo>
                    <a:lnTo>
                      <a:pt x="389" y="5200"/>
                    </a:lnTo>
                    <a:lnTo>
                      <a:pt x="389" y="5160"/>
                    </a:lnTo>
                    <a:lnTo>
                      <a:pt x="377" y="5132"/>
                    </a:lnTo>
                    <a:lnTo>
                      <a:pt x="342" y="5105"/>
                    </a:lnTo>
                    <a:lnTo>
                      <a:pt x="303" y="5105"/>
                    </a:lnTo>
                    <a:lnTo>
                      <a:pt x="254" y="5118"/>
                    </a:lnTo>
                    <a:lnTo>
                      <a:pt x="213" y="5109"/>
                    </a:lnTo>
                    <a:lnTo>
                      <a:pt x="177" y="5117"/>
                    </a:lnTo>
                    <a:lnTo>
                      <a:pt x="139" y="5111"/>
                    </a:lnTo>
                    <a:lnTo>
                      <a:pt x="108" y="5141"/>
                    </a:lnTo>
                    <a:lnTo>
                      <a:pt x="39" y="5125"/>
                    </a:lnTo>
                    <a:lnTo>
                      <a:pt x="18" y="5171"/>
                    </a:lnTo>
                    <a:lnTo>
                      <a:pt x="14" y="5209"/>
                    </a:lnTo>
                    <a:lnTo>
                      <a:pt x="49" y="5214"/>
                    </a:lnTo>
                    <a:lnTo>
                      <a:pt x="63" y="5206"/>
                    </a:lnTo>
                    <a:lnTo>
                      <a:pt x="66" y="5261"/>
                    </a:lnTo>
                    <a:lnTo>
                      <a:pt x="34" y="5247"/>
                    </a:lnTo>
                    <a:lnTo>
                      <a:pt x="12" y="5226"/>
                    </a:lnTo>
                    <a:lnTo>
                      <a:pt x="7" y="5236"/>
                    </a:lnTo>
                    <a:lnTo>
                      <a:pt x="0" y="5236"/>
                    </a:lnTo>
                    <a:lnTo>
                      <a:pt x="0" y="5247"/>
                    </a:lnTo>
                    <a:lnTo>
                      <a:pt x="37" y="5316"/>
                    </a:lnTo>
                    <a:lnTo>
                      <a:pt x="61" y="5321"/>
                    </a:lnTo>
                    <a:lnTo>
                      <a:pt x="110" y="5287"/>
                    </a:lnTo>
                    <a:lnTo>
                      <a:pt x="143" y="5281"/>
                    </a:lnTo>
                    <a:lnTo>
                      <a:pt x="92" y="5331"/>
                    </a:lnTo>
                    <a:lnTo>
                      <a:pt x="77" y="5357"/>
                    </a:lnTo>
                    <a:lnTo>
                      <a:pt x="90" y="5374"/>
                    </a:lnTo>
                    <a:lnTo>
                      <a:pt x="49" y="5396"/>
                    </a:lnTo>
                    <a:lnTo>
                      <a:pt x="32" y="5418"/>
                    </a:lnTo>
                    <a:lnTo>
                      <a:pt x="39" y="5448"/>
                    </a:lnTo>
                    <a:lnTo>
                      <a:pt x="57" y="5467"/>
                    </a:lnTo>
                    <a:lnTo>
                      <a:pt x="66" y="5492"/>
                    </a:lnTo>
                    <a:lnTo>
                      <a:pt x="90" y="5474"/>
                    </a:lnTo>
                    <a:lnTo>
                      <a:pt x="113" y="5448"/>
                    </a:lnTo>
                    <a:lnTo>
                      <a:pt x="113" y="5482"/>
                    </a:lnTo>
                    <a:lnTo>
                      <a:pt x="145" y="5531"/>
                    </a:lnTo>
                    <a:lnTo>
                      <a:pt x="115" y="5535"/>
                    </a:lnTo>
                    <a:lnTo>
                      <a:pt x="84" y="5559"/>
                    </a:lnTo>
                    <a:lnTo>
                      <a:pt x="84" y="5578"/>
                    </a:lnTo>
                    <a:lnTo>
                      <a:pt x="102" y="5594"/>
                    </a:lnTo>
                    <a:lnTo>
                      <a:pt x="139" y="5569"/>
                    </a:lnTo>
                    <a:lnTo>
                      <a:pt x="164" y="5526"/>
                    </a:lnTo>
                    <a:lnTo>
                      <a:pt x="166" y="5482"/>
                    </a:lnTo>
                    <a:lnTo>
                      <a:pt x="197" y="5459"/>
                    </a:lnTo>
                    <a:lnTo>
                      <a:pt x="233" y="5411"/>
                    </a:lnTo>
                    <a:lnTo>
                      <a:pt x="271" y="5338"/>
                    </a:lnTo>
                    <a:lnTo>
                      <a:pt x="308" y="5307"/>
                    </a:lnTo>
                    <a:lnTo>
                      <a:pt x="325" y="5326"/>
                    </a:lnTo>
                    <a:lnTo>
                      <a:pt x="328" y="5341"/>
                    </a:lnTo>
                    <a:lnTo>
                      <a:pt x="373" y="5329"/>
                    </a:lnTo>
                    <a:lnTo>
                      <a:pt x="406" y="5335"/>
                    </a:lnTo>
                    <a:lnTo>
                      <a:pt x="348" y="5363"/>
                    </a:lnTo>
                    <a:lnTo>
                      <a:pt x="342" y="5402"/>
                    </a:lnTo>
                    <a:lnTo>
                      <a:pt x="332" y="5426"/>
                    </a:lnTo>
                    <a:lnTo>
                      <a:pt x="325" y="5385"/>
                    </a:lnTo>
                    <a:lnTo>
                      <a:pt x="308" y="5380"/>
                    </a:lnTo>
                    <a:lnTo>
                      <a:pt x="274" y="5433"/>
                    </a:lnTo>
                    <a:lnTo>
                      <a:pt x="238" y="5474"/>
                    </a:lnTo>
                    <a:lnTo>
                      <a:pt x="260" y="5492"/>
                    </a:lnTo>
                    <a:lnTo>
                      <a:pt x="262" y="5504"/>
                    </a:lnTo>
                    <a:lnTo>
                      <a:pt x="222" y="5526"/>
                    </a:lnTo>
                    <a:lnTo>
                      <a:pt x="147" y="5621"/>
                    </a:lnTo>
                    <a:lnTo>
                      <a:pt x="175" y="5639"/>
                    </a:lnTo>
                    <a:lnTo>
                      <a:pt x="246" y="5638"/>
                    </a:lnTo>
                    <a:lnTo>
                      <a:pt x="267" y="5619"/>
                    </a:lnTo>
                    <a:lnTo>
                      <a:pt x="274" y="5632"/>
                    </a:lnTo>
                    <a:lnTo>
                      <a:pt x="199" y="5665"/>
                    </a:lnTo>
                    <a:lnTo>
                      <a:pt x="179" y="5686"/>
                    </a:lnTo>
                    <a:lnTo>
                      <a:pt x="175" y="5702"/>
                    </a:lnTo>
                    <a:lnTo>
                      <a:pt x="137" y="5700"/>
                    </a:lnTo>
                    <a:lnTo>
                      <a:pt x="120" y="5711"/>
                    </a:lnTo>
                    <a:lnTo>
                      <a:pt x="100" y="5700"/>
                    </a:lnTo>
                    <a:lnTo>
                      <a:pt x="63" y="5744"/>
                    </a:lnTo>
                    <a:lnTo>
                      <a:pt x="47" y="5778"/>
                    </a:lnTo>
                    <a:lnTo>
                      <a:pt x="47" y="5809"/>
                    </a:lnTo>
                    <a:lnTo>
                      <a:pt x="61" y="5822"/>
                    </a:lnTo>
                    <a:lnTo>
                      <a:pt x="66" y="5837"/>
                    </a:lnTo>
                    <a:lnTo>
                      <a:pt x="100" y="5830"/>
                    </a:lnTo>
                    <a:lnTo>
                      <a:pt x="113" y="5796"/>
                    </a:lnTo>
                    <a:lnTo>
                      <a:pt x="123" y="5830"/>
                    </a:lnTo>
                    <a:lnTo>
                      <a:pt x="149" y="5828"/>
                    </a:lnTo>
                    <a:lnTo>
                      <a:pt x="156" y="5808"/>
                    </a:lnTo>
                    <a:lnTo>
                      <a:pt x="152" y="5785"/>
                    </a:lnTo>
                    <a:lnTo>
                      <a:pt x="179" y="5801"/>
                    </a:lnTo>
                    <a:lnTo>
                      <a:pt x="233" y="5772"/>
                    </a:lnTo>
                    <a:lnTo>
                      <a:pt x="254" y="5748"/>
                    </a:lnTo>
                    <a:lnTo>
                      <a:pt x="269" y="5760"/>
                    </a:lnTo>
                    <a:lnTo>
                      <a:pt x="218" y="5825"/>
                    </a:lnTo>
                    <a:lnTo>
                      <a:pt x="240" y="5824"/>
                    </a:lnTo>
                    <a:lnTo>
                      <a:pt x="240" y="5863"/>
                    </a:lnTo>
                    <a:lnTo>
                      <a:pt x="218" y="5895"/>
                    </a:lnTo>
                    <a:lnTo>
                      <a:pt x="209" y="5920"/>
                    </a:lnTo>
                    <a:lnTo>
                      <a:pt x="186" y="5942"/>
                    </a:lnTo>
                    <a:lnTo>
                      <a:pt x="191" y="5970"/>
                    </a:lnTo>
                    <a:lnTo>
                      <a:pt x="188" y="5985"/>
                    </a:lnTo>
                    <a:lnTo>
                      <a:pt x="168" y="5983"/>
                    </a:lnTo>
                    <a:lnTo>
                      <a:pt x="149" y="5991"/>
                    </a:lnTo>
                    <a:lnTo>
                      <a:pt x="135" y="5963"/>
                    </a:lnTo>
                    <a:lnTo>
                      <a:pt x="123" y="5963"/>
                    </a:lnTo>
                    <a:lnTo>
                      <a:pt x="94" y="6082"/>
                    </a:lnTo>
                    <a:lnTo>
                      <a:pt x="143" y="6146"/>
                    </a:lnTo>
                    <a:lnTo>
                      <a:pt x="222" y="6215"/>
                    </a:lnTo>
                    <a:lnTo>
                      <a:pt x="274" y="6249"/>
                    </a:lnTo>
                    <a:lnTo>
                      <a:pt x="319" y="6255"/>
                    </a:lnTo>
                    <a:lnTo>
                      <a:pt x="346" y="6208"/>
                    </a:lnTo>
                    <a:lnTo>
                      <a:pt x="346" y="6274"/>
                    </a:lnTo>
                    <a:lnTo>
                      <a:pt x="336" y="6322"/>
                    </a:lnTo>
                    <a:lnTo>
                      <a:pt x="359" y="6304"/>
                    </a:lnTo>
                    <a:lnTo>
                      <a:pt x="395" y="6324"/>
                    </a:lnTo>
                    <a:lnTo>
                      <a:pt x="409" y="6290"/>
                    </a:lnTo>
                    <a:lnTo>
                      <a:pt x="465" y="6293"/>
                    </a:lnTo>
                    <a:lnTo>
                      <a:pt x="438" y="6326"/>
                    </a:lnTo>
                    <a:lnTo>
                      <a:pt x="499" y="6349"/>
                    </a:lnTo>
                    <a:lnTo>
                      <a:pt x="545" y="6331"/>
                    </a:lnTo>
                    <a:lnTo>
                      <a:pt x="589" y="6293"/>
                    </a:lnTo>
                    <a:lnTo>
                      <a:pt x="607" y="6242"/>
                    </a:lnTo>
                    <a:lnTo>
                      <a:pt x="635" y="6283"/>
                    </a:lnTo>
                    <a:lnTo>
                      <a:pt x="708" y="6233"/>
                    </a:lnTo>
                    <a:lnTo>
                      <a:pt x="783" y="6132"/>
                    </a:lnTo>
                    <a:lnTo>
                      <a:pt x="828" y="6109"/>
                    </a:lnTo>
                    <a:lnTo>
                      <a:pt x="840" y="6070"/>
                    </a:lnTo>
                    <a:lnTo>
                      <a:pt x="865" y="6048"/>
                    </a:lnTo>
                    <a:lnTo>
                      <a:pt x="873" y="6026"/>
                    </a:lnTo>
                    <a:lnTo>
                      <a:pt x="934" y="5961"/>
                    </a:lnTo>
                    <a:lnTo>
                      <a:pt x="926" y="5929"/>
                    </a:lnTo>
                    <a:lnTo>
                      <a:pt x="973" y="5957"/>
                    </a:lnTo>
                    <a:lnTo>
                      <a:pt x="1024" y="5957"/>
                    </a:lnTo>
                    <a:lnTo>
                      <a:pt x="1051" y="5942"/>
                    </a:lnTo>
                    <a:lnTo>
                      <a:pt x="1065" y="5899"/>
                    </a:lnTo>
                    <a:lnTo>
                      <a:pt x="1067" y="5871"/>
                    </a:lnTo>
                    <a:lnTo>
                      <a:pt x="1096" y="5845"/>
                    </a:lnTo>
                    <a:lnTo>
                      <a:pt x="1094" y="5805"/>
                    </a:lnTo>
                    <a:lnTo>
                      <a:pt x="1069" y="5778"/>
                    </a:lnTo>
                    <a:lnTo>
                      <a:pt x="1054" y="5748"/>
                    </a:lnTo>
                    <a:lnTo>
                      <a:pt x="1065" y="5739"/>
                    </a:lnTo>
                    <a:lnTo>
                      <a:pt x="1069" y="5722"/>
                    </a:lnTo>
                    <a:lnTo>
                      <a:pt x="1061" y="5676"/>
                    </a:lnTo>
                    <a:lnTo>
                      <a:pt x="1077" y="5691"/>
                    </a:lnTo>
                    <a:lnTo>
                      <a:pt x="1091" y="5719"/>
                    </a:lnTo>
                    <a:lnTo>
                      <a:pt x="1091" y="5749"/>
                    </a:lnTo>
                    <a:lnTo>
                      <a:pt x="1115" y="5742"/>
                    </a:lnTo>
                    <a:lnTo>
                      <a:pt x="1121" y="5718"/>
                    </a:lnTo>
                    <a:lnTo>
                      <a:pt x="1103" y="5686"/>
                    </a:lnTo>
                    <a:lnTo>
                      <a:pt x="1099" y="5628"/>
                    </a:lnTo>
                    <a:lnTo>
                      <a:pt x="1106" y="5617"/>
                    </a:lnTo>
                    <a:lnTo>
                      <a:pt x="1115" y="5619"/>
                    </a:lnTo>
                    <a:lnTo>
                      <a:pt x="1137" y="5605"/>
                    </a:lnTo>
                    <a:lnTo>
                      <a:pt x="1157" y="5617"/>
                    </a:lnTo>
                    <a:lnTo>
                      <a:pt x="1157" y="5644"/>
                    </a:lnTo>
                    <a:lnTo>
                      <a:pt x="1130" y="5657"/>
                    </a:lnTo>
                    <a:lnTo>
                      <a:pt x="1128" y="5680"/>
                    </a:lnTo>
                    <a:lnTo>
                      <a:pt x="1137" y="5722"/>
                    </a:lnTo>
                    <a:lnTo>
                      <a:pt x="1146" y="5830"/>
                    </a:lnTo>
                    <a:lnTo>
                      <a:pt x="1157" y="5873"/>
                    </a:lnTo>
                    <a:lnTo>
                      <a:pt x="1184" y="5866"/>
                    </a:lnTo>
                    <a:lnTo>
                      <a:pt x="1220" y="5897"/>
                    </a:lnTo>
                    <a:lnTo>
                      <a:pt x="1244" y="5895"/>
                    </a:lnTo>
                    <a:lnTo>
                      <a:pt x="1258" y="5922"/>
                    </a:lnTo>
                    <a:lnTo>
                      <a:pt x="1267" y="5938"/>
                    </a:lnTo>
                    <a:lnTo>
                      <a:pt x="1267" y="6022"/>
                    </a:lnTo>
                    <a:lnTo>
                      <a:pt x="1279" y="5972"/>
                    </a:lnTo>
                    <a:lnTo>
                      <a:pt x="1294" y="6004"/>
                    </a:lnTo>
                    <a:lnTo>
                      <a:pt x="1325" y="5983"/>
                    </a:lnTo>
                    <a:lnTo>
                      <a:pt x="1353" y="5842"/>
                    </a:lnTo>
                    <a:lnTo>
                      <a:pt x="1338" y="5796"/>
                    </a:lnTo>
                    <a:lnTo>
                      <a:pt x="1333" y="5736"/>
                    </a:lnTo>
                    <a:lnTo>
                      <a:pt x="1380" y="5655"/>
                    </a:lnTo>
                    <a:lnTo>
                      <a:pt x="1380" y="5605"/>
                    </a:lnTo>
                    <a:lnTo>
                      <a:pt x="1482" y="5564"/>
                    </a:lnTo>
                    <a:lnTo>
                      <a:pt x="1505" y="5525"/>
                    </a:lnTo>
                    <a:lnTo>
                      <a:pt x="1511" y="5467"/>
                    </a:lnTo>
                    <a:lnTo>
                      <a:pt x="1493" y="5437"/>
                    </a:lnTo>
                    <a:lnTo>
                      <a:pt x="1523" y="5326"/>
                    </a:lnTo>
                    <a:lnTo>
                      <a:pt x="1491" y="5202"/>
                    </a:lnTo>
                    <a:lnTo>
                      <a:pt x="1452" y="5154"/>
                    </a:lnTo>
                    <a:lnTo>
                      <a:pt x="1464" y="5130"/>
                    </a:lnTo>
                    <a:lnTo>
                      <a:pt x="1518" y="5108"/>
                    </a:lnTo>
                    <a:lnTo>
                      <a:pt x="1556" y="5065"/>
                    </a:lnTo>
                    <a:lnTo>
                      <a:pt x="1579" y="4997"/>
                    </a:lnTo>
                    <a:lnTo>
                      <a:pt x="1568" y="4919"/>
                    </a:lnTo>
                    <a:lnTo>
                      <a:pt x="1491" y="4861"/>
                    </a:lnTo>
                    <a:lnTo>
                      <a:pt x="1457" y="4805"/>
                    </a:lnTo>
                    <a:lnTo>
                      <a:pt x="1452" y="4727"/>
                    </a:lnTo>
                    <a:lnTo>
                      <a:pt x="1457" y="4569"/>
                    </a:lnTo>
                    <a:lnTo>
                      <a:pt x="1442" y="4513"/>
                    </a:lnTo>
                    <a:lnTo>
                      <a:pt x="1429" y="4502"/>
                    </a:lnTo>
                    <a:lnTo>
                      <a:pt x="1429" y="4457"/>
                    </a:lnTo>
                    <a:lnTo>
                      <a:pt x="1442" y="4423"/>
                    </a:lnTo>
                    <a:lnTo>
                      <a:pt x="1442" y="4350"/>
                    </a:lnTo>
                    <a:lnTo>
                      <a:pt x="1452" y="4315"/>
                    </a:lnTo>
                    <a:lnTo>
                      <a:pt x="1459" y="4268"/>
                    </a:lnTo>
                    <a:lnTo>
                      <a:pt x="1483" y="4232"/>
                    </a:lnTo>
                    <a:lnTo>
                      <a:pt x="1464" y="4213"/>
                    </a:lnTo>
                    <a:lnTo>
                      <a:pt x="1440" y="4160"/>
                    </a:lnTo>
                    <a:lnTo>
                      <a:pt x="1428" y="4094"/>
                    </a:lnTo>
                    <a:lnTo>
                      <a:pt x="1444" y="4022"/>
                    </a:lnTo>
                    <a:lnTo>
                      <a:pt x="1467" y="3963"/>
                    </a:lnTo>
                    <a:lnTo>
                      <a:pt x="1559" y="3848"/>
                    </a:lnTo>
                    <a:lnTo>
                      <a:pt x="1622" y="3807"/>
                    </a:lnTo>
                    <a:lnTo>
                      <a:pt x="1701" y="3784"/>
                    </a:lnTo>
                    <a:lnTo>
                      <a:pt x="1767" y="3801"/>
                    </a:lnTo>
                    <a:lnTo>
                      <a:pt x="1820" y="3803"/>
                    </a:lnTo>
                    <a:lnTo>
                      <a:pt x="1857" y="3757"/>
                    </a:lnTo>
                    <a:lnTo>
                      <a:pt x="1866" y="3713"/>
                    </a:lnTo>
                    <a:lnTo>
                      <a:pt x="1867" y="3639"/>
                    </a:lnTo>
                    <a:lnTo>
                      <a:pt x="1843" y="3597"/>
                    </a:lnTo>
                    <a:lnTo>
                      <a:pt x="1790" y="3538"/>
                    </a:lnTo>
                    <a:lnTo>
                      <a:pt x="1784" y="3502"/>
                    </a:lnTo>
                    <a:lnTo>
                      <a:pt x="1859" y="3383"/>
                    </a:lnTo>
                    <a:lnTo>
                      <a:pt x="1920" y="3246"/>
                    </a:lnTo>
                    <a:lnTo>
                      <a:pt x="1954" y="3055"/>
                    </a:lnTo>
                    <a:lnTo>
                      <a:pt x="1958" y="2949"/>
                    </a:lnTo>
                    <a:lnTo>
                      <a:pt x="1958" y="2868"/>
                    </a:lnTo>
                    <a:lnTo>
                      <a:pt x="1954" y="2815"/>
                    </a:lnTo>
                    <a:lnTo>
                      <a:pt x="1979" y="2797"/>
                    </a:lnTo>
                    <a:lnTo>
                      <a:pt x="2022" y="2797"/>
                    </a:lnTo>
                    <a:lnTo>
                      <a:pt x="2087" y="2747"/>
                    </a:lnTo>
                    <a:lnTo>
                      <a:pt x="2105" y="2700"/>
                    </a:lnTo>
                    <a:lnTo>
                      <a:pt x="2114" y="2625"/>
                    </a:lnTo>
                    <a:lnTo>
                      <a:pt x="2136" y="2565"/>
                    </a:lnTo>
                    <a:lnTo>
                      <a:pt x="2225" y="2452"/>
                    </a:lnTo>
                    <a:lnTo>
                      <a:pt x="2249" y="2400"/>
                    </a:lnTo>
                    <a:lnTo>
                      <a:pt x="2298" y="2349"/>
                    </a:lnTo>
                    <a:lnTo>
                      <a:pt x="2321" y="2304"/>
                    </a:lnTo>
                    <a:lnTo>
                      <a:pt x="2331" y="2272"/>
                    </a:lnTo>
                    <a:lnTo>
                      <a:pt x="2324" y="2223"/>
                    </a:lnTo>
                    <a:lnTo>
                      <a:pt x="2276" y="2139"/>
                    </a:lnTo>
                    <a:lnTo>
                      <a:pt x="2288" y="2089"/>
                    </a:lnTo>
                    <a:lnTo>
                      <a:pt x="2339" y="2024"/>
                    </a:lnTo>
                    <a:lnTo>
                      <a:pt x="2362" y="1985"/>
                    </a:lnTo>
                    <a:lnTo>
                      <a:pt x="2369" y="1937"/>
                    </a:lnTo>
                    <a:lnTo>
                      <a:pt x="2384" y="1874"/>
                    </a:lnTo>
                    <a:lnTo>
                      <a:pt x="2416" y="1832"/>
                    </a:lnTo>
                    <a:lnTo>
                      <a:pt x="2486" y="1760"/>
                    </a:lnTo>
                    <a:lnTo>
                      <a:pt x="2532" y="1750"/>
                    </a:lnTo>
                    <a:lnTo>
                      <a:pt x="2577" y="1774"/>
                    </a:lnTo>
                    <a:lnTo>
                      <a:pt x="2613" y="1820"/>
                    </a:lnTo>
                    <a:lnTo>
                      <a:pt x="2628" y="1827"/>
                    </a:lnTo>
                    <a:lnTo>
                      <a:pt x="2663" y="1766"/>
                    </a:lnTo>
                    <a:lnTo>
                      <a:pt x="2683" y="1687"/>
                    </a:lnTo>
                    <a:lnTo>
                      <a:pt x="2690" y="1651"/>
                    </a:lnTo>
                    <a:lnTo>
                      <a:pt x="2683" y="1563"/>
                    </a:lnTo>
                    <a:lnTo>
                      <a:pt x="2700" y="1527"/>
                    </a:lnTo>
                    <a:lnTo>
                      <a:pt x="2720" y="1510"/>
                    </a:lnTo>
                    <a:lnTo>
                      <a:pt x="2755" y="1505"/>
                    </a:lnTo>
                    <a:lnTo>
                      <a:pt x="2870" y="1519"/>
                    </a:lnTo>
                    <a:lnTo>
                      <a:pt x="3032" y="1576"/>
                    </a:lnTo>
                    <a:lnTo>
                      <a:pt x="3064" y="1568"/>
                    </a:lnTo>
                    <a:lnTo>
                      <a:pt x="3089" y="1537"/>
                    </a:lnTo>
                    <a:lnTo>
                      <a:pt x="3052" y="1502"/>
                    </a:lnTo>
                    <a:lnTo>
                      <a:pt x="3047" y="1463"/>
                    </a:lnTo>
                    <a:lnTo>
                      <a:pt x="3070" y="1423"/>
                    </a:lnTo>
                    <a:lnTo>
                      <a:pt x="3084" y="1366"/>
                    </a:lnTo>
                    <a:lnTo>
                      <a:pt x="3100" y="1347"/>
                    </a:lnTo>
                    <a:lnTo>
                      <a:pt x="3107" y="1312"/>
                    </a:lnTo>
                    <a:lnTo>
                      <a:pt x="3102" y="1273"/>
                    </a:lnTo>
                    <a:lnTo>
                      <a:pt x="3084" y="1252"/>
                    </a:lnTo>
                    <a:lnTo>
                      <a:pt x="3079" y="1217"/>
                    </a:lnTo>
                    <a:lnTo>
                      <a:pt x="3100" y="1205"/>
                    </a:lnTo>
                    <a:lnTo>
                      <a:pt x="3185" y="1207"/>
                    </a:lnTo>
                    <a:lnTo>
                      <a:pt x="3197" y="1178"/>
                    </a:lnTo>
                    <a:lnTo>
                      <a:pt x="3228" y="1168"/>
                    </a:lnTo>
                    <a:lnTo>
                      <a:pt x="3259" y="1182"/>
                    </a:lnTo>
                    <a:lnTo>
                      <a:pt x="3294" y="1170"/>
                    </a:lnTo>
                    <a:lnTo>
                      <a:pt x="3283" y="1126"/>
                    </a:lnTo>
                    <a:lnTo>
                      <a:pt x="3278" y="1080"/>
                    </a:lnTo>
                    <a:lnTo>
                      <a:pt x="3326" y="1054"/>
                    </a:lnTo>
                    <a:lnTo>
                      <a:pt x="3378" y="1076"/>
                    </a:lnTo>
                    <a:lnTo>
                      <a:pt x="3422" y="1119"/>
                    </a:lnTo>
                    <a:lnTo>
                      <a:pt x="3533" y="1284"/>
                    </a:lnTo>
                    <a:lnTo>
                      <a:pt x="3552" y="1354"/>
                    </a:lnTo>
                    <a:lnTo>
                      <a:pt x="3572" y="1384"/>
                    </a:lnTo>
                    <a:lnTo>
                      <a:pt x="3666" y="1399"/>
                    </a:lnTo>
                    <a:lnTo>
                      <a:pt x="3723" y="1428"/>
                    </a:lnTo>
                    <a:lnTo>
                      <a:pt x="3767" y="1423"/>
                    </a:lnTo>
                    <a:lnTo>
                      <a:pt x="3822" y="1392"/>
                    </a:lnTo>
                    <a:lnTo>
                      <a:pt x="3890" y="1317"/>
                    </a:lnTo>
                    <a:lnTo>
                      <a:pt x="3923" y="1342"/>
                    </a:lnTo>
                    <a:lnTo>
                      <a:pt x="3957" y="1392"/>
                    </a:lnTo>
                    <a:lnTo>
                      <a:pt x="3968" y="1423"/>
                    </a:lnTo>
                    <a:lnTo>
                      <a:pt x="4009" y="1435"/>
                    </a:lnTo>
                    <a:lnTo>
                      <a:pt x="4066" y="1409"/>
                    </a:lnTo>
                    <a:lnTo>
                      <a:pt x="4113" y="1372"/>
                    </a:lnTo>
                    <a:lnTo>
                      <a:pt x="4144" y="1319"/>
                    </a:lnTo>
                    <a:lnTo>
                      <a:pt x="4240" y="1249"/>
                    </a:lnTo>
                    <a:lnTo>
                      <a:pt x="4248" y="1202"/>
                    </a:lnTo>
                    <a:lnTo>
                      <a:pt x="4240" y="1114"/>
                    </a:lnTo>
                    <a:lnTo>
                      <a:pt x="4240" y="1065"/>
                    </a:lnTo>
                    <a:lnTo>
                      <a:pt x="4254" y="910"/>
                    </a:lnTo>
                    <a:lnTo>
                      <a:pt x="4302" y="791"/>
                    </a:lnTo>
                    <a:lnTo>
                      <a:pt x="4343" y="743"/>
                    </a:lnTo>
                    <a:lnTo>
                      <a:pt x="4390" y="715"/>
                    </a:lnTo>
                    <a:lnTo>
                      <a:pt x="4482" y="708"/>
                    </a:lnTo>
                    <a:lnTo>
                      <a:pt x="4625" y="641"/>
                    </a:lnTo>
                    <a:lnTo>
                      <a:pt x="4713" y="624"/>
                    </a:lnTo>
                    <a:lnTo>
                      <a:pt x="4733" y="641"/>
                    </a:lnTo>
                    <a:lnTo>
                      <a:pt x="4769" y="719"/>
                    </a:lnTo>
                    <a:lnTo>
                      <a:pt x="4809" y="751"/>
                    </a:lnTo>
                    <a:lnTo>
                      <a:pt x="4876" y="776"/>
                    </a:lnTo>
                    <a:lnTo>
                      <a:pt x="4943" y="841"/>
                    </a:lnTo>
                    <a:lnTo>
                      <a:pt x="4970" y="943"/>
                    </a:lnTo>
                    <a:lnTo>
                      <a:pt x="4975" y="1004"/>
                    </a:lnTo>
                    <a:lnTo>
                      <a:pt x="4900" y="1094"/>
                    </a:lnTo>
                    <a:lnTo>
                      <a:pt x="4887" y="1140"/>
                    </a:lnTo>
                    <a:lnTo>
                      <a:pt x="4890" y="1182"/>
                    </a:lnTo>
                    <a:lnTo>
                      <a:pt x="4925" y="1209"/>
                    </a:lnTo>
                    <a:lnTo>
                      <a:pt x="4937" y="1205"/>
                    </a:lnTo>
                    <a:lnTo>
                      <a:pt x="4968" y="1173"/>
                    </a:lnTo>
                    <a:lnTo>
                      <a:pt x="4973" y="1160"/>
                    </a:lnTo>
                    <a:lnTo>
                      <a:pt x="4978" y="1118"/>
                    </a:lnTo>
                    <a:lnTo>
                      <a:pt x="4985" y="1099"/>
                    </a:lnTo>
                    <a:lnTo>
                      <a:pt x="5105" y="1028"/>
                    </a:lnTo>
                    <a:lnTo>
                      <a:pt x="5129" y="1002"/>
                    </a:lnTo>
                    <a:lnTo>
                      <a:pt x="5154" y="888"/>
                    </a:lnTo>
                    <a:lnTo>
                      <a:pt x="5235" y="941"/>
                    </a:lnTo>
                    <a:lnTo>
                      <a:pt x="5279" y="929"/>
                    </a:lnTo>
                    <a:lnTo>
                      <a:pt x="5289" y="910"/>
                    </a:lnTo>
                    <a:lnTo>
                      <a:pt x="5303" y="862"/>
                    </a:lnTo>
                    <a:lnTo>
                      <a:pt x="5305" y="820"/>
                    </a:lnTo>
                    <a:lnTo>
                      <a:pt x="5296" y="805"/>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sp>
          <p:nvSpPr>
            <p:cNvPr id="109" name="Freeform 498"/>
            <p:cNvSpPr>
              <a:spLocks noChangeAspect="1"/>
            </p:cNvSpPr>
            <p:nvPr/>
          </p:nvSpPr>
          <p:spPr bwMode="gray">
            <a:xfrm>
              <a:off x="6293540" y="4463085"/>
              <a:ext cx="1461276" cy="805824"/>
            </a:xfrm>
            <a:custGeom>
              <a:avLst/>
              <a:gdLst>
                <a:gd name="T0" fmla="*/ 73922698 w 3710"/>
                <a:gd name="T1" fmla="*/ 163366708 h 2456"/>
                <a:gd name="T2" fmla="*/ 19587573 w 3710"/>
                <a:gd name="T3" fmla="*/ 160520669 h 2456"/>
                <a:gd name="T4" fmla="*/ 8988886 w 3710"/>
                <a:gd name="T5" fmla="*/ 119991865 h 2456"/>
                <a:gd name="T6" fmla="*/ 42395116 w 3710"/>
                <a:gd name="T7" fmla="*/ 78438667 h 2456"/>
                <a:gd name="T8" fmla="*/ 41858150 w 3710"/>
                <a:gd name="T9" fmla="*/ 40756228 h 2456"/>
                <a:gd name="T10" fmla="*/ 60372528 w 3710"/>
                <a:gd name="T11" fmla="*/ 22085737 h 2456"/>
                <a:gd name="T12" fmla="*/ 109743829 w 3710"/>
                <a:gd name="T13" fmla="*/ 19125992 h 2456"/>
                <a:gd name="T14" fmla="*/ 137917737 w 3710"/>
                <a:gd name="T15" fmla="*/ 28802529 h 2456"/>
                <a:gd name="T16" fmla="*/ 164079303 w 3710"/>
                <a:gd name="T17" fmla="*/ 32787320 h 2456"/>
                <a:gd name="T18" fmla="*/ 192655799 w 3710"/>
                <a:gd name="T19" fmla="*/ 29485780 h 2456"/>
                <a:gd name="T20" fmla="*/ 224183370 w 3710"/>
                <a:gd name="T21" fmla="*/ 36430317 h 2456"/>
                <a:gd name="T22" fmla="*/ 236526281 w 3710"/>
                <a:gd name="T23" fmla="*/ 22313493 h 2456"/>
                <a:gd name="T24" fmla="*/ 268724877 w 3710"/>
                <a:gd name="T25" fmla="*/ 7627454 h 2456"/>
                <a:gd name="T26" fmla="*/ 294618325 w 3710"/>
                <a:gd name="T27" fmla="*/ 2618289 h 2456"/>
                <a:gd name="T28" fmla="*/ 331244150 w 3710"/>
                <a:gd name="T29" fmla="*/ 10815287 h 2456"/>
                <a:gd name="T30" fmla="*/ 333524977 w 3710"/>
                <a:gd name="T31" fmla="*/ 30851946 h 2456"/>
                <a:gd name="T32" fmla="*/ 360357201 w 3710"/>
                <a:gd name="T33" fmla="*/ 44626986 h 2456"/>
                <a:gd name="T34" fmla="*/ 379810710 w 3710"/>
                <a:gd name="T35" fmla="*/ 70583466 h 2456"/>
                <a:gd name="T36" fmla="*/ 420998281 w 3710"/>
                <a:gd name="T37" fmla="*/ 69331344 h 2456"/>
                <a:gd name="T38" fmla="*/ 447964564 w 3710"/>
                <a:gd name="T39" fmla="*/ 84700290 h 2456"/>
                <a:gd name="T40" fmla="*/ 479626559 w 3710"/>
                <a:gd name="T41" fmla="*/ 95287844 h 2456"/>
                <a:gd name="T42" fmla="*/ 493579272 w 3710"/>
                <a:gd name="T43" fmla="*/ 120105909 h 2456"/>
                <a:gd name="T44" fmla="*/ 484456330 w 3710"/>
                <a:gd name="T45" fmla="*/ 136157769 h 2456"/>
                <a:gd name="T46" fmla="*/ 482041445 w 3710"/>
                <a:gd name="T47" fmla="*/ 165415788 h 2456"/>
                <a:gd name="T48" fmla="*/ 444476477 w 3710"/>
                <a:gd name="T49" fmla="*/ 177938738 h 2456"/>
                <a:gd name="T50" fmla="*/ 408789428 w 3710"/>
                <a:gd name="T51" fmla="*/ 197861683 h 2456"/>
                <a:gd name="T52" fmla="*/ 378603084 w 3710"/>
                <a:gd name="T53" fmla="*/ 206286092 h 2456"/>
                <a:gd name="T54" fmla="*/ 363040570 w 3710"/>
                <a:gd name="T55" fmla="*/ 219605958 h 2456"/>
                <a:gd name="T56" fmla="*/ 354722346 w 3710"/>
                <a:gd name="T57" fmla="*/ 231901114 h 2456"/>
                <a:gd name="T58" fmla="*/ 343453002 w 3710"/>
                <a:gd name="T59" fmla="*/ 227005658 h 2456"/>
                <a:gd name="T60" fmla="*/ 332988376 w 3710"/>
                <a:gd name="T61" fmla="*/ 215393753 h 2456"/>
                <a:gd name="T62" fmla="*/ 330305007 w 3710"/>
                <a:gd name="T63" fmla="*/ 224045913 h 2456"/>
                <a:gd name="T64" fmla="*/ 342513860 w 3710"/>
                <a:gd name="T65" fmla="*/ 229055076 h 2456"/>
                <a:gd name="T66" fmla="*/ 353917628 w 3710"/>
                <a:gd name="T67" fmla="*/ 237479485 h 2456"/>
                <a:gd name="T68" fmla="*/ 375114998 w 3710"/>
                <a:gd name="T69" fmla="*/ 251027101 h 2456"/>
                <a:gd name="T70" fmla="*/ 399666487 w 3710"/>
                <a:gd name="T71" fmla="*/ 248522520 h 2456"/>
                <a:gd name="T72" fmla="*/ 361296344 w 3710"/>
                <a:gd name="T73" fmla="*/ 262980463 h 2456"/>
                <a:gd name="T74" fmla="*/ 340098974 w 3710"/>
                <a:gd name="T75" fmla="*/ 274706412 h 2456"/>
                <a:gd name="T76" fmla="*/ 316218236 w 3710"/>
                <a:gd name="T77" fmla="*/ 271291166 h 2456"/>
                <a:gd name="T78" fmla="*/ 303472783 w 3710"/>
                <a:gd name="T79" fmla="*/ 251027101 h 2456"/>
                <a:gd name="T80" fmla="*/ 306692752 w 3710"/>
                <a:gd name="T81" fmla="*/ 233608738 h 2456"/>
                <a:gd name="T82" fmla="*/ 309376121 w 3710"/>
                <a:gd name="T83" fmla="*/ 222565703 h 2456"/>
                <a:gd name="T84" fmla="*/ 278384785 w 3710"/>
                <a:gd name="T85" fmla="*/ 220061121 h 2456"/>
                <a:gd name="T86" fmla="*/ 264163589 w 3710"/>
                <a:gd name="T87" fmla="*/ 210726047 h 2456"/>
                <a:gd name="T88" fmla="*/ 271810788 w 3710"/>
                <a:gd name="T89" fmla="*/ 200252220 h 2456"/>
                <a:gd name="T90" fmla="*/ 245917706 w 3710"/>
                <a:gd name="T91" fmla="*/ 207765965 h 2456"/>
                <a:gd name="T92" fmla="*/ 224720336 w 3710"/>
                <a:gd name="T93" fmla="*/ 216532168 h 2456"/>
                <a:gd name="T94" fmla="*/ 217207196 w 3710"/>
                <a:gd name="T95" fmla="*/ 232698073 h 2456"/>
                <a:gd name="T96" fmla="*/ 208888972 w 3710"/>
                <a:gd name="T97" fmla="*/ 240325524 h 2456"/>
                <a:gd name="T98" fmla="*/ 183934987 w 3710"/>
                <a:gd name="T99" fmla="*/ 251596309 h 2456"/>
                <a:gd name="T100" fmla="*/ 175885613 w 3710"/>
                <a:gd name="T101" fmla="*/ 237820942 h 2456"/>
                <a:gd name="T102" fmla="*/ 191448127 w 3710"/>
                <a:gd name="T103" fmla="*/ 211750756 h 2456"/>
                <a:gd name="T104" fmla="*/ 215999571 w 3710"/>
                <a:gd name="T105" fmla="*/ 205489134 h 2456"/>
                <a:gd name="T106" fmla="*/ 203120059 w 3710"/>
                <a:gd name="T107" fmla="*/ 179760405 h 2456"/>
                <a:gd name="T108" fmla="*/ 193594942 w 3710"/>
                <a:gd name="T109" fmla="*/ 157105423 h 2456"/>
                <a:gd name="T110" fmla="*/ 154822302 w 3710"/>
                <a:gd name="T111" fmla="*/ 144013308 h 24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10"/>
                <a:gd name="T169" fmla="*/ 0 h 2456"/>
                <a:gd name="T170" fmla="*/ 3710 w 3710"/>
                <a:gd name="T171" fmla="*/ 2456 h 24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10" h="2456">
                  <a:moveTo>
                    <a:pt x="927" y="1321"/>
                  </a:moveTo>
                  <a:lnTo>
                    <a:pt x="900" y="1317"/>
                  </a:lnTo>
                  <a:lnTo>
                    <a:pt x="773" y="1394"/>
                  </a:lnTo>
                  <a:lnTo>
                    <a:pt x="708" y="1396"/>
                  </a:lnTo>
                  <a:lnTo>
                    <a:pt x="648" y="1412"/>
                  </a:lnTo>
                  <a:lnTo>
                    <a:pt x="586" y="1455"/>
                  </a:lnTo>
                  <a:lnTo>
                    <a:pt x="551" y="1435"/>
                  </a:lnTo>
                  <a:lnTo>
                    <a:pt x="508" y="1398"/>
                  </a:lnTo>
                  <a:lnTo>
                    <a:pt x="451" y="1400"/>
                  </a:lnTo>
                  <a:lnTo>
                    <a:pt x="395" y="1416"/>
                  </a:lnTo>
                  <a:lnTo>
                    <a:pt x="305" y="1410"/>
                  </a:lnTo>
                  <a:lnTo>
                    <a:pt x="238" y="1398"/>
                  </a:lnTo>
                  <a:lnTo>
                    <a:pt x="174" y="1398"/>
                  </a:lnTo>
                  <a:lnTo>
                    <a:pt x="146" y="1410"/>
                  </a:lnTo>
                  <a:lnTo>
                    <a:pt x="131" y="1369"/>
                  </a:lnTo>
                  <a:lnTo>
                    <a:pt x="99" y="1337"/>
                  </a:lnTo>
                  <a:lnTo>
                    <a:pt x="56" y="1304"/>
                  </a:lnTo>
                  <a:lnTo>
                    <a:pt x="0" y="1274"/>
                  </a:lnTo>
                  <a:lnTo>
                    <a:pt x="23" y="1189"/>
                  </a:lnTo>
                  <a:lnTo>
                    <a:pt x="66" y="1079"/>
                  </a:lnTo>
                  <a:lnTo>
                    <a:pt x="67" y="1054"/>
                  </a:lnTo>
                  <a:lnTo>
                    <a:pt x="86" y="1059"/>
                  </a:lnTo>
                  <a:lnTo>
                    <a:pt x="123" y="1051"/>
                  </a:lnTo>
                  <a:lnTo>
                    <a:pt x="115" y="1004"/>
                  </a:lnTo>
                  <a:lnTo>
                    <a:pt x="122" y="951"/>
                  </a:lnTo>
                  <a:lnTo>
                    <a:pt x="188" y="809"/>
                  </a:lnTo>
                  <a:lnTo>
                    <a:pt x="245" y="736"/>
                  </a:lnTo>
                  <a:lnTo>
                    <a:pt x="316" y="689"/>
                  </a:lnTo>
                  <a:lnTo>
                    <a:pt x="384" y="633"/>
                  </a:lnTo>
                  <a:lnTo>
                    <a:pt x="402" y="580"/>
                  </a:lnTo>
                  <a:lnTo>
                    <a:pt x="379" y="524"/>
                  </a:lnTo>
                  <a:lnTo>
                    <a:pt x="384" y="483"/>
                  </a:lnTo>
                  <a:lnTo>
                    <a:pt x="345" y="439"/>
                  </a:lnTo>
                  <a:lnTo>
                    <a:pt x="338" y="425"/>
                  </a:lnTo>
                  <a:lnTo>
                    <a:pt x="312" y="358"/>
                  </a:lnTo>
                  <a:lnTo>
                    <a:pt x="305" y="310"/>
                  </a:lnTo>
                  <a:lnTo>
                    <a:pt x="285" y="264"/>
                  </a:lnTo>
                  <a:lnTo>
                    <a:pt x="308" y="242"/>
                  </a:lnTo>
                  <a:lnTo>
                    <a:pt x="338" y="237"/>
                  </a:lnTo>
                  <a:lnTo>
                    <a:pt x="368" y="242"/>
                  </a:lnTo>
                  <a:lnTo>
                    <a:pt x="427" y="215"/>
                  </a:lnTo>
                  <a:lnTo>
                    <a:pt x="450" y="194"/>
                  </a:lnTo>
                  <a:lnTo>
                    <a:pt x="458" y="165"/>
                  </a:lnTo>
                  <a:lnTo>
                    <a:pt x="488" y="152"/>
                  </a:lnTo>
                  <a:lnTo>
                    <a:pt x="640" y="128"/>
                  </a:lnTo>
                  <a:lnTo>
                    <a:pt x="669" y="140"/>
                  </a:lnTo>
                  <a:lnTo>
                    <a:pt x="732" y="142"/>
                  </a:lnTo>
                  <a:lnTo>
                    <a:pt x="764" y="135"/>
                  </a:lnTo>
                  <a:lnTo>
                    <a:pt x="818" y="168"/>
                  </a:lnTo>
                  <a:lnTo>
                    <a:pt x="876" y="185"/>
                  </a:lnTo>
                  <a:lnTo>
                    <a:pt x="907" y="189"/>
                  </a:lnTo>
                  <a:lnTo>
                    <a:pt x="937" y="184"/>
                  </a:lnTo>
                  <a:lnTo>
                    <a:pt x="963" y="199"/>
                  </a:lnTo>
                  <a:lnTo>
                    <a:pt x="993" y="206"/>
                  </a:lnTo>
                  <a:lnTo>
                    <a:pt x="1021" y="221"/>
                  </a:lnTo>
                  <a:lnTo>
                    <a:pt x="1028" y="253"/>
                  </a:lnTo>
                  <a:lnTo>
                    <a:pt x="1051" y="272"/>
                  </a:lnTo>
                  <a:lnTo>
                    <a:pt x="1111" y="268"/>
                  </a:lnTo>
                  <a:lnTo>
                    <a:pt x="1115" y="299"/>
                  </a:lnTo>
                  <a:lnTo>
                    <a:pt x="1139" y="318"/>
                  </a:lnTo>
                  <a:lnTo>
                    <a:pt x="1163" y="299"/>
                  </a:lnTo>
                  <a:lnTo>
                    <a:pt x="1192" y="288"/>
                  </a:lnTo>
                  <a:lnTo>
                    <a:pt x="1223" y="288"/>
                  </a:lnTo>
                  <a:lnTo>
                    <a:pt x="1247" y="264"/>
                  </a:lnTo>
                  <a:lnTo>
                    <a:pt x="1271" y="283"/>
                  </a:lnTo>
                  <a:lnTo>
                    <a:pt x="1300" y="293"/>
                  </a:lnTo>
                  <a:lnTo>
                    <a:pt x="1331" y="286"/>
                  </a:lnTo>
                  <a:lnTo>
                    <a:pt x="1347" y="310"/>
                  </a:lnTo>
                  <a:lnTo>
                    <a:pt x="1375" y="328"/>
                  </a:lnTo>
                  <a:lnTo>
                    <a:pt x="1436" y="259"/>
                  </a:lnTo>
                  <a:lnTo>
                    <a:pt x="1486" y="296"/>
                  </a:lnTo>
                  <a:lnTo>
                    <a:pt x="1497" y="328"/>
                  </a:lnTo>
                  <a:lnTo>
                    <a:pt x="1521" y="347"/>
                  </a:lnTo>
                  <a:lnTo>
                    <a:pt x="1547" y="328"/>
                  </a:lnTo>
                  <a:lnTo>
                    <a:pt x="1580" y="331"/>
                  </a:lnTo>
                  <a:lnTo>
                    <a:pt x="1640" y="318"/>
                  </a:lnTo>
                  <a:lnTo>
                    <a:pt x="1671" y="320"/>
                  </a:lnTo>
                  <a:lnTo>
                    <a:pt x="1700" y="333"/>
                  </a:lnTo>
                  <a:lnTo>
                    <a:pt x="1718" y="358"/>
                  </a:lnTo>
                  <a:lnTo>
                    <a:pt x="1748" y="351"/>
                  </a:lnTo>
                  <a:lnTo>
                    <a:pt x="1763" y="323"/>
                  </a:lnTo>
                  <a:lnTo>
                    <a:pt x="1755" y="259"/>
                  </a:lnTo>
                  <a:lnTo>
                    <a:pt x="1763" y="229"/>
                  </a:lnTo>
                  <a:lnTo>
                    <a:pt x="1763" y="196"/>
                  </a:lnTo>
                  <a:lnTo>
                    <a:pt x="1776" y="168"/>
                  </a:lnTo>
                  <a:lnTo>
                    <a:pt x="1840" y="100"/>
                  </a:lnTo>
                  <a:lnTo>
                    <a:pt x="1869" y="86"/>
                  </a:lnTo>
                  <a:lnTo>
                    <a:pt x="1901" y="86"/>
                  </a:lnTo>
                  <a:lnTo>
                    <a:pt x="1928" y="68"/>
                  </a:lnTo>
                  <a:lnTo>
                    <a:pt x="2005" y="67"/>
                  </a:lnTo>
                  <a:lnTo>
                    <a:pt x="2003" y="67"/>
                  </a:lnTo>
                  <a:lnTo>
                    <a:pt x="2026" y="87"/>
                  </a:lnTo>
                  <a:lnTo>
                    <a:pt x="2054" y="95"/>
                  </a:lnTo>
                  <a:lnTo>
                    <a:pt x="2081" y="82"/>
                  </a:lnTo>
                  <a:lnTo>
                    <a:pt x="2101" y="59"/>
                  </a:lnTo>
                  <a:lnTo>
                    <a:pt x="2108" y="28"/>
                  </a:lnTo>
                  <a:lnTo>
                    <a:pt x="2135" y="11"/>
                  </a:lnTo>
                  <a:lnTo>
                    <a:pt x="2196" y="23"/>
                  </a:lnTo>
                  <a:lnTo>
                    <a:pt x="2228" y="23"/>
                  </a:lnTo>
                  <a:lnTo>
                    <a:pt x="2288" y="5"/>
                  </a:lnTo>
                  <a:lnTo>
                    <a:pt x="2347" y="14"/>
                  </a:lnTo>
                  <a:lnTo>
                    <a:pt x="2406" y="0"/>
                  </a:lnTo>
                  <a:lnTo>
                    <a:pt x="2453" y="38"/>
                  </a:lnTo>
                  <a:lnTo>
                    <a:pt x="2468" y="64"/>
                  </a:lnTo>
                  <a:lnTo>
                    <a:pt x="2469" y="95"/>
                  </a:lnTo>
                  <a:lnTo>
                    <a:pt x="2515" y="136"/>
                  </a:lnTo>
                  <a:lnTo>
                    <a:pt x="2534" y="162"/>
                  </a:lnTo>
                  <a:lnTo>
                    <a:pt x="2534" y="196"/>
                  </a:lnTo>
                  <a:lnTo>
                    <a:pt x="2503" y="213"/>
                  </a:lnTo>
                  <a:lnTo>
                    <a:pt x="2474" y="215"/>
                  </a:lnTo>
                  <a:lnTo>
                    <a:pt x="2486" y="242"/>
                  </a:lnTo>
                  <a:lnTo>
                    <a:pt x="2486" y="271"/>
                  </a:lnTo>
                  <a:lnTo>
                    <a:pt x="2503" y="329"/>
                  </a:lnTo>
                  <a:lnTo>
                    <a:pt x="2528" y="348"/>
                  </a:lnTo>
                  <a:lnTo>
                    <a:pt x="2557" y="360"/>
                  </a:lnTo>
                  <a:lnTo>
                    <a:pt x="2617" y="376"/>
                  </a:lnTo>
                  <a:lnTo>
                    <a:pt x="2645" y="364"/>
                  </a:lnTo>
                  <a:lnTo>
                    <a:pt x="2674" y="365"/>
                  </a:lnTo>
                  <a:lnTo>
                    <a:pt x="2686" y="392"/>
                  </a:lnTo>
                  <a:lnTo>
                    <a:pt x="2725" y="438"/>
                  </a:lnTo>
                  <a:lnTo>
                    <a:pt x="2752" y="539"/>
                  </a:lnTo>
                  <a:lnTo>
                    <a:pt x="2743" y="569"/>
                  </a:lnTo>
                  <a:lnTo>
                    <a:pt x="2752" y="598"/>
                  </a:lnTo>
                  <a:lnTo>
                    <a:pt x="2778" y="617"/>
                  </a:lnTo>
                  <a:lnTo>
                    <a:pt x="2804" y="634"/>
                  </a:lnTo>
                  <a:lnTo>
                    <a:pt x="2831" y="620"/>
                  </a:lnTo>
                  <a:lnTo>
                    <a:pt x="2860" y="614"/>
                  </a:lnTo>
                  <a:lnTo>
                    <a:pt x="2891" y="620"/>
                  </a:lnTo>
                  <a:lnTo>
                    <a:pt x="2932" y="661"/>
                  </a:lnTo>
                  <a:lnTo>
                    <a:pt x="2963" y="651"/>
                  </a:lnTo>
                  <a:lnTo>
                    <a:pt x="2990" y="665"/>
                  </a:lnTo>
                  <a:lnTo>
                    <a:pt x="3082" y="637"/>
                  </a:lnTo>
                  <a:lnTo>
                    <a:pt x="3138" y="609"/>
                  </a:lnTo>
                  <a:lnTo>
                    <a:pt x="3166" y="618"/>
                  </a:lnTo>
                  <a:lnTo>
                    <a:pt x="3185" y="644"/>
                  </a:lnTo>
                  <a:lnTo>
                    <a:pt x="3226" y="727"/>
                  </a:lnTo>
                  <a:lnTo>
                    <a:pt x="3265" y="772"/>
                  </a:lnTo>
                  <a:lnTo>
                    <a:pt x="3297" y="771"/>
                  </a:lnTo>
                  <a:lnTo>
                    <a:pt x="3307" y="740"/>
                  </a:lnTo>
                  <a:lnTo>
                    <a:pt x="3339" y="744"/>
                  </a:lnTo>
                  <a:lnTo>
                    <a:pt x="3357" y="768"/>
                  </a:lnTo>
                  <a:lnTo>
                    <a:pt x="3387" y="772"/>
                  </a:lnTo>
                  <a:lnTo>
                    <a:pt x="3415" y="785"/>
                  </a:lnTo>
                  <a:lnTo>
                    <a:pt x="3436" y="806"/>
                  </a:lnTo>
                  <a:lnTo>
                    <a:pt x="3497" y="803"/>
                  </a:lnTo>
                  <a:lnTo>
                    <a:pt x="3546" y="837"/>
                  </a:lnTo>
                  <a:lnTo>
                    <a:pt x="3575" y="837"/>
                  </a:lnTo>
                  <a:lnTo>
                    <a:pt x="3620" y="877"/>
                  </a:lnTo>
                  <a:lnTo>
                    <a:pt x="3653" y="883"/>
                  </a:lnTo>
                  <a:lnTo>
                    <a:pt x="3683" y="881"/>
                  </a:lnTo>
                  <a:lnTo>
                    <a:pt x="3708" y="898"/>
                  </a:lnTo>
                  <a:lnTo>
                    <a:pt x="3680" y="912"/>
                  </a:lnTo>
                  <a:lnTo>
                    <a:pt x="3710" y="1000"/>
                  </a:lnTo>
                  <a:lnTo>
                    <a:pt x="3679" y="1055"/>
                  </a:lnTo>
                  <a:lnTo>
                    <a:pt x="3620" y="1068"/>
                  </a:lnTo>
                  <a:lnTo>
                    <a:pt x="3638" y="1093"/>
                  </a:lnTo>
                  <a:lnTo>
                    <a:pt x="3669" y="1099"/>
                  </a:lnTo>
                  <a:lnTo>
                    <a:pt x="3686" y="1124"/>
                  </a:lnTo>
                  <a:lnTo>
                    <a:pt x="3627" y="1140"/>
                  </a:lnTo>
                  <a:lnTo>
                    <a:pt x="3614" y="1167"/>
                  </a:lnTo>
                  <a:lnTo>
                    <a:pt x="3611" y="1196"/>
                  </a:lnTo>
                  <a:lnTo>
                    <a:pt x="3629" y="1220"/>
                  </a:lnTo>
                  <a:lnTo>
                    <a:pt x="3640" y="1249"/>
                  </a:lnTo>
                  <a:lnTo>
                    <a:pt x="3633" y="1279"/>
                  </a:lnTo>
                  <a:lnTo>
                    <a:pt x="3659" y="1293"/>
                  </a:lnTo>
                  <a:lnTo>
                    <a:pt x="3647" y="1354"/>
                  </a:lnTo>
                  <a:lnTo>
                    <a:pt x="3621" y="1441"/>
                  </a:lnTo>
                  <a:lnTo>
                    <a:pt x="3593" y="1453"/>
                  </a:lnTo>
                  <a:lnTo>
                    <a:pt x="3536" y="1439"/>
                  </a:lnTo>
                  <a:lnTo>
                    <a:pt x="3505" y="1445"/>
                  </a:lnTo>
                  <a:lnTo>
                    <a:pt x="3452" y="1416"/>
                  </a:lnTo>
                  <a:lnTo>
                    <a:pt x="3430" y="1436"/>
                  </a:lnTo>
                  <a:lnTo>
                    <a:pt x="3396" y="1487"/>
                  </a:lnTo>
                  <a:lnTo>
                    <a:pt x="3339" y="1509"/>
                  </a:lnTo>
                  <a:lnTo>
                    <a:pt x="3313" y="1563"/>
                  </a:lnTo>
                  <a:lnTo>
                    <a:pt x="3316" y="1595"/>
                  </a:lnTo>
                  <a:lnTo>
                    <a:pt x="3318" y="1650"/>
                  </a:lnTo>
                  <a:lnTo>
                    <a:pt x="3230" y="1662"/>
                  </a:lnTo>
                  <a:lnTo>
                    <a:pt x="3180" y="1674"/>
                  </a:lnTo>
                  <a:lnTo>
                    <a:pt x="3144" y="1712"/>
                  </a:lnTo>
                  <a:lnTo>
                    <a:pt x="3117" y="1710"/>
                  </a:lnTo>
                  <a:lnTo>
                    <a:pt x="3047" y="1738"/>
                  </a:lnTo>
                  <a:lnTo>
                    <a:pt x="3035" y="1782"/>
                  </a:lnTo>
                  <a:lnTo>
                    <a:pt x="2990" y="1756"/>
                  </a:lnTo>
                  <a:lnTo>
                    <a:pt x="2907" y="1797"/>
                  </a:lnTo>
                  <a:lnTo>
                    <a:pt x="2896" y="1814"/>
                  </a:lnTo>
                  <a:lnTo>
                    <a:pt x="2891" y="1795"/>
                  </a:lnTo>
                  <a:lnTo>
                    <a:pt x="2851" y="1810"/>
                  </a:lnTo>
                  <a:lnTo>
                    <a:pt x="2822" y="1812"/>
                  </a:lnTo>
                  <a:lnTo>
                    <a:pt x="2763" y="1866"/>
                  </a:lnTo>
                  <a:lnTo>
                    <a:pt x="2749" y="1868"/>
                  </a:lnTo>
                  <a:lnTo>
                    <a:pt x="2728" y="1908"/>
                  </a:lnTo>
                  <a:lnTo>
                    <a:pt x="2700" y="1949"/>
                  </a:lnTo>
                  <a:lnTo>
                    <a:pt x="2673" y="1962"/>
                  </a:lnTo>
                  <a:lnTo>
                    <a:pt x="2681" y="1942"/>
                  </a:lnTo>
                  <a:lnTo>
                    <a:pt x="2706" y="1929"/>
                  </a:lnTo>
                  <a:lnTo>
                    <a:pt x="2722" y="1911"/>
                  </a:lnTo>
                  <a:lnTo>
                    <a:pt x="2706" y="1856"/>
                  </a:lnTo>
                  <a:lnTo>
                    <a:pt x="2689" y="1856"/>
                  </a:lnTo>
                  <a:lnTo>
                    <a:pt x="2671" y="1911"/>
                  </a:lnTo>
                  <a:lnTo>
                    <a:pt x="2634" y="1949"/>
                  </a:lnTo>
                  <a:lnTo>
                    <a:pt x="2644" y="2003"/>
                  </a:lnTo>
                  <a:lnTo>
                    <a:pt x="2644" y="2037"/>
                  </a:lnTo>
                  <a:lnTo>
                    <a:pt x="2625" y="2037"/>
                  </a:lnTo>
                  <a:lnTo>
                    <a:pt x="2625" y="2023"/>
                  </a:lnTo>
                  <a:lnTo>
                    <a:pt x="2605" y="1980"/>
                  </a:lnTo>
                  <a:lnTo>
                    <a:pt x="2609" y="1968"/>
                  </a:lnTo>
                  <a:lnTo>
                    <a:pt x="2601" y="1951"/>
                  </a:lnTo>
                  <a:lnTo>
                    <a:pt x="2575" y="1969"/>
                  </a:lnTo>
                  <a:lnTo>
                    <a:pt x="2560" y="1994"/>
                  </a:lnTo>
                  <a:lnTo>
                    <a:pt x="2553" y="1988"/>
                  </a:lnTo>
                  <a:lnTo>
                    <a:pt x="2562" y="1963"/>
                  </a:lnTo>
                  <a:lnTo>
                    <a:pt x="2553" y="1951"/>
                  </a:lnTo>
                  <a:lnTo>
                    <a:pt x="2503" y="1951"/>
                  </a:lnTo>
                  <a:lnTo>
                    <a:pt x="2499" y="1942"/>
                  </a:lnTo>
                  <a:lnTo>
                    <a:pt x="2496" y="1911"/>
                  </a:lnTo>
                  <a:lnTo>
                    <a:pt x="2482" y="1892"/>
                  </a:lnTo>
                  <a:lnTo>
                    <a:pt x="2476" y="1945"/>
                  </a:lnTo>
                  <a:lnTo>
                    <a:pt x="2467" y="1949"/>
                  </a:lnTo>
                  <a:lnTo>
                    <a:pt x="2400" y="1929"/>
                  </a:lnTo>
                  <a:lnTo>
                    <a:pt x="2417" y="1942"/>
                  </a:lnTo>
                  <a:lnTo>
                    <a:pt x="2435" y="1963"/>
                  </a:lnTo>
                  <a:lnTo>
                    <a:pt x="2451" y="1960"/>
                  </a:lnTo>
                  <a:lnTo>
                    <a:pt x="2462" y="1968"/>
                  </a:lnTo>
                  <a:lnTo>
                    <a:pt x="2472" y="1988"/>
                  </a:lnTo>
                  <a:lnTo>
                    <a:pt x="2474" y="2010"/>
                  </a:lnTo>
                  <a:lnTo>
                    <a:pt x="2486" y="2025"/>
                  </a:lnTo>
                  <a:lnTo>
                    <a:pt x="2496" y="2017"/>
                  </a:lnTo>
                  <a:lnTo>
                    <a:pt x="2499" y="1991"/>
                  </a:lnTo>
                  <a:lnTo>
                    <a:pt x="2535" y="1999"/>
                  </a:lnTo>
                  <a:lnTo>
                    <a:pt x="2553" y="2012"/>
                  </a:lnTo>
                  <a:lnTo>
                    <a:pt x="2573" y="2012"/>
                  </a:lnTo>
                  <a:lnTo>
                    <a:pt x="2556" y="2058"/>
                  </a:lnTo>
                  <a:lnTo>
                    <a:pt x="2565" y="2064"/>
                  </a:lnTo>
                  <a:lnTo>
                    <a:pt x="2589" y="2052"/>
                  </a:lnTo>
                  <a:lnTo>
                    <a:pt x="2598" y="2059"/>
                  </a:lnTo>
                  <a:lnTo>
                    <a:pt x="2591" y="2090"/>
                  </a:lnTo>
                  <a:lnTo>
                    <a:pt x="2638" y="2086"/>
                  </a:lnTo>
                  <a:lnTo>
                    <a:pt x="2661" y="2115"/>
                  </a:lnTo>
                  <a:lnTo>
                    <a:pt x="2663" y="2161"/>
                  </a:lnTo>
                  <a:lnTo>
                    <a:pt x="2673" y="2194"/>
                  </a:lnTo>
                  <a:lnTo>
                    <a:pt x="2684" y="2178"/>
                  </a:lnTo>
                  <a:lnTo>
                    <a:pt x="2751" y="2197"/>
                  </a:lnTo>
                  <a:lnTo>
                    <a:pt x="2756" y="2174"/>
                  </a:lnTo>
                  <a:lnTo>
                    <a:pt x="2796" y="2205"/>
                  </a:lnTo>
                  <a:lnTo>
                    <a:pt x="2839" y="2156"/>
                  </a:lnTo>
                  <a:lnTo>
                    <a:pt x="2855" y="2153"/>
                  </a:lnTo>
                  <a:lnTo>
                    <a:pt x="2864" y="2174"/>
                  </a:lnTo>
                  <a:lnTo>
                    <a:pt x="2894" y="2158"/>
                  </a:lnTo>
                  <a:lnTo>
                    <a:pt x="2943" y="2147"/>
                  </a:lnTo>
                  <a:lnTo>
                    <a:pt x="2986" y="2152"/>
                  </a:lnTo>
                  <a:lnTo>
                    <a:pt x="2979" y="2183"/>
                  </a:lnTo>
                  <a:lnTo>
                    <a:pt x="2964" y="2197"/>
                  </a:lnTo>
                  <a:lnTo>
                    <a:pt x="2959" y="2226"/>
                  </a:lnTo>
                  <a:lnTo>
                    <a:pt x="2959" y="2267"/>
                  </a:lnTo>
                  <a:lnTo>
                    <a:pt x="2891" y="2268"/>
                  </a:lnTo>
                  <a:lnTo>
                    <a:pt x="2878" y="2282"/>
                  </a:lnTo>
                  <a:lnTo>
                    <a:pt x="2761" y="2246"/>
                  </a:lnTo>
                  <a:lnTo>
                    <a:pt x="2693" y="2310"/>
                  </a:lnTo>
                  <a:lnTo>
                    <a:pt x="2661" y="2346"/>
                  </a:lnTo>
                  <a:lnTo>
                    <a:pt x="2616" y="2336"/>
                  </a:lnTo>
                  <a:lnTo>
                    <a:pt x="2562" y="2352"/>
                  </a:lnTo>
                  <a:lnTo>
                    <a:pt x="2582" y="2363"/>
                  </a:lnTo>
                  <a:lnTo>
                    <a:pt x="2558" y="2368"/>
                  </a:lnTo>
                  <a:lnTo>
                    <a:pt x="2540" y="2395"/>
                  </a:lnTo>
                  <a:lnTo>
                    <a:pt x="2535" y="2413"/>
                  </a:lnTo>
                  <a:lnTo>
                    <a:pt x="2523" y="2424"/>
                  </a:lnTo>
                  <a:lnTo>
                    <a:pt x="2499" y="2428"/>
                  </a:lnTo>
                  <a:lnTo>
                    <a:pt x="2456" y="2456"/>
                  </a:lnTo>
                  <a:lnTo>
                    <a:pt x="2394" y="2450"/>
                  </a:lnTo>
                  <a:lnTo>
                    <a:pt x="2384" y="2447"/>
                  </a:lnTo>
                  <a:lnTo>
                    <a:pt x="2340" y="2411"/>
                  </a:lnTo>
                  <a:lnTo>
                    <a:pt x="2357" y="2383"/>
                  </a:lnTo>
                  <a:lnTo>
                    <a:pt x="2357" y="2346"/>
                  </a:lnTo>
                  <a:lnTo>
                    <a:pt x="2363" y="2316"/>
                  </a:lnTo>
                  <a:lnTo>
                    <a:pt x="2359" y="2281"/>
                  </a:lnTo>
                  <a:lnTo>
                    <a:pt x="2340" y="2239"/>
                  </a:lnTo>
                  <a:lnTo>
                    <a:pt x="2316" y="2232"/>
                  </a:lnTo>
                  <a:lnTo>
                    <a:pt x="2290" y="2235"/>
                  </a:lnTo>
                  <a:lnTo>
                    <a:pt x="2262" y="2205"/>
                  </a:lnTo>
                  <a:lnTo>
                    <a:pt x="2219" y="2178"/>
                  </a:lnTo>
                  <a:lnTo>
                    <a:pt x="2158" y="2178"/>
                  </a:lnTo>
                  <a:lnTo>
                    <a:pt x="2157" y="2170"/>
                  </a:lnTo>
                  <a:lnTo>
                    <a:pt x="2169" y="2146"/>
                  </a:lnTo>
                  <a:lnTo>
                    <a:pt x="2206" y="2127"/>
                  </a:lnTo>
                  <a:lnTo>
                    <a:pt x="2253" y="2078"/>
                  </a:lnTo>
                  <a:lnTo>
                    <a:pt x="2286" y="2052"/>
                  </a:lnTo>
                  <a:lnTo>
                    <a:pt x="2390" y="2023"/>
                  </a:lnTo>
                  <a:lnTo>
                    <a:pt x="2406" y="2012"/>
                  </a:lnTo>
                  <a:lnTo>
                    <a:pt x="2390" y="2003"/>
                  </a:lnTo>
                  <a:lnTo>
                    <a:pt x="2388" y="1974"/>
                  </a:lnTo>
                  <a:lnTo>
                    <a:pt x="2363" y="1951"/>
                  </a:lnTo>
                  <a:lnTo>
                    <a:pt x="2343" y="1976"/>
                  </a:lnTo>
                  <a:lnTo>
                    <a:pt x="2306" y="1955"/>
                  </a:lnTo>
                  <a:lnTo>
                    <a:pt x="2304" y="1940"/>
                  </a:lnTo>
                  <a:lnTo>
                    <a:pt x="2271" y="1949"/>
                  </a:lnTo>
                  <a:lnTo>
                    <a:pt x="2267" y="1960"/>
                  </a:lnTo>
                  <a:lnTo>
                    <a:pt x="2241" y="1960"/>
                  </a:lnTo>
                  <a:lnTo>
                    <a:pt x="2158" y="1980"/>
                  </a:lnTo>
                  <a:lnTo>
                    <a:pt x="2097" y="1957"/>
                  </a:lnTo>
                  <a:lnTo>
                    <a:pt x="2075" y="1933"/>
                  </a:lnTo>
                  <a:lnTo>
                    <a:pt x="2053" y="1927"/>
                  </a:lnTo>
                  <a:lnTo>
                    <a:pt x="2010" y="1931"/>
                  </a:lnTo>
                  <a:lnTo>
                    <a:pt x="2005" y="1915"/>
                  </a:lnTo>
                  <a:lnTo>
                    <a:pt x="2054" y="1879"/>
                  </a:lnTo>
                  <a:lnTo>
                    <a:pt x="2048" y="1868"/>
                  </a:lnTo>
                  <a:lnTo>
                    <a:pt x="1989" y="1862"/>
                  </a:lnTo>
                  <a:lnTo>
                    <a:pt x="1969" y="1851"/>
                  </a:lnTo>
                  <a:lnTo>
                    <a:pt x="1999" y="1839"/>
                  </a:lnTo>
                  <a:lnTo>
                    <a:pt x="2091" y="1851"/>
                  </a:lnTo>
                  <a:lnTo>
                    <a:pt x="2099" y="1845"/>
                  </a:lnTo>
                  <a:lnTo>
                    <a:pt x="2091" y="1834"/>
                  </a:lnTo>
                  <a:lnTo>
                    <a:pt x="2068" y="1828"/>
                  </a:lnTo>
                  <a:lnTo>
                    <a:pt x="2044" y="1795"/>
                  </a:lnTo>
                  <a:lnTo>
                    <a:pt x="2026" y="1759"/>
                  </a:lnTo>
                  <a:lnTo>
                    <a:pt x="2016" y="1787"/>
                  </a:lnTo>
                  <a:lnTo>
                    <a:pt x="1987" y="1800"/>
                  </a:lnTo>
                  <a:lnTo>
                    <a:pt x="1954" y="1812"/>
                  </a:lnTo>
                  <a:lnTo>
                    <a:pt x="1960" y="1773"/>
                  </a:lnTo>
                  <a:lnTo>
                    <a:pt x="1937" y="1791"/>
                  </a:lnTo>
                  <a:lnTo>
                    <a:pt x="1894" y="1814"/>
                  </a:lnTo>
                  <a:lnTo>
                    <a:pt x="1833" y="1825"/>
                  </a:lnTo>
                  <a:lnTo>
                    <a:pt x="1808" y="1839"/>
                  </a:lnTo>
                  <a:lnTo>
                    <a:pt x="1782" y="1845"/>
                  </a:lnTo>
                  <a:lnTo>
                    <a:pt x="1777" y="1877"/>
                  </a:lnTo>
                  <a:lnTo>
                    <a:pt x="1735" y="1942"/>
                  </a:lnTo>
                  <a:lnTo>
                    <a:pt x="1720" y="1938"/>
                  </a:lnTo>
                  <a:lnTo>
                    <a:pt x="1706" y="1908"/>
                  </a:lnTo>
                  <a:lnTo>
                    <a:pt x="1675" y="1902"/>
                  </a:lnTo>
                  <a:lnTo>
                    <a:pt x="1661" y="1886"/>
                  </a:lnTo>
                  <a:lnTo>
                    <a:pt x="1671" y="1911"/>
                  </a:lnTo>
                  <a:lnTo>
                    <a:pt x="1704" y="1940"/>
                  </a:lnTo>
                  <a:lnTo>
                    <a:pt x="1712" y="1980"/>
                  </a:lnTo>
                  <a:lnTo>
                    <a:pt x="1690" y="2021"/>
                  </a:lnTo>
                  <a:lnTo>
                    <a:pt x="1671" y="2042"/>
                  </a:lnTo>
                  <a:lnTo>
                    <a:pt x="1619" y="2044"/>
                  </a:lnTo>
                  <a:lnTo>
                    <a:pt x="1610" y="2062"/>
                  </a:lnTo>
                  <a:lnTo>
                    <a:pt x="1588" y="2072"/>
                  </a:lnTo>
                  <a:lnTo>
                    <a:pt x="1586" y="2100"/>
                  </a:lnTo>
                  <a:lnTo>
                    <a:pt x="1567" y="2090"/>
                  </a:lnTo>
                  <a:lnTo>
                    <a:pt x="1564" y="2055"/>
                  </a:lnTo>
                  <a:lnTo>
                    <a:pt x="1557" y="2039"/>
                  </a:lnTo>
                  <a:lnTo>
                    <a:pt x="1557" y="2111"/>
                  </a:lnTo>
                  <a:lnTo>
                    <a:pt x="1564" y="2168"/>
                  </a:lnTo>
                  <a:lnTo>
                    <a:pt x="1553" y="2172"/>
                  </a:lnTo>
                  <a:lnTo>
                    <a:pt x="1532" y="2161"/>
                  </a:lnTo>
                  <a:lnTo>
                    <a:pt x="1500" y="2158"/>
                  </a:lnTo>
                  <a:lnTo>
                    <a:pt x="1467" y="2172"/>
                  </a:lnTo>
                  <a:lnTo>
                    <a:pt x="1410" y="2181"/>
                  </a:lnTo>
                  <a:lnTo>
                    <a:pt x="1371" y="2210"/>
                  </a:lnTo>
                  <a:lnTo>
                    <a:pt x="1331" y="2213"/>
                  </a:lnTo>
                  <a:lnTo>
                    <a:pt x="1283" y="2149"/>
                  </a:lnTo>
                  <a:lnTo>
                    <a:pt x="1252" y="2153"/>
                  </a:lnTo>
                  <a:lnTo>
                    <a:pt x="1252" y="2142"/>
                  </a:lnTo>
                  <a:lnTo>
                    <a:pt x="1288" y="2142"/>
                  </a:lnTo>
                  <a:lnTo>
                    <a:pt x="1309" y="2120"/>
                  </a:lnTo>
                  <a:lnTo>
                    <a:pt x="1311" y="2089"/>
                  </a:lnTo>
                  <a:lnTo>
                    <a:pt x="1322" y="2061"/>
                  </a:lnTo>
                  <a:lnTo>
                    <a:pt x="1350" y="2044"/>
                  </a:lnTo>
                  <a:lnTo>
                    <a:pt x="1355" y="2015"/>
                  </a:lnTo>
                  <a:lnTo>
                    <a:pt x="1375" y="1993"/>
                  </a:lnTo>
                  <a:lnTo>
                    <a:pt x="1403" y="1979"/>
                  </a:lnTo>
                  <a:lnTo>
                    <a:pt x="1413" y="1889"/>
                  </a:lnTo>
                  <a:lnTo>
                    <a:pt x="1427" y="1860"/>
                  </a:lnTo>
                  <a:lnTo>
                    <a:pt x="1455" y="1846"/>
                  </a:lnTo>
                  <a:lnTo>
                    <a:pt x="1471" y="1872"/>
                  </a:lnTo>
                  <a:lnTo>
                    <a:pt x="1497" y="1858"/>
                  </a:lnTo>
                  <a:lnTo>
                    <a:pt x="1584" y="1879"/>
                  </a:lnTo>
                  <a:lnTo>
                    <a:pt x="1610" y="1863"/>
                  </a:lnTo>
                  <a:lnTo>
                    <a:pt x="1622" y="1835"/>
                  </a:lnTo>
                  <a:lnTo>
                    <a:pt x="1610" y="1805"/>
                  </a:lnTo>
                  <a:lnTo>
                    <a:pt x="1615" y="1776"/>
                  </a:lnTo>
                  <a:lnTo>
                    <a:pt x="1611" y="1748"/>
                  </a:lnTo>
                  <a:lnTo>
                    <a:pt x="1597" y="1721"/>
                  </a:lnTo>
                  <a:lnTo>
                    <a:pt x="1542" y="1693"/>
                  </a:lnTo>
                  <a:lnTo>
                    <a:pt x="1516" y="1639"/>
                  </a:lnTo>
                  <a:lnTo>
                    <a:pt x="1523" y="1609"/>
                  </a:lnTo>
                  <a:lnTo>
                    <a:pt x="1514" y="1579"/>
                  </a:lnTo>
                  <a:lnTo>
                    <a:pt x="1483" y="1575"/>
                  </a:lnTo>
                  <a:lnTo>
                    <a:pt x="1469" y="1549"/>
                  </a:lnTo>
                  <a:lnTo>
                    <a:pt x="1446" y="1528"/>
                  </a:lnTo>
                  <a:lnTo>
                    <a:pt x="1457" y="1467"/>
                  </a:lnTo>
                  <a:lnTo>
                    <a:pt x="1458" y="1438"/>
                  </a:lnTo>
                  <a:lnTo>
                    <a:pt x="1457" y="1407"/>
                  </a:lnTo>
                  <a:lnTo>
                    <a:pt x="1443" y="1380"/>
                  </a:lnTo>
                  <a:lnTo>
                    <a:pt x="1412" y="1388"/>
                  </a:lnTo>
                  <a:lnTo>
                    <a:pt x="1370" y="1345"/>
                  </a:lnTo>
                  <a:lnTo>
                    <a:pt x="1339" y="1337"/>
                  </a:lnTo>
                  <a:lnTo>
                    <a:pt x="1279" y="1348"/>
                  </a:lnTo>
                  <a:lnTo>
                    <a:pt x="1252" y="1339"/>
                  </a:lnTo>
                  <a:lnTo>
                    <a:pt x="1181" y="1280"/>
                  </a:lnTo>
                  <a:lnTo>
                    <a:pt x="1154" y="1265"/>
                  </a:lnTo>
                  <a:lnTo>
                    <a:pt x="1094" y="1245"/>
                  </a:lnTo>
                  <a:lnTo>
                    <a:pt x="1034" y="1266"/>
                  </a:lnTo>
                  <a:lnTo>
                    <a:pt x="1004" y="1269"/>
                  </a:lnTo>
                  <a:lnTo>
                    <a:pt x="974" y="1263"/>
                  </a:lnTo>
                  <a:lnTo>
                    <a:pt x="947" y="1280"/>
                  </a:lnTo>
                  <a:lnTo>
                    <a:pt x="927" y="1321"/>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0" name="Freeform 499"/>
            <p:cNvSpPr>
              <a:spLocks noChangeAspect="1"/>
            </p:cNvSpPr>
            <p:nvPr/>
          </p:nvSpPr>
          <p:spPr bwMode="gray">
            <a:xfrm>
              <a:off x="5479254" y="4598933"/>
              <a:ext cx="554808" cy="271695"/>
            </a:xfrm>
            <a:custGeom>
              <a:avLst/>
              <a:gdLst>
                <a:gd name="T0" fmla="*/ 185307347 w 1410"/>
                <a:gd name="T1" fmla="*/ 60608857 h 827"/>
                <a:gd name="T2" fmla="*/ 176872313 w 1410"/>
                <a:gd name="T3" fmla="*/ 63348125 h 827"/>
                <a:gd name="T4" fmla="*/ 170177562 w 1410"/>
                <a:gd name="T5" fmla="*/ 67913796 h 827"/>
                <a:gd name="T6" fmla="*/ 168570837 w 1410"/>
                <a:gd name="T7" fmla="*/ 74990689 h 827"/>
                <a:gd name="T8" fmla="*/ 161608603 w 1410"/>
                <a:gd name="T9" fmla="*/ 79442168 h 827"/>
                <a:gd name="T10" fmla="*/ 155181701 w 1410"/>
                <a:gd name="T11" fmla="*/ 86632915 h 827"/>
                <a:gd name="T12" fmla="*/ 144871727 w 1410"/>
                <a:gd name="T13" fmla="*/ 85605858 h 827"/>
                <a:gd name="T14" fmla="*/ 138043418 w 1410"/>
                <a:gd name="T15" fmla="*/ 89486734 h 827"/>
                <a:gd name="T16" fmla="*/ 135097815 w 1410"/>
                <a:gd name="T17" fmla="*/ 88573532 h 827"/>
                <a:gd name="T18" fmla="*/ 113541128 w 1410"/>
                <a:gd name="T19" fmla="*/ 85263281 h 827"/>
                <a:gd name="T20" fmla="*/ 102294050 w 1410"/>
                <a:gd name="T21" fmla="*/ 78186726 h 827"/>
                <a:gd name="T22" fmla="*/ 82344065 w 1410"/>
                <a:gd name="T23" fmla="*/ 81610811 h 827"/>
                <a:gd name="T24" fmla="*/ 76051087 w 1410"/>
                <a:gd name="T25" fmla="*/ 89029964 h 827"/>
                <a:gd name="T26" fmla="*/ 66008961 w 1410"/>
                <a:gd name="T27" fmla="*/ 91084415 h 827"/>
                <a:gd name="T28" fmla="*/ 56636457 w 1410"/>
                <a:gd name="T29" fmla="*/ 88230934 h 827"/>
                <a:gd name="T30" fmla="*/ 47933562 w 1410"/>
                <a:gd name="T31" fmla="*/ 83437215 h 827"/>
                <a:gd name="T32" fmla="*/ 30393506 w 1410"/>
                <a:gd name="T33" fmla="*/ 69511815 h 827"/>
                <a:gd name="T34" fmla="*/ 11381006 w 1410"/>
                <a:gd name="T35" fmla="*/ 54217119 h 827"/>
                <a:gd name="T36" fmla="*/ 10175687 w 1410"/>
                <a:gd name="T37" fmla="*/ 41433295 h 827"/>
                <a:gd name="T38" fmla="*/ 0 w 1410"/>
                <a:gd name="T39" fmla="*/ 34813173 h 827"/>
                <a:gd name="T40" fmla="*/ 535697 w 1410"/>
                <a:gd name="T41" fmla="*/ 29105914 h 827"/>
                <a:gd name="T42" fmla="*/ 9506432 w 1410"/>
                <a:gd name="T43" fmla="*/ 35041220 h 827"/>
                <a:gd name="T44" fmla="*/ 19682119 w 1410"/>
                <a:gd name="T45" fmla="*/ 26252454 h 827"/>
                <a:gd name="T46" fmla="*/ 36954332 w 1410"/>
                <a:gd name="T47" fmla="*/ 20431335 h 827"/>
                <a:gd name="T48" fmla="*/ 59448501 w 1410"/>
                <a:gd name="T49" fmla="*/ 9587778 h 827"/>
                <a:gd name="T50" fmla="*/ 66008961 w 1410"/>
                <a:gd name="T51" fmla="*/ 1027395 h 827"/>
                <a:gd name="T52" fmla="*/ 72971561 w 1410"/>
                <a:gd name="T53" fmla="*/ 10158403 h 827"/>
                <a:gd name="T54" fmla="*/ 79532387 w 1410"/>
                <a:gd name="T55" fmla="*/ 11870617 h 827"/>
                <a:gd name="T56" fmla="*/ 92117977 w 1410"/>
                <a:gd name="T57" fmla="*/ 7647520 h 827"/>
                <a:gd name="T58" fmla="*/ 98410977 w 1410"/>
                <a:gd name="T59" fmla="*/ 11414184 h 827"/>
                <a:gd name="T60" fmla="*/ 113675052 w 1410"/>
                <a:gd name="T61" fmla="*/ 18262692 h 827"/>
                <a:gd name="T62" fmla="*/ 120101589 w 1410"/>
                <a:gd name="T63" fmla="*/ 19860373 h 827"/>
                <a:gd name="T64" fmla="*/ 117557759 w 1410"/>
                <a:gd name="T65" fmla="*/ 25681829 h 827"/>
                <a:gd name="T66" fmla="*/ 130946894 w 1410"/>
                <a:gd name="T67" fmla="*/ 34813173 h 827"/>
                <a:gd name="T68" fmla="*/ 135097815 w 1410"/>
                <a:gd name="T69" fmla="*/ 28877529 h 827"/>
                <a:gd name="T70" fmla="*/ 147817695 w 1410"/>
                <a:gd name="T71" fmla="*/ 30133309 h 827"/>
                <a:gd name="T72" fmla="*/ 158127304 w 1410"/>
                <a:gd name="T73" fmla="*/ 37894680 h 827"/>
                <a:gd name="T74" fmla="*/ 165089537 w 1410"/>
                <a:gd name="T75" fmla="*/ 40177516 h 827"/>
                <a:gd name="T76" fmla="*/ 179282218 w 1410"/>
                <a:gd name="T77" fmla="*/ 54217119 h 8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10"/>
                <a:gd name="T118" fmla="*/ 0 h 827"/>
                <a:gd name="T119" fmla="*/ 1410 w 1410"/>
                <a:gd name="T120" fmla="*/ 827 h 8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10" h="827">
                  <a:moveTo>
                    <a:pt x="1410" y="508"/>
                  </a:moveTo>
                  <a:lnTo>
                    <a:pt x="1384" y="531"/>
                  </a:lnTo>
                  <a:lnTo>
                    <a:pt x="1342" y="528"/>
                  </a:lnTo>
                  <a:lnTo>
                    <a:pt x="1321" y="555"/>
                  </a:lnTo>
                  <a:lnTo>
                    <a:pt x="1302" y="585"/>
                  </a:lnTo>
                  <a:lnTo>
                    <a:pt x="1271" y="595"/>
                  </a:lnTo>
                  <a:lnTo>
                    <a:pt x="1262" y="611"/>
                  </a:lnTo>
                  <a:lnTo>
                    <a:pt x="1259" y="657"/>
                  </a:lnTo>
                  <a:lnTo>
                    <a:pt x="1239" y="690"/>
                  </a:lnTo>
                  <a:lnTo>
                    <a:pt x="1207" y="696"/>
                  </a:lnTo>
                  <a:lnTo>
                    <a:pt x="1207" y="722"/>
                  </a:lnTo>
                  <a:lnTo>
                    <a:pt x="1159" y="759"/>
                  </a:lnTo>
                  <a:lnTo>
                    <a:pt x="1103" y="765"/>
                  </a:lnTo>
                  <a:lnTo>
                    <a:pt x="1082" y="750"/>
                  </a:lnTo>
                  <a:lnTo>
                    <a:pt x="1055" y="747"/>
                  </a:lnTo>
                  <a:lnTo>
                    <a:pt x="1031" y="784"/>
                  </a:lnTo>
                  <a:lnTo>
                    <a:pt x="1009" y="827"/>
                  </a:lnTo>
                  <a:lnTo>
                    <a:pt x="1009" y="776"/>
                  </a:lnTo>
                  <a:lnTo>
                    <a:pt x="980" y="737"/>
                  </a:lnTo>
                  <a:lnTo>
                    <a:pt x="848" y="747"/>
                  </a:lnTo>
                  <a:lnTo>
                    <a:pt x="795" y="700"/>
                  </a:lnTo>
                  <a:lnTo>
                    <a:pt x="764" y="685"/>
                  </a:lnTo>
                  <a:lnTo>
                    <a:pt x="637" y="677"/>
                  </a:lnTo>
                  <a:lnTo>
                    <a:pt x="615" y="715"/>
                  </a:lnTo>
                  <a:lnTo>
                    <a:pt x="604" y="747"/>
                  </a:lnTo>
                  <a:lnTo>
                    <a:pt x="568" y="780"/>
                  </a:lnTo>
                  <a:lnTo>
                    <a:pt x="536" y="794"/>
                  </a:lnTo>
                  <a:lnTo>
                    <a:pt x="493" y="798"/>
                  </a:lnTo>
                  <a:lnTo>
                    <a:pt x="450" y="794"/>
                  </a:lnTo>
                  <a:lnTo>
                    <a:pt x="423" y="773"/>
                  </a:lnTo>
                  <a:lnTo>
                    <a:pt x="376" y="753"/>
                  </a:lnTo>
                  <a:lnTo>
                    <a:pt x="358" y="731"/>
                  </a:lnTo>
                  <a:lnTo>
                    <a:pt x="264" y="655"/>
                  </a:lnTo>
                  <a:lnTo>
                    <a:pt x="227" y="609"/>
                  </a:lnTo>
                  <a:lnTo>
                    <a:pt x="121" y="526"/>
                  </a:lnTo>
                  <a:lnTo>
                    <a:pt x="85" y="475"/>
                  </a:lnTo>
                  <a:lnTo>
                    <a:pt x="85" y="408"/>
                  </a:lnTo>
                  <a:lnTo>
                    <a:pt x="76" y="363"/>
                  </a:lnTo>
                  <a:lnTo>
                    <a:pt x="31" y="342"/>
                  </a:lnTo>
                  <a:lnTo>
                    <a:pt x="0" y="305"/>
                  </a:lnTo>
                  <a:lnTo>
                    <a:pt x="0" y="271"/>
                  </a:lnTo>
                  <a:lnTo>
                    <a:pt x="4" y="255"/>
                  </a:lnTo>
                  <a:lnTo>
                    <a:pt x="63" y="309"/>
                  </a:lnTo>
                  <a:lnTo>
                    <a:pt x="71" y="307"/>
                  </a:lnTo>
                  <a:lnTo>
                    <a:pt x="90" y="257"/>
                  </a:lnTo>
                  <a:lnTo>
                    <a:pt x="147" y="230"/>
                  </a:lnTo>
                  <a:lnTo>
                    <a:pt x="213" y="210"/>
                  </a:lnTo>
                  <a:lnTo>
                    <a:pt x="276" y="179"/>
                  </a:lnTo>
                  <a:lnTo>
                    <a:pt x="301" y="136"/>
                  </a:lnTo>
                  <a:lnTo>
                    <a:pt x="444" y="84"/>
                  </a:lnTo>
                  <a:lnTo>
                    <a:pt x="456" y="0"/>
                  </a:lnTo>
                  <a:lnTo>
                    <a:pt x="493" y="9"/>
                  </a:lnTo>
                  <a:lnTo>
                    <a:pt x="518" y="54"/>
                  </a:lnTo>
                  <a:lnTo>
                    <a:pt x="545" y="89"/>
                  </a:lnTo>
                  <a:lnTo>
                    <a:pt x="570" y="89"/>
                  </a:lnTo>
                  <a:lnTo>
                    <a:pt x="594" y="104"/>
                  </a:lnTo>
                  <a:lnTo>
                    <a:pt x="649" y="46"/>
                  </a:lnTo>
                  <a:lnTo>
                    <a:pt x="688" y="67"/>
                  </a:lnTo>
                  <a:lnTo>
                    <a:pt x="708" y="102"/>
                  </a:lnTo>
                  <a:lnTo>
                    <a:pt x="735" y="100"/>
                  </a:lnTo>
                  <a:lnTo>
                    <a:pt x="815" y="115"/>
                  </a:lnTo>
                  <a:lnTo>
                    <a:pt x="849" y="160"/>
                  </a:lnTo>
                  <a:lnTo>
                    <a:pt x="892" y="167"/>
                  </a:lnTo>
                  <a:lnTo>
                    <a:pt x="897" y="174"/>
                  </a:lnTo>
                  <a:lnTo>
                    <a:pt x="897" y="185"/>
                  </a:lnTo>
                  <a:lnTo>
                    <a:pt x="878" y="225"/>
                  </a:lnTo>
                  <a:lnTo>
                    <a:pt x="951" y="293"/>
                  </a:lnTo>
                  <a:lnTo>
                    <a:pt x="978" y="305"/>
                  </a:lnTo>
                  <a:lnTo>
                    <a:pt x="1021" y="275"/>
                  </a:lnTo>
                  <a:lnTo>
                    <a:pt x="1009" y="253"/>
                  </a:lnTo>
                  <a:lnTo>
                    <a:pt x="1014" y="230"/>
                  </a:lnTo>
                  <a:lnTo>
                    <a:pt x="1104" y="264"/>
                  </a:lnTo>
                  <a:lnTo>
                    <a:pt x="1180" y="273"/>
                  </a:lnTo>
                  <a:lnTo>
                    <a:pt x="1181" y="332"/>
                  </a:lnTo>
                  <a:lnTo>
                    <a:pt x="1215" y="358"/>
                  </a:lnTo>
                  <a:lnTo>
                    <a:pt x="1233" y="352"/>
                  </a:lnTo>
                  <a:lnTo>
                    <a:pt x="1267" y="369"/>
                  </a:lnTo>
                  <a:lnTo>
                    <a:pt x="1339" y="475"/>
                  </a:lnTo>
                  <a:lnTo>
                    <a:pt x="1410" y="508"/>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1" name="Freeform 501"/>
            <p:cNvSpPr>
              <a:spLocks noChangeAspect="1"/>
            </p:cNvSpPr>
            <p:nvPr/>
          </p:nvSpPr>
          <p:spPr bwMode="gray">
            <a:xfrm>
              <a:off x="6319147" y="5292064"/>
              <a:ext cx="508715" cy="263976"/>
            </a:xfrm>
            <a:custGeom>
              <a:avLst/>
              <a:gdLst>
                <a:gd name="T0" fmla="*/ 16053697 w 1288"/>
                <a:gd name="T1" fmla="*/ 88578674 h 804"/>
                <a:gd name="T2" fmla="*/ 15783736 w 1288"/>
                <a:gd name="T3" fmla="*/ 81282607 h 804"/>
                <a:gd name="T4" fmla="*/ 12681202 w 1288"/>
                <a:gd name="T5" fmla="*/ 68742349 h 804"/>
                <a:gd name="T6" fmla="*/ 1079110 w 1288"/>
                <a:gd name="T7" fmla="*/ 60534341 h 804"/>
                <a:gd name="T8" fmla="*/ 1079110 w 1288"/>
                <a:gd name="T9" fmla="*/ 50274160 h 804"/>
                <a:gd name="T10" fmla="*/ 7284914 w 1288"/>
                <a:gd name="T11" fmla="*/ 39330251 h 804"/>
                <a:gd name="T12" fmla="*/ 13085960 w 1288"/>
                <a:gd name="T13" fmla="*/ 34542189 h 804"/>
                <a:gd name="T14" fmla="*/ 5801045 w 1288"/>
                <a:gd name="T15" fmla="*/ 27474050 h 804"/>
                <a:gd name="T16" fmla="*/ 1079110 w 1288"/>
                <a:gd name="T17" fmla="*/ 21204085 h 804"/>
                <a:gd name="T18" fmla="*/ 0 w 1288"/>
                <a:gd name="T19" fmla="*/ 12198234 h 804"/>
                <a:gd name="T20" fmla="*/ 1483869 w 1288"/>
                <a:gd name="T21" fmla="*/ 3192042 h 804"/>
                <a:gd name="T22" fmla="*/ 9983057 w 1288"/>
                <a:gd name="T23" fmla="*/ 0 h 804"/>
                <a:gd name="T24" fmla="*/ 16323658 w 1288"/>
                <a:gd name="T25" fmla="*/ 1823928 h 804"/>
                <a:gd name="T26" fmla="*/ 13085960 w 1288"/>
                <a:gd name="T27" fmla="*/ 7865983 h 804"/>
                <a:gd name="T28" fmla="*/ 18481878 w 1288"/>
                <a:gd name="T29" fmla="*/ 11627962 h 804"/>
                <a:gd name="T30" fmla="*/ 25227241 w 1288"/>
                <a:gd name="T31" fmla="*/ 11627962 h 804"/>
                <a:gd name="T32" fmla="*/ 42495206 w 1288"/>
                <a:gd name="T33" fmla="*/ 13223982 h 804"/>
                <a:gd name="T34" fmla="*/ 63135678 w 1288"/>
                <a:gd name="T35" fmla="*/ 13566011 h 804"/>
                <a:gd name="T36" fmla="*/ 85394803 w 1288"/>
                <a:gd name="T37" fmla="*/ 16644267 h 804"/>
                <a:gd name="T38" fmla="*/ 93758825 w 1288"/>
                <a:gd name="T39" fmla="*/ 14820003 h 804"/>
                <a:gd name="T40" fmla="*/ 103067550 w 1288"/>
                <a:gd name="T41" fmla="*/ 9462004 h 804"/>
                <a:gd name="T42" fmla="*/ 114129714 w 1288"/>
                <a:gd name="T43" fmla="*/ 5015969 h 804"/>
                <a:gd name="T44" fmla="*/ 126810910 w 1288"/>
                <a:gd name="T45" fmla="*/ 1823928 h 804"/>
                <a:gd name="T46" fmla="*/ 136524003 w 1288"/>
                <a:gd name="T47" fmla="*/ 2052172 h 804"/>
                <a:gd name="T48" fmla="*/ 139896498 w 1288"/>
                <a:gd name="T49" fmla="*/ 4218128 h 804"/>
                <a:gd name="T50" fmla="*/ 154466321 w 1288"/>
                <a:gd name="T51" fmla="*/ 7638077 h 804"/>
                <a:gd name="T52" fmla="*/ 164988930 w 1288"/>
                <a:gd name="T53" fmla="*/ 13680133 h 804"/>
                <a:gd name="T54" fmla="*/ 173757710 w 1288"/>
                <a:gd name="T55" fmla="*/ 12996076 h 804"/>
                <a:gd name="T56" fmla="*/ 172408638 w 1288"/>
                <a:gd name="T57" fmla="*/ 19722186 h 804"/>
                <a:gd name="T58" fmla="*/ 169710496 w 1288"/>
                <a:gd name="T59" fmla="*/ 24510253 h 804"/>
                <a:gd name="T60" fmla="*/ 160267364 w 1288"/>
                <a:gd name="T61" fmla="*/ 26562086 h 804"/>
                <a:gd name="T62" fmla="*/ 154061563 w 1288"/>
                <a:gd name="T63" fmla="*/ 32832046 h 804"/>
                <a:gd name="T64" fmla="*/ 153926766 w 1288"/>
                <a:gd name="T65" fmla="*/ 45486437 h 804"/>
                <a:gd name="T66" fmla="*/ 149474794 w 1288"/>
                <a:gd name="T67" fmla="*/ 46626307 h 804"/>
                <a:gd name="T68" fmla="*/ 148125722 w 1288"/>
                <a:gd name="T69" fmla="*/ 48906384 h 804"/>
                <a:gd name="T70" fmla="*/ 142594640 w 1288"/>
                <a:gd name="T71" fmla="*/ 53124173 h 804"/>
                <a:gd name="T72" fmla="*/ 144213673 w 1288"/>
                <a:gd name="T73" fmla="*/ 54834316 h 804"/>
                <a:gd name="T74" fmla="*/ 146507057 w 1288"/>
                <a:gd name="T75" fmla="*/ 55632495 h 804"/>
                <a:gd name="T76" fmla="*/ 148665277 w 1288"/>
                <a:gd name="T77" fmla="*/ 58482507 h 804"/>
                <a:gd name="T78" fmla="*/ 150553904 w 1288"/>
                <a:gd name="T79" fmla="*/ 62928540 h 804"/>
                <a:gd name="T80" fmla="*/ 156084986 w 1288"/>
                <a:gd name="T81" fmla="*/ 69084378 h 804"/>
                <a:gd name="T82" fmla="*/ 156489744 w 1288"/>
                <a:gd name="T83" fmla="*/ 71820606 h 804"/>
                <a:gd name="T84" fmla="*/ 152307733 w 1288"/>
                <a:gd name="T85" fmla="*/ 71250333 h 804"/>
                <a:gd name="T86" fmla="*/ 140840811 w 1288"/>
                <a:gd name="T87" fmla="*/ 72504325 h 804"/>
                <a:gd name="T88" fmla="*/ 132072031 w 1288"/>
                <a:gd name="T89" fmla="*/ 68514443 h 804"/>
                <a:gd name="T90" fmla="*/ 121684219 w 1288"/>
                <a:gd name="T91" fmla="*/ 71820606 h 804"/>
                <a:gd name="T92" fmla="*/ 114669269 w 1288"/>
                <a:gd name="T93" fmla="*/ 72846354 h 804"/>
                <a:gd name="T94" fmla="*/ 110082500 w 1288"/>
                <a:gd name="T95" fmla="*/ 75696366 h 804"/>
                <a:gd name="T96" fmla="*/ 104146660 w 1288"/>
                <a:gd name="T97" fmla="*/ 76266639 h 804"/>
                <a:gd name="T98" fmla="*/ 103337143 w 1288"/>
                <a:gd name="T99" fmla="*/ 84702555 h 804"/>
                <a:gd name="T100" fmla="*/ 96456990 w 1288"/>
                <a:gd name="T101" fmla="*/ 89718544 h 804"/>
                <a:gd name="T102" fmla="*/ 86339116 w 1288"/>
                <a:gd name="T103" fmla="*/ 91656593 h 804"/>
                <a:gd name="T104" fmla="*/ 68262002 w 1288"/>
                <a:gd name="T105" fmla="*/ 86298575 h 804"/>
                <a:gd name="T106" fmla="*/ 63540436 w 1288"/>
                <a:gd name="T107" fmla="*/ 82536599 h 804"/>
                <a:gd name="T108" fmla="*/ 57739392 w 1288"/>
                <a:gd name="T109" fmla="*/ 82308355 h 804"/>
                <a:gd name="T110" fmla="*/ 42225245 w 1288"/>
                <a:gd name="T111" fmla="*/ 86754388 h 804"/>
                <a:gd name="T112" fmla="*/ 30758323 w 1288"/>
                <a:gd name="T113" fmla="*/ 86754388 h 804"/>
                <a:gd name="T114" fmla="*/ 22529092 w 1288"/>
                <a:gd name="T115" fmla="*/ 88350408 h 804"/>
                <a:gd name="T116" fmla="*/ 16053697 w 1288"/>
                <a:gd name="T117" fmla="*/ 88578674 h 80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8"/>
                <a:gd name="T178" fmla="*/ 0 h 804"/>
                <a:gd name="T179" fmla="*/ 1288 w 1288"/>
                <a:gd name="T180" fmla="*/ 804 h 80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8" h="804">
                  <a:moveTo>
                    <a:pt x="119" y="777"/>
                  </a:moveTo>
                  <a:lnTo>
                    <a:pt x="117" y="713"/>
                  </a:lnTo>
                  <a:lnTo>
                    <a:pt x="94" y="603"/>
                  </a:lnTo>
                  <a:lnTo>
                    <a:pt x="8" y="531"/>
                  </a:lnTo>
                  <a:lnTo>
                    <a:pt x="8" y="441"/>
                  </a:lnTo>
                  <a:lnTo>
                    <a:pt x="54" y="345"/>
                  </a:lnTo>
                  <a:lnTo>
                    <a:pt x="97" y="303"/>
                  </a:lnTo>
                  <a:lnTo>
                    <a:pt x="43" y="241"/>
                  </a:lnTo>
                  <a:lnTo>
                    <a:pt x="8" y="186"/>
                  </a:lnTo>
                  <a:lnTo>
                    <a:pt x="0" y="107"/>
                  </a:lnTo>
                  <a:lnTo>
                    <a:pt x="11" y="28"/>
                  </a:lnTo>
                  <a:lnTo>
                    <a:pt x="74" y="0"/>
                  </a:lnTo>
                  <a:lnTo>
                    <a:pt x="121" y="16"/>
                  </a:lnTo>
                  <a:lnTo>
                    <a:pt x="97" y="69"/>
                  </a:lnTo>
                  <a:lnTo>
                    <a:pt x="137" y="102"/>
                  </a:lnTo>
                  <a:lnTo>
                    <a:pt x="187" y="102"/>
                  </a:lnTo>
                  <a:lnTo>
                    <a:pt x="315" y="116"/>
                  </a:lnTo>
                  <a:lnTo>
                    <a:pt x="468" y="119"/>
                  </a:lnTo>
                  <a:lnTo>
                    <a:pt x="633" y="146"/>
                  </a:lnTo>
                  <a:lnTo>
                    <a:pt x="695" y="130"/>
                  </a:lnTo>
                  <a:lnTo>
                    <a:pt x="764" y="83"/>
                  </a:lnTo>
                  <a:lnTo>
                    <a:pt x="846" y="44"/>
                  </a:lnTo>
                  <a:lnTo>
                    <a:pt x="940" y="16"/>
                  </a:lnTo>
                  <a:lnTo>
                    <a:pt x="1012" y="18"/>
                  </a:lnTo>
                  <a:lnTo>
                    <a:pt x="1037" y="37"/>
                  </a:lnTo>
                  <a:lnTo>
                    <a:pt x="1145" y="67"/>
                  </a:lnTo>
                  <a:lnTo>
                    <a:pt x="1223" y="120"/>
                  </a:lnTo>
                  <a:lnTo>
                    <a:pt x="1288" y="114"/>
                  </a:lnTo>
                  <a:lnTo>
                    <a:pt x="1278" y="173"/>
                  </a:lnTo>
                  <a:lnTo>
                    <a:pt x="1258" y="215"/>
                  </a:lnTo>
                  <a:lnTo>
                    <a:pt x="1188" y="233"/>
                  </a:lnTo>
                  <a:lnTo>
                    <a:pt x="1142" y="288"/>
                  </a:lnTo>
                  <a:lnTo>
                    <a:pt x="1141" y="399"/>
                  </a:lnTo>
                  <a:lnTo>
                    <a:pt x="1108" y="409"/>
                  </a:lnTo>
                  <a:lnTo>
                    <a:pt x="1098" y="429"/>
                  </a:lnTo>
                  <a:lnTo>
                    <a:pt x="1057" y="466"/>
                  </a:lnTo>
                  <a:lnTo>
                    <a:pt x="1069" y="481"/>
                  </a:lnTo>
                  <a:lnTo>
                    <a:pt x="1086" y="488"/>
                  </a:lnTo>
                  <a:lnTo>
                    <a:pt x="1102" y="513"/>
                  </a:lnTo>
                  <a:lnTo>
                    <a:pt x="1116" y="552"/>
                  </a:lnTo>
                  <a:lnTo>
                    <a:pt x="1157" y="606"/>
                  </a:lnTo>
                  <a:lnTo>
                    <a:pt x="1160" y="630"/>
                  </a:lnTo>
                  <a:lnTo>
                    <a:pt x="1129" y="625"/>
                  </a:lnTo>
                  <a:lnTo>
                    <a:pt x="1044" y="636"/>
                  </a:lnTo>
                  <a:lnTo>
                    <a:pt x="979" y="601"/>
                  </a:lnTo>
                  <a:lnTo>
                    <a:pt x="902" y="630"/>
                  </a:lnTo>
                  <a:lnTo>
                    <a:pt x="850" y="639"/>
                  </a:lnTo>
                  <a:lnTo>
                    <a:pt x="816" y="664"/>
                  </a:lnTo>
                  <a:lnTo>
                    <a:pt x="772" y="669"/>
                  </a:lnTo>
                  <a:lnTo>
                    <a:pt x="766" y="743"/>
                  </a:lnTo>
                  <a:lnTo>
                    <a:pt x="715" y="787"/>
                  </a:lnTo>
                  <a:lnTo>
                    <a:pt x="640" y="804"/>
                  </a:lnTo>
                  <a:lnTo>
                    <a:pt x="506" y="757"/>
                  </a:lnTo>
                  <a:lnTo>
                    <a:pt x="471" y="724"/>
                  </a:lnTo>
                  <a:lnTo>
                    <a:pt x="428" y="722"/>
                  </a:lnTo>
                  <a:lnTo>
                    <a:pt x="313" y="761"/>
                  </a:lnTo>
                  <a:lnTo>
                    <a:pt x="228" y="761"/>
                  </a:lnTo>
                  <a:lnTo>
                    <a:pt x="167" y="775"/>
                  </a:lnTo>
                  <a:lnTo>
                    <a:pt x="119" y="77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2" name="Freeform 502"/>
            <p:cNvSpPr>
              <a:spLocks noChangeAspect="1"/>
            </p:cNvSpPr>
            <p:nvPr/>
          </p:nvSpPr>
          <p:spPr bwMode="gray">
            <a:xfrm>
              <a:off x="6071617" y="5434087"/>
              <a:ext cx="141690" cy="263976"/>
            </a:xfrm>
            <a:custGeom>
              <a:avLst/>
              <a:gdLst>
                <a:gd name="T0" fmla="*/ 23979777 w 362"/>
                <a:gd name="T1" fmla="*/ 91315447 h 805"/>
                <a:gd name="T2" fmla="*/ 19607935 w 362"/>
                <a:gd name="T3" fmla="*/ 89382166 h 805"/>
                <a:gd name="T4" fmla="*/ 18680499 w 362"/>
                <a:gd name="T5" fmla="*/ 84947031 h 805"/>
                <a:gd name="T6" fmla="*/ 15500716 w 362"/>
                <a:gd name="T7" fmla="*/ 80739540 h 805"/>
                <a:gd name="T8" fmla="*/ 6756676 w 362"/>
                <a:gd name="T9" fmla="*/ 78010420 h 805"/>
                <a:gd name="T10" fmla="*/ 2252346 w 362"/>
                <a:gd name="T11" fmla="*/ 71869648 h 805"/>
                <a:gd name="T12" fmla="*/ 0 w 362"/>
                <a:gd name="T13" fmla="*/ 68003086 h 805"/>
                <a:gd name="T14" fmla="*/ 3709747 w 362"/>
                <a:gd name="T15" fmla="*/ 68571639 h 805"/>
                <a:gd name="T16" fmla="*/ 3709747 w 362"/>
                <a:gd name="T17" fmla="*/ 64932700 h 805"/>
                <a:gd name="T18" fmla="*/ 1854874 w 362"/>
                <a:gd name="T19" fmla="*/ 59019551 h 805"/>
                <a:gd name="T20" fmla="*/ 3709747 w 362"/>
                <a:gd name="T21" fmla="*/ 53560975 h 805"/>
                <a:gd name="T22" fmla="*/ 4636820 w 362"/>
                <a:gd name="T23" fmla="*/ 52537513 h 805"/>
                <a:gd name="T24" fmla="*/ 4239347 w 362"/>
                <a:gd name="T25" fmla="*/ 48443665 h 805"/>
                <a:gd name="T26" fmla="*/ 5166784 w 362"/>
                <a:gd name="T27" fmla="*/ 44918369 h 805"/>
                <a:gd name="T28" fmla="*/ 3047293 w 362"/>
                <a:gd name="T29" fmla="*/ 40255958 h 805"/>
                <a:gd name="T30" fmla="*/ 7551622 w 362"/>
                <a:gd name="T31" fmla="*/ 27292218 h 805"/>
                <a:gd name="T32" fmla="*/ 5166784 w 362"/>
                <a:gd name="T33" fmla="*/ 24904028 h 805"/>
                <a:gd name="T34" fmla="*/ 1059928 w 362"/>
                <a:gd name="T35" fmla="*/ 24221832 h 805"/>
                <a:gd name="T36" fmla="*/ 3709747 w 362"/>
                <a:gd name="T37" fmla="*/ 17512503 h 805"/>
                <a:gd name="T38" fmla="*/ 2782310 w 362"/>
                <a:gd name="T39" fmla="*/ 12850102 h 805"/>
                <a:gd name="T40" fmla="*/ 4901802 w 362"/>
                <a:gd name="T41" fmla="*/ 6709327 h 805"/>
                <a:gd name="T42" fmla="*/ 8479058 w 362"/>
                <a:gd name="T43" fmla="*/ 4207492 h 805"/>
                <a:gd name="T44" fmla="*/ 11791331 w 362"/>
                <a:gd name="T45" fmla="*/ 0 h 805"/>
                <a:gd name="T46" fmla="*/ 15500716 w 362"/>
                <a:gd name="T47" fmla="*/ 3184030 h 805"/>
                <a:gd name="T48" fmla="*/ 22522371 w 362"/>
                <a:gd name="T49" fmla="*/ 3866563 h 805"/>
                <a:gd name="T50" fmla="*/ 25569668 w 362"/>
                <a:gd name="T51" fmla="*/ 8756251 h 805"/>
                <a:gd name="T52" fmla="*/ 30603960 w 362"/>
                <a:gd name="T53" fmla="*/ 10461909 h 805"/>
                <a:gd name="T54" fmla="*/ 36300706 w 362"/>
                <a:gd name="T55" fmla="*/ 17285216 h 805"/>
                <a:gd name="T56" fmla="*/ 33916233 w 362"/>
                <a:gd name="T57" fmla="*/ 32636815 h 805"/>
                <a:gd name="T58" fmla="*/ 34313706 w 362"/>
                <a:gd name="T59" fmla="*/ 39801049 h 805"/>
                <a:gd name="T60" fmla="*/ 38288070 w 362"/>
                <a:gd name="T61" fmla="*/ 48216379 h 805"/>
                <a:gd name="T62" fmla="*/ 47032107 w 362"/>
                <a:gd name="T63" fmla="*/ 55380613 h 805"/>
                <a:gd name="T64" fmla="*/ 47959555 w 362"/>
                <a:gd name="T65" fmla="*/ 59815390 h 805"/>
                <a:gd name="T66" fmla="*/ 47959555 w 362"/>
                <a:gd name="T67" fmla="*/ 65615233 h 805"/>
                <a:gd name="T68" fmla="*/ 41600343 w 362"/>
                <a:gd name="T69" fmla="*/ 70732543 h 805"/>
                <a:gd name="T70" fmla="*/ 37228142 w 362"/>
                <a:gd name="T71" fmla="*/ 78010420 h 805"/>
                <a:gd name="T72" fmla="*/ 32326342 w 362"/>
                <a:gd name="T73" fmla="*/ 81080806 h 805"/>
                <a:gd name="T74" fmla="*/ 30868942 w 362"/>
                <a:gd name="T75" fmla="*/ 85970493 h 805"/>
                <a:gd name="T76" fmla="*/ 28749087 w 362"/>
                <a:gd name="T77" fmla="*/ 88699634 h 805"/>
                <a:gd name="T78" fmla="*/ 24642232 w 362"/>
                <a:gd name="T79" fmla="*/ 91542734 h 805"/>
                <a:gd name="T80" fmla="*/ 23979777 w 362"/>
                <a:gd name="T81" fmla="*/ 91315447 h 8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2"/>
                <a:gd name="T124" fmla="*/ 0 h 805"/>
                <a:gd name="T125" fmla="*/ 362 w 362"/>
                <a:gd name="T126" fmla="*/ 805 h 8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2" h="805">
                  <a:moveTo>
                    <a:pt x="181" y="803"/>
                  </a:moveTo>
                  <a:lnTo>
                    <a:pt x="148" y="786"/>
                  </a:lnTo>
                  <a:lnTo>
                    <a:pt x="141" y="747"/>
                  </a:lnTo>
                  <a:lnTo>
                    <a:pt x="117" y="710"/>
                  </a:lnTo>
                  <a:lnTo>
                    <a:pt x="51" y="686"/>
                  </a:lnTo>
                  <a:lnTo>
                    <a:pt x="17" y="632"/>
                  </a:lnTo>
                  <a:lnTo>
                    <a:pt x="0" y="598"/>
                  </a:lnTo>
                  <a:lnTo>
                    <a:pt x="28" y="603"/>
                  </a:lnTo>
                  <a:lnTo>
                    <a:pt x="28" y="571"/>
                  </a:lnTo>
                  <a:lnTo>
                    <a:pt x="14" y="519"/>
                  </a:lnTo>
                  <a:lnTo>
                    <a:pt x="28" y="471"/>
                  </a:lnTo>
                  <a:lnTo>
                    <a:pt x="35" y="462"/>
                  </a:lnTo>
                  <a:lnTo>
                    <a:pt x="32" y="426"/>
                  </a:lnTo>
                  <a:lnTo>
                    <a:pt x="39" y="395"/>
                  </a:lnTo>
                  <a:lnTo>
                    <a:pt x="23" y="354"/>
                  </a:lnTo>
                  <a:lnTo>
                    <a:pt x="57" y="240"/>
                  </a:lnTo>
                  <a:lnTo>
                    <a:pt x="39" y="219"/>
                  </a:lnTo>
                  <a:lnTo>
                    <a:pt x="8" y="213"/>
                  </a:lnTo>
                  <a:lnTo>
                    <a:pt x="28" y="154"/>
                  </a:lnTo>
                  <a:lnTo>
                    <a:pt x="21" y="113"/>
                  </a:lnTo>
                  <a:lnTo>
                    <a:pt x="37" y="59"/>
                  </a:lnTo>
                  <a:lnTo>
                    <a:pt x="64" y="37"/>
                  </a:lnTo>
                  <a:lnTo>
                    <a:pt x="89" y="0"/>
                  </a:lnTo>
                  <a:lnTo>
                    <a:pt x="117" y="28"/>
                  </a:lnTo>
                  <a:lnTo>
                    <a:pt x="170" y="34"/>
                  </a:lnTo>
                  <a:lnTo>
                    <a:pt x="193" y="77"/>
                  </a:lnTo>
                  <a:lnTo>
                    <a:pt x="231" y="92"/>
                  </a:lnTo>
                  <a:lnTo>
                    <a:pt x="274" y="152"/>
                  </a:lnTo>
                  <a:lnTo>
                    <a:pt x="256" y="287"/>
                  </a:lnTo>
                  <a:lnTo>
                    <a:pt x="259" y="350"/>
                  </a:lnTo>
                  <a:lnTo>
                    <a:pt x="289" y="424"/>
                  </a:lnTo>
                  <a:lnTo>
                    <a:pt x="355" y="487"/>
                  </a:lnTo>
                  <a:lnTo>
                    <a:pt x="362" y="526"/>
                  </a:lnTo>
                  <a:lnTo>
                    <a:pt x="362" y="577"/>
                  </a:lnTo>
                  <a:lnTo>
                    <a:pt x="314" y="622"/>
                  </a:lnTo>
                  <a:lnTo>
                    <a:pt x="281" y="686"/>
                  </a:lnTo>
                  <a:lnTo>
                    <a:pt x="244" y="713"/>
                  </a:lnTo>
                  <a:lnTo>
                    <a:pt x="233" y="756"/>
                  </a:lnTo>
                  <a:lnTo>
                    <a:pt x="217" y="780"/>
                  </a:lnTo>
                  <a:lnTo>
                    <a:pt x="186" y="805"/>
                  </a:lnTo>
                  <a:lnTo>
                    <a:pt x="181" y="803"/>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3" name="Freeform 503"/>
            <p:cNvSpPr>
              <a:spLocks noChangeAspect="1"/>
            </p:cNvSpPr>
            <p:nvPr/>
          </p:nvSpPr>
          <p:spPr bwMode="gray">
            <a:xfrm>
              <a:off x="6208185" y="3989161"/>
              <a:ext cx="466038" cy="299482"/>
            </a:xfrm>
            <a:custGeom>
              <a:avLst/>
              <a:gdLst>
                <a:gd name="T0" fmla="*/ 1341927 w 1183"/>
                <a:gd name="T1" fmla="*/ 24745728 h 912"/>
                <a:gd name="T2" fmla="*/ 2281606 w 1183"/>
                <a:gd name="T3" fmla="*/ 33298448 h 912"/>
                <a:gd name="T4" fmla="*/ 1744542 w 1183"/>
                <a:gd name="T5" fmla="*/ 27482720 h 912"/>
                <a:gd name="T6" fmla="*/ 5636974 w 1183"/>
                <a:gd name="T7" fmla="*/ 40368701 h 912"/>
                <a:gd name="T8" fmla="*/ 5368442 w 1183"/>
                <a:gd name="T9" fmla="*/ 47096883 h 912"/>
                <a:gd name="T10" fmla="*/ 7381517 w 1183"/>
                <a:gd name="T11" fmla="*/ 50289759 h 912"/>
                <a:gd name="T12" fmla="*/ 15299731 w 1183"/>
                <a:gd name="T13" fmla="*/ 51544284 h 912"/>
                <a:gd name="T14" fmla="*/ 22278631 w 1183"/>
                <a:gd name="T15" fmla="*/ 54737160 h 912"/>
                <a:gd name="T16" fmla="*/ 34223362 w 1183"/>
                <a:gd name="T17" fmla="*/ 57132070 h 912"/>
                <a:gd name="T18" fmla="*/ 45631389 w 1183"/>
                <a:gd name="T19" fmla="*/ 58386257 h 912"/>
                <a:gd name="T20" fmla="*/ 48181172 w 1183"/>
                <a:gd name="T21" fmla="*/ 74351312 h 912"/>
                <a:gd name="T22" fmla="*/ 49254933 w 1183"/>
                <a:gd name="T23" fmla="*/ 85868966 h 912"/>
                <a:gd name="T24" fmla="*/ 65896952 w 1183"/>
                <a:gd name="T25" fmla="*/ 94535847 h 912"/>
                <a:gd name="T26" fmla="*/ 68312641 w 1183"/>
                <a:gd name="T27" fmla="*/ 102518206 h 912"/>
                <a:gd name="T28" fmla="*/ 83612367 w 1183"/>
                <a:gd name="T29" fmla="*/ 102632346 h 912"/>
                <a:gd name="T30" fmla="*/ 95288560 w 1183"/>
                <a:gd name="T31" fmla="*/ 102404066 h 912"/>
                <a:gd name="T32" fmla="*/ 101864867 w 1183"/>
                <a:gd name="T33" fmla="*/ 101491961 h 912"/>
                <a:gd name="T34" fmla="*/ 104280922 w 1183"/>
                <a:gd name="T35" fmla="*/ 94991731 h 912"/>
                <a:gd name="T36" fmla="*/ 111796519 w 1183"/>
                <a:gd name="T37" fmla="*/ 93737544 h 912"/>
                <a:gd name="T38" fmla="*/ 118372804 w 1183"/>
                <a:gd name="T39" fmla="*/ 89176003 h 912"/>
                <a:gd name="T40" fmla="*/ 124277942 w 1183"/>
                <a:gd name="T41" fmla="*/ 93167182 h 912"/>
                <a:gd name="T42" fmla="*/ 131659456 w 1183"/>
                <a:gd name="T43" fmla="*/ 93623404 h 912"/>
                <a:gd name="T44" fmla="*/ 128438538 w 1183"/>
                <a:gd name="T45" fmla="*/ 87579375 h 912"/>
                <a:gd name="T46" fmla="*/ 127633309 w 1183"/>
                <a:gd name="T47" fmla="*/ 80965344 h 912"/>
                <a:gd name="T48" fmla="*/ 131793539 w 1183"/>
                <a:gd name="T49" fmla="*/ 71614658 h 912"/>
                <a:gd name="T50" fmla="*/ 132599134 w 1183"/>
                <a:gd name="T51" fmla="*/ 64658207 h 912"/>
                <a:gd name="T52" fmla="*/ 137296428 w 1183"/>
                <a:gd name="T53" fmla="*/ 59640782 h 912"/>
                <a:gd name="T54" fmla="*/ 144140879 w 1183"/>
                <a:gd name="T55" fmla="*/ 56447569 h 912"/>
                <a:gd name="T56" fmla="*/ 154206613 w 1183"/>
                <a:gd name="T57" fmla="*/ 54965102 h 912"/>
                <a:gd name="T58" fmla="*/ 155011842 w 1183"/>
                <a:gd name="T59" fmla="*/ 45614416 h 912"/>
                <a:gd name="T60" fmla="*/ 150448998 w 1183"/>
                <a:gd name="T61" fmla="*/ 42307389 h 912"/>
                <a:gd name="T62" fmla="*/ 154475145 w 1183"/>
                <a:gd name="T63" fmla="*/ 37289627 h 912"/>
                <a:gd name="T64" fmla="*/ 156890833 w 1183"/>
                <a:gd name="T65" fmla="*/ 33982611 h 912"/>
                <a:gd name="T66" fmla="*/ 153669915 w 1183"/>
                <a:gd name="T67" fmla="*/ 31588039 h 912"/>
                <a:gd name="T68" fmla="*/ 140651429 w 1183"/>
                <a:gd name="T69" fmla="*/ 20754543 h 912"/>
                <a:gd name="T70" fmla="*/ 119446565 w 1183"/>
                <a:gd name="T71" fmla="*/ 13114266 h 912"/>
                <a:gd name="T72" fmla="*/ 110588675 w 1183"/>
                <a:gd name="T73" fmla="*/ 2394911 h 912"/>
                <a:gd name="T74" fmla="*/ 104012390 w 1183"/>
                <a:gd name="T75" fmla="*/ 1140386 h 912"/>
                <a:gd name="T76" fmla="*/ 90457183 w 1183"/>
                <a:gd name="T77" fmla="*/ 7754419 h 912"/>
                <a:gd name="T78" fmla="*/ 70996861 w 1183"/>
                <a:gd name="T79" fmla="*/ 2850795 h 912"/>
                <a:gd name="T80" fmla="*/ 59320668 w 1183"/>
                <a:gd name="T81" fmla="*/ 2850795 h 912"/>
                <a:gd name="T82" fmla="*/ 51804705 w 1183"/>
                <a:gd name="T83" fmla="*/ 3307017 h 912"/>
                <a:gd name="T84" fmla="*/ 44020564 w 1183"/>
                <a:gd name="T85" fmla="*/ 1596607 h 912"/>
                <a:gd name="T86" fmla="*/ 31807673 w 1183"/>
                <a:gd name="T87" fmla="*/ 1596607 h 912"/>
                <a:gd name="T88" fmla="*/ 12884043 w 1183"/>
                <a:gd name="T89" fmla="*/ 8324781 h 912"/>
                <a:gd name="T90" fmla="*/ 5099910 w 1183"/>
                <a:gd name="T91" fmla="*/ 16307142 h 9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83"/>
                <a:gd name="T139" fmla="*/ 0 h 912"/>
                <a:gd name="T140" fmla="*/ 1183 w 1183"/>
                <a:gd name="T141" fmla="*/ 912 h 9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83" h="912">
                  <a:moveTo>
                    <a:pt x="0" y="136"/>
                  </a:moveTo>
                  <a:lnTo>
                    <a:pt x="10" y="217"/>
                  </a:lnTo>
                  <a:lnTo>
                    <a:pt x="10" y="268"/>
                  </a:lnTo>
                  <a:lnTo>
                    <a:pt x="17" y="292"/>
                  </a:lnTo>
                  <a:lnTo>
                    <a:pt x="10" y="205"/>
                  </a:lnTo>
                  <a:lnTo>
                    <a:pt x="13" y="241"/>
                  </a:lnTo>
                  <a:lnTo>
                    <a:pt x="24" y="270"/>
                  </a:lnTo>
                  <a:lnTo>
                    <a:pt x="42" y="354"/>
                  </a:lnTo>
                  <a:lnTo>
                    <a:pt x="44" y="383"/>
                  </a:lnTo>
                  <a:lnTo>
                    <a:pt x="40" y="413"/>
                  </a:lnTo>
                  <a:lnTo>
                    <a:pt x="49" y="413"/>
                  </a:lnTo>
                  <a:lnTo>
                    <a:pt x="55" y="441"/>
                  </a:lnTo>
                  <a:lnTo>
                    <a:pt x="93" y="432"/>
                  </a:lnTo>
                  <a:lnTo>
                    <a:pt x="114" y="452"/>
                  </a:lnTo>
                  <a:lnTo>
                    <a:pt x="143" y="461"/>
                  </a:lnTo>
                  <a:lnTo>
                    <a:pt x="166" y="480"/>
                  </a:lnTo>
                  <a:lnTo>
                    <a:pt x="194" y="490"/>
                  </a:lnTo>
                  <a:lnTo>
                    <a:pt x="255" y="501"/>
                  </a:lnTo>
                  <a:lnTo>
                    <a:pt x="316" y="495"/>
                  </a:lnTo>
                  <a:lnTo>
                    <a:pt x="340" y="512"/>
                  </a:lnTo>
                  <a:lnTo>
                    <a:pt x="381" y="596"/>
                  </a:lnTo>
                  <a:lnTo>
                    <a:pt x="359" y="652"/>
                  </a:lnTo>
                  <a:lnTo>
                    <a:pt x="359" y="715"/>
                  </a:lnTo>
                  <a:lnTo>
                    <a:pt x="367" y="753"/>
                  </a:lnTo>
                  <a:lnTo>
                    <a:pt x="424" y="782"/>
                  </a:lnTo>
                  <a:lnTo>
                    <a:pt x="491" y="829"/>
                  </a:lnTo>
                  <a:lnTo>
                    <a:pt x="507" y="873"/>
                  </a:lnTo>
                  <a:lnTo>
                    <a:pt x="509" y="899"/>
                  </a:lnTo>
                  <a:lnTo>
                    <a:pt x="565" y="912"/>
                  </a:lnTo>
                  <a:lnTo>
                    <a:pt x="623" y="900"/>
                  </a:lnTo>
                  <a:lnTo>
                    <a:pt x="683" y="909"/>
                  </a:lnTo>
                  <a:lnTo>
                    <a:pt x="710" y="898"/>
                  </a:lnTo>
                  <a:lnTo>
                    <a:pt x="732" y="878"/>
                  </a:lnTo>
                  <a:lnTo>
                    <a:pt x="759" y="890"/>
                  </a:lnTo>
                  <a:lnTo>
                    <a:pt x="789" y="887"/>
                  </a:lnTo>
                  <a:lnTo>
                    <a:pt x="777" y="833"/>
                  </a:lnTo>
                  <a:lnTo>
                    <a:pt x="804" y="820"/>
                  </a:lnTo>
                  <a:lnTo>
                    <a:pt x="833" y="822"/>
                  </a:lnTo>
                  <a:lnTo>
                    <a:pt x="853" y="798"/>
                  </a:lnTo>
                  <a:lnTo>
                    <a:pt x="882" y="782"/>
                  </a:lnTo>
                  <a:lnTo>
                    <a:pt x="910" y="792"/>
                  </a:lnTo>
                  <a:lnTo>
                    <a:pt x="926" y="817"/>
                  </a:lnTo>
                  <a:lnTo>
                    <a:pt x="953" y="833"/>
                  </a:lnTo>
                  <a:lnTo>
                    <a:pt x="981" y="821"/>
                  </a:lnTo>
                  <a:lnTo>
                    <a:pt x="975" y="791"/>
                  </a:lnTo>
                  <a:lnTo>
                    <a:pt x="957" y="768"/>
                  </a:lnTo>
                  <a:lnTo>
                    <a:pt x="944" y="739"/>
                  </a:lnTo>
                  <a:lnTo>
                    <a:pt x="951" y="710"/>
                  </a:lnTo>
                  <a:lnTo>
                    <a:pt x="982" y="659"/>
                  </a:lnTo>
                  <a:lnTo>
                    <a:pt x="982" y="628"/>
                  </a:lnTo>
                  <a:lnTo>
                    <a:pt x="990" y="597"/>
                  </a:lnTo>
                  <a:lnTo>
                    <a:pt x="988" y="567"/>
                  </a:lnTo>
                  <a:lnTo>
                    <a:pt x="997" y="537"/>
                  </a:lnTo>
                  <a:lnTo>
                    <a:pt x="1023" y="523"/>
                  </a:lnTo>
                  <a:lnTo>
                    <a:pt x="1053" y="516"/>
                  </a:lnTo>
                  <a:lnTo>
                    <a:pt x="1074" y="495"/>
                  </a:lnTo>
                  <a:lnTo>
                    <a:pt x="1100" y="482"/>
                  </a:lnTo>
                  <a:lnTo>
                    <a:pt x="1149" y="482"/>
                  </a:lnTo>
                  <a:lnTo>
                    <a:pt x="1183" y="414"/>
                  </a:lnTo>
                  <a:lnTo>
                    <a:pt x="1155" y="400"/>
                  </a:lnTo>
                  <a:lnTo>
                    <a:pt x="1123" y="400"/>
                  </a:lnTo>
                  <a:lnTo>
                    <a:pt x="1121" y="371"/>
                  </a:lnTo>
                  <a:lnTo>
                    <a:pt x="1123" y="340"/>
                  </a:lnTo>
                  <a:lnTo>
                    <a:pt x="1151" y="327"/>
                  </a:lnTo>
                  <a:lnTo>
                    <a:pt x="1171" y="306"/>
                  </a:lnTo>
                  <a:lnTo>
                    <a:pt x="1169" y="298"/>
                  </a:lnTo>
                  <a:lnTo>
                    <a:pt x="1171" y="294"/>
                  </a:lnTo>
                  <a:lnTo>
                    <a:pt x="1145" y="277"/>
                  </a:lnTo>
                  <a:lnTo>
                    <a:pt x="1117" y="266"/>
                  </a:lnTo>
                  <a:lnTo>
                    <a:pt x="1048" y="182"/>
                  </a:lnTo>
                  <a:lnTo>
                    <a:pt x="951" y="113"/>
                  </a:lnTo>
                  <a:lnTo>
                    <a:pt x="890" y="115"/>
                  </a:lnTo>
                  <a:lnTo>
                    <a:pt x="861" y="105"/>
                  </a:lnTo>
                  <a:lnTo>
                    <a:pt x="824" y="21"/>
                  </a:lnTo>
                  <a:lnTo>
                    <a:pt x="803" y="0"/>
                  </a:lnTo>
                  <a:lnTo>
                    <a:pt x="775" y="10"/>
                  </a:lnTo>
                  <a:lnTo>
                    <a:pt x="732" y="55"/>
                  </a:lnTo>
                  <a:lnTo>
                    <a:pt x="674" y="68"/>
                  </a:lnTo>
                  <a:lnTo>
                    <a:pt x="559" y="23"/>
                  </a:lnTo>
                  <a:lnTo>
                    <a:pt x="529" y="25"/>
                  </a:lnTo>
                  <a:lnTo>
                    <a:pt x="470" y="17"/>
                  </a:lnTo>
                  <a:lnTo>
                    <a:pt x="442" y="25"/>
                  </a:lnTo>
                  <a:lnTo>
                    <a:pt x="414" y="17"/>
                  </a:lnTo>
                  <a:lnTo>
                    <a:pt x="386" y="29"/>
                  </a:lnTo>
                  <a:lnTo>
                    <a:pt x="355" y="29"/>
                  </a:lnTo>
                  <a:lnTo>
                    <a:pt x="328" y="14"/>
                  </a:lnTo>
                  <a:lnTo>
                    <a:pt x="298" y="11"/>
                  </a:lnTo>
                  <a:lnTo>
                    <a:pt x="237" y="14"/>
                  </a:lnTo>
                  <a:lnTo>
                    <a:pt x="151" y="43"/>
                  </a:lnTo>
                  <a:lnTo>
                    <a:pt x="96" y="73"/>
                  </a:lnTo>
                  <a:lnTo>
                    <a:pt x="63" y="126"/>
                  </a:lnTo>
                  <a:lnTo>
                    <a:pt x="38" y="143"/>
                  </a:lnTo>
                  <a:lnTo>
                    <a:pt x="0" y="136"/>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4" name="Freeform 504"/>
            <p:cNvSpPr>
              <a:spLocks noChangeAspect="1"/>
            </p:cNvSpPr>
            <p:nvPr/>
          </p:nvSpPr>
          <p:spPr bwMode="gray">
            <a:xfrm>
              <a:off x="6658859" y="4873716"/>
              <a:ext cx="274843" cy="293308"/>
            </a:xfrm>
            <a:custGeom>
              <a:avLst/>
              <a:gdLst>
                <a:gd name="T0" fmla="*/ 44088742 w 695"/>
                <a:gd name="T1" fmla="*/ 101651010 h 895"/>
                <a:gd name="T2" fmla="*/ 43953409 w 695"/>
                <a:gd name="T3" fmla="*/ 95290599 h 895"/>
                <a:gd name="T4" fmla="*/ 43412445 w 695"/>
                <a:gd name="T5" fmla="*/ 90406972 h 895"/>
                <a:gd name="T6" fmla="*/ 41924887 w 695"/>
                <a:gd name="T7" fmla="*/ 85295841 h 895"/>
                <a:gd name="T8" fmla="*/ 43412445 w 695"/>
                <a:gd name="T9" fmla="*/ 78140758 h 895"/>
                <a:gd name="T10" fmla="*/ 43412445 w 695"/>
                <a:gd name="T11" fmla="*/ 70190330 h 895"/>
                <a:gd name="T12" fmla="*/ 40707627 w 695"/>
                <a:gd name="T13" fmla="*/ 57696992 h 895"/>
                <a:gd name="T14" fmla="*/ 35433322 w 695"/>
                <a:gd name="T15" fmla="*/ 49178700 h 895"/>
                <a:gd name="T16" fmla="*/ 28130127 w 695"/>
                <a:gd name="T17" fmla="*/ 40092534 h 895"/>
                <a:gd name="T18" fmla="*/ 22314853 w 695"/>
                <a:gd name="T19" fmla="*/ 31233524 h 895"/>
                <a:gd name="T20" fmla="*/ 20691962 w 695"/>
                <a:gd name="T21" fmla="*/ 24078104 h 895"/>
                <a:gd name="T22" fmla="*/ 16499584 w 695"/>
                <a:gd name="T23" fmla="*/ 18399462 h 895"/>
                <a:gd name="T24" fmla="*/ 9872684 w 695"/>
                <a:gd name="T25" fmla="*/ 12720489 h 895"/>
                <a:gd name="T26" fmla="*/ 3516450 w 695"/>
                <a:gd name="T27" fmla="*/ 8291149 h 895"/>
                <a:gd name="T28" fmla="*/ 0 w 695"/>
                <a:gd name="T29" fmla="*/ 8631867 h 895"/>
                <a:gd name="T30" fmla="*/ 2704820 w 695"/>
                <a:gd name="T31" fmla="*/ 3975047 h 895"/>
                <a:gd name="T32" fmla="*/ 6356235 w 695"/>
                <a:gd name="T33" fmla="*/ 1930737 h 895"/>
                <a:gd name="T34" fmla="*/ 10413647 w 695"/>
                <a:gd name="T35" fmla="*/ 2725746 h 895"/>
                <a:gd name="T36" fmla="*/ 14470694 w 695"/>
                <a:gd name="T37" fmla="*/ 2385028 h 895"/>
                <a:gd name="T38" fmla="*/ 22585151 w 695"/>
                <a:gd name="T39" fmla="*/ 0 h 895"/>
                <a:gd name="T40" fmla="*/ 30699613 w 695"/>
                <a:gd name="T41" fmla="*/ 2157883 h 895"/>
                <a:gd name="T42" fmla="*/ 34351394 w 695"/>
                <a:gd name="T43" fmla="*/ 3975047 h 895"/>
                <a:gd name="T44" fmla="*/ 43953409 w 695"/>
                <a:gd name="T45" fmla="*/ 10562604 h 895"/>
                <a:gd name="T46" fmla="*/ 47740156 w 695"/>
                <a:gd name="T47" fmla="*/ 11698334 h 895"/>
                <a:gd name="T48" fmla="*/ 55854624 w 695"/>
                <a:gd name="T49" fmla="*/ 10335458 h 895"/>
                <a:gd name="T50" fmla="*/ 59912036 w 695"/>
                <a:gd name="T51" fmla="*/ 11244043 h 895"/>
                <a:gd name="T52" fmla="*/ 65591971 w 695"/>
                <a:gd name="T53" fmla="*/ 16128008 h 895"/>
                <a:gd name="T54" fmla="*/ 69784716 w 695"/>
                <a:gd name="T55" fmla="*/ 15332998 h 895"/>
                <a:gd name="T56" fmla="*/ 71677906 w 695"/>
                <a:gd name="T57" fmla="*/ 18399462 h 895"/>
                <a:gd name="T58" fmla="*/ 71813238 w 695"/>
                <a:gd name="T59" fmla="*/ 21920217 h 895"/>
                <a:gd name="T60" fmla="*/ 71677906 w 695"/>
                <a:gd name="T61" fmla="*/ 25100259 h 895"/>
                <a:gd name="T62" fmla="*/ 70190347 w 695"/>
                <a:gd name="T63" fmla="*/ 32142105 h 895"/>
                <a:gd name="T64" fmla="*/ 73300797 w 695"/>
                <a:gd name="T65" fmla="*/ 34413560 h 895"/>
                <a:gd name="T66" fmla="*/ 75194354 w 695"/>
                <a:gd name="T67" fmla="*/ 37366788 h 895"/>
                <a:gd name="T68" fmla="*/ 79386731 w 695"/>
                <a:gd name="T69" fmla="*/ 37934652 h 895"/>
                <a:gd name="T70" fmla="*/ 80603992 w 695"/>
                <a:gd name="T71" fmla="*/ 41114688 h 895"/>
                <a:gd name="T72" fmla="*/ 79657029 w 695"/>
                <a:gd name="T73" fmla="*/ 44749026 h 895"/>
                <a:gd name="T74" fmla="*/ 83173478 w 695"/>
                <a:gd name="T75" fmla="*/ 50882291 h 895"/>
                <a:gd name="T76" fmla="*/ 90611637 w 695"/>
                <a:gd name="T77" fmla="*/ 54062328 h 895"/>
                <a:gd name="T78" fmla="*/ 92505194 w 695"/>
                <a:gd name="T79" fmla="*/ 57015556 h 895"/>
                <a:gd name="T80" fmla="*/ 93046158 w 695"/>
                <a:gd name="T81" fmla="*/ 60309165 h 895"/>
                <a:gd name="T82" fmla="*/ 92369861 w 695"/>
                <a:gd name="T83" fmla="*/ 63602774 h 895"/>
                <a:gd name="T84" fmla="*/ 93992753 w 695"/>
                <a:gd name="T85" fmla="*/ 67010293 h 895"/>
                <a:gd name="T86" fmla="*/ 92369861 w 695"/>
                <a:gd name="T87" fmla="*/ 70190330 h 895"/>
                <a:gd name="T88" fmla="*/ 88853413 w 695"/>
                <a:gd name="T89" fmla="*/ 72007494 h 895"/>
                <a:gd name="T90" fmla="*/ 77087543 w 695"/>
                <a:gd name="T91" fmla="*/ 69508894 h 895"/>
                <a:gd name="T92" fmla="*/ 73571463 w 695"/>
                <a:gd name="T93" fmla="*/ 71212485 h 895"/>
                <a:gd name="T94" fmla="*/ 71407608 w 695"/>
                <a:gd name="T95" fmla="*/ 68259594 h 895"/>
                <a:gd name="T96" fmla="*/ 67620861 w 695"/>
                <a:gd name="T97" fmla="*/ 69736039 h 895"/>
                <a:gd name="T98" fmla="*/ 65727304 w 695"/>
                <a:gd name="T99" fmla="*/ 73029648 h 895"/>
                <a:gd name="T100" fmla="*/ 64374711 w 695"/>
                <a:gd name="T101" fmla="*/ 83365104 h 895"/>
                <a:gd name="T102" fmla="*/ 60587965 w 695"/>
                <a:gd name="T103" fmla="*/ 84841550 h 895"/>
                <a:gd name="T104" fmla="*/ 57883146 w 695"/>
                <a:gd name="T105" fmla="*/ 87454060 h 895"/>
                <a:gd name="T106" fmla="*/ 57477515 w 695"/>
                <a:gd name="T107" fmla="*/ 90747690 h 895"/>
                <a:gd name="T108" fmla="*/ 53420470 w 695"/>
                <a:gd name="T109" fmla="*/ 92678426 h 895"/>
                <a:gd name="T110" fmla="*/ 52067877 w 695"/>
                <a:gd name="T111" fmla="*/ 95744890 h 895"/>
                <a:gd name="T112" fmla="*/ 51662246 w 695"/>
                <a:gd name="T113" fmla="*/ 99152409 h 895"/>
                <a:gd name="T114" fmla="*/ 48822095 w 695"/>
                <a:gd name="T115" fmla="*/ 101651010 h 895"/>
                <a:gd name="T116" fmla="*/ 44088742 w 695"/>
                <a:gd name="T117" fmla="*/ 101651010 h 8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5"/>
                <a:gd name="T178" fmla="*/ 0 h 895"/>
                <a:gd name="T179" fmla="*/ 695 w 695"/>
                <a:gd name="T180" fmla="*/ 895 h 89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5" h="895">
                  <a:moveTo>
                    <a:pt x="326" y="895"/>
                  </a:moveTo>
                  <a:lnTo>
                    <a:pt x="325" y="839"/>
                  </a:lnTo>
                  <a:lnTo>
                    <a:pt x="321" y="796"/>
                  </a:lnTo>
                  <a:lnTo>
                    <a:pt x="310" y="751"/>
                  </a:lnTo>
                  <a:lnTo>
                    <a:pt x="321" y="688"/>
                  </a:lnTo>
                  <a:lnTo>
                    <a:pt x="321" y="618"/>
                  </a:lnTo>
                  <a:lnTo>
                    <a:pt x="301" y="508"/>
                  </a:lnTo>
                  <a:lnTo>
                    <a:pt x="262" y="433"/>
                  </a:lnTo>
                  <a:lnTo>
                    <a:pt x="208" y="353"/>
                  </a:lnTo>
                  <a:lnTo>
                    <a:pt x="165" y="275"/>
                  </a:lnTo>
                  <a:lnTo>
                    <a:pt x="153" y="212"/>
                  </a:lnTo>
                  <a:lnTo>
                    <a:pt x="122" y="162"/>
                  </a:lnTo>
                  <a:lnTo>
                    <a:pt x="73" y="112"/>
                  </a:lnTo>
                  <a:lnTo>
                    <a:pt x="26" y="73"/>
                  </a:lnTo>
                  <a:lnTo>
                    <a:pt x="0" y="76"/>
                  </a:lnTo>
                  <a:lnTo>
                    <a:pt x="20" y="35"/>
                  </a:lnTo>
                  <a:lnTo>
                    <a:pt x="47" y="17"/>
                  </a:lnTo>
                  <a:lnTo>
                    <a:pt x="77" y="24"/>
                  </a:lnTo>
                  <a:lnTo>
                    <a:pt x="107" y="21"/>
                  </a:lnTo>
                  <a:lnTo>
                    <a:pt x="167" y="0"/>
                  </a:lnTo>
                  <a:lnTo>
                    <a:pt x="227" y="19"/>
                  </a:lnTo>
                  <a:lnTo>
                    <a:pt x="254" y="35"/>
                  </a:lnTo>
                  <a:lnTo>
                    <a:pt x="325" y="93"/>
                  </a:lnTo>
                  <a:lnTo>
                    <a:pt x="353" y="103"/>
                  </a:lnTo>
                  <a:lnTo>
                    <a:pt x="413" y="91"/>
                  </a:lnTo>
                  <a:lnTo>
                    <a:pt x="443" y="99"/>
                  </a:lnTo>
                  <a:lnTo>
                    <a:pt x="485" y="142"/>
                  </a:lnTo>
                  <a:lnTo>
                    <a:pt x="516" y="135"/>
                  </a:lnTo>
                  <a:lnTo>
                    <a:pt x="530" y="162"/>
                  </a:lnTo>
                  <a:lnTo>
                    <a:pt x="531" y="193"/>
                  </a:lnTo>
                  <a:lnTo>
                    <a:pt x="530" y="221"/>
                  </a:lnTo>
                  <a:lnTo>
                    <a:pt x="519" y="283"/>
                  </a:lnTo>
                  <a:lnTo>
                    <a:pt x="542" y="303"/>
                  </a:lnTo>
                  <a:lnTo>
                    <a:pt x="556" y="329"/>
                  </a:lnTo>
                  <a:lnTo>
                    <a:pt x="587" y="334"/>
                  </a:lnTo>
                  <a:lnTo>
                    <a:pt x="596" y="362"/>
                  </a:lnTo>
                  <a:lnTo>
                    <a:pt x="589" y="394"/>
                  </a:lnTo>
                  <a:lnTo>
                    <a:pt x="615" y="448"/>
                  </a:lnTo>
                  <a:lnTo>
                    <a:pt x="670" y="476"/>
                  </a:lnTo>
                  <a:lnTo>
                    <a:pt x="684" y="502"/>
                  </a:lnTo>
                  <a:lnTo>
                    <a:pt x="688" y="531"/>
                  </a:lnTo>
                  <a:lnTo>
                    <a:pt x="683" y="560"/>
                  </a:lnTo>
                  <a:lnTo>
                    <a:pt x="695" y="590"/>
                  </a:lnTo>
                  <a:lnTo>
                    <a:pt x="683" y="618"/>
                  </a:lnTo>
                  <a:lnTo>
                    <a:pt x="657" y="634"/>
                  </a:lnTo>
                  <a:lnTo>
                    <a:pt x="570" y="612"/>
                  </a:lnTo>
                  <a:lnTo>
                    <a:pt x="544" y="627"/>
                  </a:lnTo>
                  <a:lnTo>
                    <a:pt x="528" y="601"/>
                  </a:lnTo>
                  <a:lnTo>
                    <a:pt x="500" y="614"/>
                  </a:lnTo>
                  <a:lnTo>
                    <a:pt x="486" y="643"/>
                  </a:lnTo>
                  <a:lnTo>
                    <a:pt x="476" y="734"/>
                  </a:lnTo>
                  <a:lnTo>
                    <a:pt x="448" y="747"/>
                  </a:lnTo>
                  <a:lnTo>
                    <a:pt x="428" y="770"/>
                  </a:lnTo>
                  <a:lnTo>
                    <a:pt x="425" y="799"/>
                  </a:lnTo>
                  <a:lnTo>
                    <a:pt x="395" y="816"/>
                  </a:lnTo>
                  <a:lnTo>
                    <a:pt x="385" y="843"/>
                  </a:lnTo>
                  <a:lnTo>
                    <a:pt x="382" y="873"/>
                  </a:lnTo>
                  <a:lnTo>
                    <a:pt x="361" y="895"/>
                  </a:lnTo>
                  <a:lnTo>
                    <a:pt x="326" y="895"/>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5" name="Freeform 505"/>
            <p:cNvSpPr>
              <a:spLocks noChangeAspect="1"/>
            </p:cNvSpPr>
            <p:nvPr/>
          </p:nvSpPr>
          <p:spPr bwMode="gray">
            <a:xfrm>
              <a:off x="6616182" y="5489661"/>
              <a:ext cx="242408" cy="171353"/>
            </a:xfrm>
            <a:custGeom>
              <a:avLst/>
              <a:gdLst>
                <a:gd name="T0" fmla="*/ 53580137 w 619"/>
                <a:gd name="T1" fmla="*/ 3304819 h 522"/>
                <a:gd name="T2" fmla="*/ 49468955 w 619"/>
                <a:gd name="T3" fmla="*/ 2734999 h 522"/>
                <a:gd name="T4" fmla="*/ 38195877 w 619"/>
                <a:gd name="T5" fmla="*/ 3988399 h 522"/>
                <a:gd name="T6" fmla="*/ 29575104 w 619"/>
                <a:gd name="T7" fmla="*/ 0 h 522"/>
                <a:gd name="T8" fmla="*/ 19363241 w 619"/>
                <a:gd name="T9" fmla="*/ 3304819 h 522"/>
                <a:gd name="T10" fmla="*/ 12466841 w 619"/>
                <a:gd name="T11" fmla="*/ 4330359 h 522"/>
                <a:gd name="T12" fmla="*/ 7957611 w 619"/>
                <a:gd name="T13" fmla="*/ 7179119 h 522"/>
                <a:gd name="T14" fmla="*/ 9283576 w 619"/>
                <a:gd name="T15" fmla="*/ 9800018 h 522"/>
                <a:gd name="T16" fmla="*/ 13660245 w 619"/>
                <a:gd name="T17" fmla="*/ 13104838 h 522"/>
                <a:gd name="T18" fmla="*/ 13129641 w 619"/>
                <a:gd name="T19" fmla="*/ 17890916 h 522"/>
                <a:gd name="T20" fmla="*/ 7824687 w 619"/>
                <a:gd name="T21" fmla="*/ 21537355 h 522"/>
                <a:gd name="T22" fmla="*/ 6896403 w 619"/>
                <a:gd name="T23" fmla="*/ 27918797 h 522"/>
                <a:gd name="T24" fmla="*/ 5172392 w 619"/>
                <a:gd name="T25" fmla="*/ 34300234 h 522"/>
                <a:gd name="T26" fmla="*/ 0 w 619"/>
                <a:gd name="T27" fmla="*/ 40567910 h 522"/>
                <a:gd name="T28" fmla="*/ 1060845 w 619"/>
                <a:gd name="T29" fmla="*/ 42391129 h 522"/>
                <a:gd name="T30" fmla="*/ 4641788 w 619"/>
                <a:gd name="T31" fmla="*/ 43872727 h 522"/>
                <a:gd name="T32" fmla="*/ 21087250 w 619"/>
                <a:gd name="T33" fmla="*/ 42391129 h 522"/>
                <a:gd name="T34" fmla="*/ 17638868 w 619"/>
                <a:gd name="T35" fmla="*/ 45468097 h 522"/>
                <a:gd name="T36" fmla="*/ 10344785 w 619"/>
                <a:gd name="T37" fmla="*/ 47747037 h 522"/>
                <a:gd name="T38" fmla="*/ 4907272 w 619"/>
                <a:gd name="T39" fmla="*/ 50482035 h 522"/>
                <a:gd name="T40" fmla="*/ 4376668 w 619"/>
                <a:gd name="T41" fmla="*/ 53444893 h 522"/>
                <a:gd name="T42" fmla="*/ 4376668 w 619"/>
                <a:gd name="T43" fmla="*/ 59484371 h 522"/>
                <a:gd name="T44" fmla="*/ 8222732 w 619"/>
                <a:gd name="T45" fmla="*/ 58003111 h 522"/>
                <a:gd name="T46" fmla="*/ 11538189 w 619"/>
                <a:gd name="T47" fmla="*/ 53444893 h 522"/>
                <a:gd name="T48" fmla="*/ 16312903 w 619"/>
                <a:gd name="T49" fmla="*/ 50140076 h 522"/>
                <a:gd name="T50" fmla="*/ 28779380 w 619"/>
                <a:gd name="T51" fmla="*/ 42846850 h 522"/>
                <a:gd name="T52" fmla="*/ 37797833 w 619"/>
                <a:gd name="T53" fmla="*/ 36465413 h 522"/>
                <a:gd name="T54" fmla="*/ 42041939 w 619"/>
                <a:gd name="T55" fmla="*/ 31907195 h 522"/>
                <a:gd name="T56" fmla="*/ 48010066 w 619"/>
                <a:gd name="T57" fmla="*/ 31793434 h 522"/>
                <a:gd name="T58" fmla="*/ 53580137 w 619"/>
                <a:gd name="T59" fmla="*/ 30767894 h 522"/>
                <a:gd name="T60" fmla="*/ 61139702 w 619"/>
                <a:gd name="T61" fmla="*/ 30653795 h 522"/>
                <a:gd name="T62" fmla="*/ 68169026 w 619"/>
                <a:gd name="T63" fmla="*/ 30995754 h 522"/>
                <a:gd name="T64" fmla="*/ 72015088 w 619"/>
                <a:gd name="T65" fmla="*/ 32591114 h 522"/>
                <a:gd name="T66" fmla="*/ 79176608 w 619"/>
                <a:gd name="T67" fmla="*/ 30767894 h 522"/>
                <a:gd name="T68" fmla="*/ 82094386 w 619"/>
                <a:gd name="T69" fmla="*/ 27235217 h 522"/>
                <a:gd name="T70" fmla="*/ 81829265 w 619"/>
                <a:gd name="T71" fmla="*/ 23360580 h 522"/>
                <a:gd name="T72" fmla="*/ 77054555 w 619"/>
                <a:gd name="T73" fmla="*/ 23132720 h 522"/>
                <a:gd name="T74" fmla="*/ 68699266 w 619"/>
                <a:gd name="T75" fmla="*/ 20398054 h 522"/>
                <a:gd name="T76" fmla="*/ 61935426 w 619"/>
                <a:gd name="T77" fmla="*/ 17776817 h 522"/>
                <a:gd name="T78" fmla="*/ 57956804 w 619"/>
                <a:gd name="T79" fmla="*/ 15155918 h 522"/>
                <a:gd name="T80" fmla="*/ 54375862 w 619"/>
                <a:gd name="T81" fmla="*/ 11281619 h 522"/>
                <a:gd name="T82" fmla="*/ 52916973 w 619"/>
                <a:gd name="T83" fmla="*/ 6609300 h 522"/>
                <a:gd name="T84" fmla="*/ 53580137 w 619"/>
                <a:gd name="T85" fmla="*/ 3304819 h 5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9"/>
                <a:gd name="T130" fmla="*/ 0 h 522"/>
                <a:gd name="T131" fmla="*/ 619 w 619"/>
                <a:gd name="T132" fmla="*/ 522 h 5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9" h="522">
                  <a:moveTo>
                    <a:pt x="404" y="29"/>
                  </a:moveTo>
                  <a:lnTo>
                    <a:pt x="373" y="24"/>
                  </a:lnTo>
                  <a:lnTo>
                    <a:pt x="288" y="35"/>
                  </a:lnTo>
                  <a:lnTo>
                    <a:pt x="223" y="0"/>
                  </a:lnTo>
                  <a:lnTo>
                    <a:pt x="146" y="29"/>
                  </a:lnTo>
                  <a:lnTo>
                    <a:pt x="94" y="38"/>
                  </a:lnTo>
                  <a:lnTo>
                    <a:pt x="60" y="63"/>
                  </a:lnTo>
                  <a:lnTo>
                    <a:pt x="70" y="86"/>
                  </a:lnTo>
                  <a:lnTo>
                    <a:pt x="103" y="115"/>
                  </a:lnTo>
                  <a:lnTo>
                    <a:pt x="99" y="157"/>
                  </a:lnTo>
                  <a:lnTo>
                    <a:pt x="59" y="189"/>
                  </a:lnTo>
                  <a:lnTo>
                    <a:pt x="52" y="245"/>
                  </a:lnTo>
                  <a:lnTo>
                    <a:pt x="39" y="301"/>
                  </a:lnTo>
                  <a:lnTo>
                    <a:pt x="0" y="356"/>
                  </a:lnTo>
                  <a:lnTo>
                    <a:pt x="8" y="372"/>
                  </a:lnTo>
                  <a:lnTo>
                    <a:pt x="35" y="385"/>
                  </a:lnTo>
                  <a:lnTo>
                    <a:pt x="159" y="372"/>
                  </a:lnTo>
                  <a:lnTo>
                    <a:pt x="133" y="399"/>
                  </a:lnTo>
                  <a:lnTo>
                    <a:pt x="78" y="419"/>
                  </a:lnTo>
                  <a:lnTo>
                    <a:pt x="37" y="443"/>
                  </a:lnTo>
                  <a:lnTo>
                    <a:pt x="33" y="469"/>
                  </a:lnTo>
                  <a:lnTo>
                    <a:pt x="33" y="522"/>
                  </a:lnTo>
                  <a:lnTo>
                    <a:pt x="62" y="509"/>
                  </a:lnTo>
                  <a:lnTo>
                    <a:pt x="87" y="469"/>
                  </a:lnTo>
                  <a:lnTo>
                    <a:pt x="123" y="440"/>
                  </a:lnTo>
                  <a:lnTo>
                    <a:pt x="217" y="376"/>
                  </a:lnTo>
                  <a:lnTo>
                    <a:pt x="285" y="320"/>
                  </a:lnTo>
                  <a:lnTo>
                    <a:pt x="317" y="280"/>
                  </a:lnTo>
                  <a:lnTo>
                    <a:pt x="362" y="279"/>
                  </a:lnTo>
                  <a:lnTo>
                    <a:pt x="404" y="270"/>
                  </a:lnTo>
                  <a:lnTo>
                    <a:pt x="461" y="269"/>
                  </a:lnTo>
                  <a:lnTo>
                    <a:pt x="514" y="272"/>
                  </a:lnTo>
                  <a:lnTo>
                    <a:pt x="543" y="286"/>
                  </a:lnTo>
                  <a:lnTo>
                    <a:pt x="597" y="270"/>
                  </a:lnTo>
                  <a:lnTo>
                    <a:pt x="619" y="239"/>
                  </a:lnTo>
                  <a:lnTo>
                    <a:pt x="617" y="205"/>
                  </a:lnTo>
                  <a:lnTo>
                    <a:pt x="581" y="203"/>
                  </a:lnTo>
                  <a:lnTo>
                    <a:pt x="518" y="179"/>
                  </a:lnTo>
                  <a:lnTo>
                    <a:pt x="467" y="156"/>
                  </a:lnTo>
                  <a:lnTo>
                    <a:pt x="437" y="133"/>
                  </a:lnTo>
                  <a:lnTo>
                    <a:pt x="410" y="99"/>
                  </a:lnTo>
                  <a:lnTo>
                    <a:pt x="399" y="58"/>
                  </a:lnTo>
                  <a:lnTo>
                    <a:pt x="404" y="29"/>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6" name="Freeform 506"/>
            <p:cNvSpPr>
              <a:spLocks noChangeAspect="1"/>
            </p:cNvSpPr>
            <p:nvPr/>
          </p:nvSpPr>
          <p:spPr bwMode="gray">
            <a:xfrm>
              <a:off x="6005040" y="5097555"/>
              <a:ext cx="353370" cy="405999"/>
            </a:xfrm>
            <a:custGeom>
              <a:avLst/>
              <a:gdLst>
                <a:gd name="T0" fmla="*/ 11198766 w 900"/>
                <a:gd name="T1" fmla="*/ 14216991 h 1238"/>
                <a:gd name="T2" fmla="*/ 11998393 w 900"/>
                <a:gd name="T3" fmla="*/ 17515268 h 1238"/>
                <a:gd name="T4" fmla="*/ 12265300 w 900"/>
                <a:gd name="T5" fmla="*/ 20927533 h 1238"/>
                <a:gd name="T6" fmla="*/ 15864707 w 900"/>
                <a:gd name="T7" fmla="*/ 21041185 h 1238"/>
                <a:gd name="T8" fmla="*/ 13864915 w 900"/>
                <a:gd name="T9" fmla="*/ 22406029 h 1238"/>
                <a:gd name="T10" fmla="*/ 13731644 w 900"/>
                <a:gd name="T11" fmla="*/ 25363011 h 1238"/>
                <a:gd name="T12" fmla="*/ 16131248 w 900"/>
                <a:gd name="T13" fmla="*/ 26955492 h 1238"/>
                <a:gd name="T14" fmla="*/ 20797552 w 900"/>
                <a:gd name="T15" fmla="*/ 28661287 h 1238"/>
                <a:gd name="T16" fmla="*/ 25730037 w 900"/>
                <a:gd name="T17" fmla="*/ 29912474 h 1238"/>
                <a:gd name="T18" fmla="*/ 22130625 w 900"/>
                <a:gd name="T19" fmla="*/ 31277313 h 1238"/>
                <a:gd name="T20" fmla="*/ 18797760 w 900"/>
                <a:gd name="T21" fmla="*/ 33097098 h 1238"/>
                <a:gd name="T22" fmla="*/ 19197572 w 900"/>
                <a:gd name="T23" fmla="*/ 39011399 h 1238"/>
                <a:gd name="T24" fmla="*/ 25730037 w 900"/>
                <a:gd name="T25" fmla="*/ 42650969 h 1238"/>
                <a:gd name="T26" fmla="*/ 22397166 w 900"/>
                <a:gd name="T27" fmla="*/ 49020227 h 1238"/>
                <a:gd name="T28" fmla="*/ 19064301 w 900"/>
                <a:gd name="T29" fmla="*/ 55389475 h 1238"/>
                <a:gd name="T30" fmla="*/ 19197572 w 900"/>
                <a:gd name="T31" fmla="*/ 61189787 h 1238"/>
                <a:gd name="T32" fmla="*/ 23997152 w 900"/>
                <a:gd name="T33" fmla="*/ 61872375 h 1238"/>
                <a:gd name="T34" fmla="*/ 27330017 w 900"/>
                <a:gd name="T35" fmla="*/ 66421837 h 1238"/>
                <a:gd name="T36" fmla="*/ 28929632 w 900"/>
                <a:gd name="T37" fmla="*/ 67786676 h 1238"/>
                <a:gd name="T38" fmla="*/ 32662674 w 900"/>
                <a:gd name="T39" fmla="*/ 70516354 h 1238"/>
                <a:gd name="T40" fmla="*/ 23997152 w 900"/>
                <a:gd name="T41" fmla="*/ 71084952 h 1238"/>
                <a:gd name="T42" fmla="*/ 22663708 w 900"/>
                <a:gd name="T43" fmla="*/ 72677095 h 1238"/>
                <a:gd name="T44" fmla="*/ 29862892 w 900"/>
                <a:gd name="T45" fmla="*/ 79728931 h 1238"/>
                <a:gd name="T46" fmla="*/ 27463288 w 900"/>
                <a:gd name="T47" fmla="*/ 84619350 h 1238"/>
                <a:gd name="T48" fmla="*/ 23863510 w 900"/>
                <a:gd name="T49" fmla="*/ 85415591 h 1238"/>
                <a:gd name="T50" fmla="*/ 18664489 w 900"/>
                <a:gd name="T51" fmla="*/ 87008071 h 1238"/>
                <a:gd name="T52" fmla="*/ 15197988 w 900"/>
                <a:gd name="T53" fmla="*/ 85870537 h 1238"/>
                <a:gd name="T54" fmla="*/ 15997978 w 900"/>
                <a:gd name="T55" fmla="*/ 89282823 h 1238"/>
                <a:gd name="T56" fmla="*/ 17464321 w 900"/>
                <a:gd name="T57" fmla="*/ 95083135 h 1238"/>
                <a:gd name="T58" fmla="*/ 14798175 w 900"/>
                <a:gd name="T59" fmla="*/ 95083135 h 1238"/>
                <a:gd name="T60" fmla="*/ 10931859 w 900"/>
                <a:gd name="T61" fmla="*/ 92012501 h 1238"/>
                <a:gd name="T62" fmla="*/ 5332659 w 900"/>
                <a:gd name="T63" fmla="*/ 98381411 h 1238"/>
                <a:gd name="T64" fmla="*/ 2133064 w 900"/>
                <a:gd name="T65" fmla="*/ 102475928 h 1238"/>
                <a:gd name="T66" fmla="*/ 0 w 900"/>
                <a:gd name="T67" fmla="*/ 108049272 h 1238"/>
                <a:gd name="T68" fmla="*/ 2799783 w 900"/>
                <a:gd name="T69" fmla="*/ 112712387 h 1238"/>
                <a:gd name="T70" fmla="*/ 0 w 900"/>
                <a:gd name="T71" fmla="*/ 121015072 h 1238"/>
                <a:gd name="T72" fmla="*/ 17997770 w 900"/>
                <a:gd name="T73" fmla="*/ 133298621 h 1238"/>
                <a:gd name="T74" fmla="*/ 26396756 w 900"/>
                <a:gd name="T75" fmla="*/ 134094524 h 1238"/>
                <a:gd name="T76" fmla="*/ 31195965 w 900"/>
                <a:gd name="T77" fmla="*/ 120787430 h 1238"/>
                <a:gd name="T78" fmla="*/ 45327781 w 900"/>
                <a:gd name="T79" fmla="*/ 120446473 h 1238"/>
                <a:gd name="T80" fmla="*/ 59192701 w 900"/>
                <a:gd name="T81" fmla="*/ 133867219 h 1238"/>
                <a:gd name="T82" fmla="*/ 63991910 w 900"/>
                <a:gd name="T83" fmla="*/ 133525925 h 1238"/>
                <a:gd name="T84" fmla="*/ 74523954 w 900"/>
                <a:gd name="T85" fmla="*/ 127839266 h 1238"/>
                <a:gd name="T86" fmla="*/ 78923351 w 900"/>
                <a:gd name="T87" fmla="*/ 128749158 h 1238"/>
                <a:gd name="T88" fmla="*/ 92521718 w 900"/>
                <a:gd name="T89" fmla="*/ 126474427 h 1238"/>
                <a:gd name="T90" fmla="*/ 108119900 w 900"/>
                <a:gd name="T91" fmla="*/ 128180223 h 1238"/>
                <a:gd name="T92" fmla="*/ 119985017 w 900"/>
                <a:gd name="T93" fmla="*/ 102248623 h 1238"/>
                <a:gd name="T94" fmla="*/ 107053369 w 900"/>
                <a:gd name="T95" fmla="*/ 79956236 h 1238"/>
                <a:gd name="T96" fmla="*/ 112119485 w 900"/>
                <a:gd name="T97" fmla="*/ 66649142 h 1238"/>
                <a:gd name="T98" fmla="*/ 109852786 w 900"/>
                <a:gd name="T99" fmla="*/ 50498718 h 1238"/>
                <a:gd name="T100" fmla="*/ 82256216 w 900"/>
                <a:gd name="T101" fmla="*/ 44925711 h 1238"/>
                <a:gd name="T102" fmla="*/ 76523746 w 900"/>
                <a:gd name="T103" fmla="*/ 32187205 h 1238"/>
                <a:gd name="T104" fmla="*/ 64525359 w 900"/>
                <a:gd name="T105" fmla="*/ 17515268 h 1238"/>
                <a:gd name="T106" fmla="*/ 49193741 w 900"/>
                <a:gd name="T107" fmla="*/ 4663116 h 1238"/>
                <a:gd name="T108" fmla="*/ 38528415 w 900"/>
                <a:gd name="T109" fmla="*/ 1933438 h 1238"/>
                <a:gd name="T110" fmla="*/ 17464321 w 900"/>
                <a:gd name="T111" fmla="*/ 6824196 h 1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00"/>
                <a:gd name="T169" fmla="*/ 0 h 1238"/>
                <a:gd name="T170" fmla="*/ 900 w 900"/>
                <a:gd name="T171" fmla="*/ 1238 h 1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00" h="1238">
                  <a:moveTo>
                    <a:pt x="54" y="85"/>
                  </a:moveTo>
                  <a:lnTo>
                    <a:pt x="82" y="111"/>
                  </a:lnTo>
                  <a:lnTo>
                    <a:pt x="84" y="125"/>
                  </a:lnTo>
                  <a:lnTo>
                    <a:pt x="79" y="133"/>
                  </a:lnTo>
                  <a:lnTo>
                    <a:pt x="88" y="141"/>
                  </a:lnTo>
                  <a:lnTo>
                    <a:pt x="90" y="154"/>
                  </a:lnTo>
                  <a:lnTo>
                    <a:pt x="78" y="169"/>
                  </a:lnTo>
                  <a:lnTo>
                    <a:pt x="80" y="178"/>
                  </a:lnTo>
                  <a:lnTo>
                    <a:pt x="92" y="184"/>
                  </a:lnTo>
                  <a:lnTo>
                    <a:pt x="100" y="176"/>
                  </a:lnTo>
                  <a:lnTo>
                    <a:pt x="108" y="176"/>
                  </a:lnTo>
                  <a:lnTo>
                    <a:pt x="119" y="185"/>
                  </a:lnTo>
                  <a:lnTo>
                    <a:pt x="119" y="191"/>
                  </a:lnTo>
                  <a:lnTo>
                    <a:pt x="112" y="197"/>
                  </a:lnTo>
                  <a:lnTo>
                    <a:pt x="104" y="197"/>
                  </a:lnTo>
                  <a:lnTo>
                    <a:pt x="101" y="206"/>
                  </a:lnTo>
                  <a:lnTo>
                    <a:pt x="106" y="213"/>
                  </a:lnTo>
                  <a:lnTo>
                    <a:pt x="103" y="223"/>
                  </a:lnTo>
                  <a:lnTo>
                    <a:pt x="101" y="230"/>
                  </a:lnTo>
                  <a:lnTo>
                    <a:pt x="106" y="237"/>
                  </a:lnTo>
                  <a:lnTo>
                    <a:pt x="121" y="237"/>
                  </a:lnTo>
                  <a:lnTo>
                    <a:pt x="127" y="245"/>
                  </a:lnTo>
                  <a:lnTo>
                    <a:pt x="138" y="253"/>
                  </a:lnTo>
                  <a:lnTo>
                    <a:pt x="156" y="252"/>
                  </a:lnTo>
                  <a:lnTo>
                    <a:pt x="169" y="261"/>
                  </a:lnTo>
                  <a:lnTo>
                    <a:pt x="185" y="259"/>
                  </a:lnTo>
                  <a:lnTo>
                    <a:pt x="193" y="263"/>
                  </a:lnTo>
                  <a:lnTo>
                    <a:pt x="195" y="270"/>
                  </a:lnTo>
                  <a:lnTo>
                    <a:pt x="181" y="279"/>
                  </a:lnTo>
                  <a:lnTo>
                    <a:pt x="166" y="275"/>
                  </a:lnTo>
                  <a:lnTo>
                    <a:pt x="153" y="272"/>
                  </a:lnTo>
                  <a:lnTo>
                    <a:pt x="144" y="274"/>
                  </a:lnTo>
                  <a:lnTo>
                    <a:pt x="141" y="291"/>
                  </a:lnTo>
                  <a:lnTo>
                    <a:pt x="131" y="303"/>
                  </a:lnTo>
                  <a:lnTo>
                    <a:pt x="137" y="337"/>
                  </a:lnTo>
                  <a:lnTo>
                    <a:pt x="144" y="343"/>
                  </a:lnTo>
                  <a:lnTo>
                    <a:pt x="140" y="360"/>
                  </a:lnTo>
                  <a:lnTo>
                    <a:pt x="185" y="364"/>
                  </a:lnTo>
                  <a:lnTo>
                    <a:pt x="193" y="375"/>
                  </a:lnTo>
                  <a:lnTo>
                    <a:pt x="187" y="387"/>
                  </a:lnTo>
                  <a:lnTo>
                    <a:pt x="187" y="404"/>
                  </a:lnTo>
                  <a:lnTo>
                    <a:pt x="168" y="431"/>
                  </a:lnTo>
                  <a:lnTo>
                    <a:pt x="151" y="471"/>
                  </a:lnTo>
                  <a:lnTo>
                    <a:pt x="143" y="476"/>
                  </a:lnTo>
                  <a:lnTo>
                    <a:pt x="143" y="487"/>
                  </a:lnTo>
                  <a:lnTo>
                    <a:pt x="148" y="494"/>
                  </a:lnTo>
                  <a:lnTo>
                    <a:pt x="136" y="514"/>
                  </a:lnTo>
                  <a:lnTo>
                    <a:pt x="144" y="538"/>
                  </a:lnTo>
                  <a:lnTo>
                    <a:pt x="157" y="541"/>
                  </a:lnTo>
                  <a:lnTo>
                    <a:pt x="166" y="549"/>
                  </a:lnTo>
                  <a:lnTo>
                    <a:pt x="180" y="544"/>
                  </a:lnTo>
                  <a:lnTo>
                    <a:pt x="186" y="556"/>
                  </a:lnTo>
                  <a:lnTo>
                    <a:pt x="189" y="569"/>
                  </a:lnTo>
                  <a:lnTo>
                    <a:pt x="205" y="584"/>
                  </a:lnTo>
                  <a:lnTo>
                    <a:pt x="214" y="582"/>
                  </a:lnTo>
                  <a:lnTo>
                    <a:pt x="218" y="586"/>
                  </a:lnTo>
                  <a:lnTo>
                    <a:pt x="217" y="596"/>
                  </a:lnTo>
                  <a:lnTo>
                    <a:pt x="233" y="605"/>
                  </a:lnTo>
                  <a:lnTo>
                    <a:pt x="243" y="607"/>
                  </a:lnTo>
                  <a:lnTo>
                    <a:pt x="245" y="620"/>
                  </a:lnTo>
                  <a:lnTo>
                    <a:pt x="228" y="635"/>
                  </a:lnTo>
                  <a:lnTo>
                    <a:pt x="199" y="637"/>
                  </a:lnTo>
                  <a:lnTo>
                    <a:pt x="180" y="625"/>
                  </a:lnTo>
                  <a:lnTo>
                    <a:pt x="170" y="625"/>
                  </a:lnTo>
                  <a:lnTo>
                    <a:pt x="166" y="630"/>
                  </a:lnTo>
                  <a:lnTo>
                    <a:pt x="170" y="639"/>
                  </a:lnTo>
                  <a:lnTo>
                    <a:pt x="193" y="663"/>
                  </a:lnTo>
                  <a:lnTo>
                    <a:pt x="217" y="696"/>
                  </a:lnTo>
                  <a:lnTo>
                    <a:pt x="224" y="701"/>
                  </a:lnTo>
                  <a:lnTo>
                    <a:pt x="223" y="729"/>
                  </a:lnTo>
                  <a:lnTo>
                    <a:pt x="217" y="739"/>
                  </a:lnTo>
                  <a:lnTo>
                    <a:pt x="206" y="744"/>
                  </a:lnTo>
                  <a:lnTo>
                    <a:pt x="199" y="736"/>
                  </a:lnTo>
                  <a:lnTo>
                    <a:pt x="188" y="735"/>
                  </a:lnTo>
                  <a:lnTo>
                    <a:pt x="179" y="751"/>
                  </a:lnTo>
                  <a:lnTo>
                    <a:pt x="163" y="759"/>
                  </a:lnTo>
                  <a:lnTo>
                    <a:pt x="147" y="759"/>
                  </a:lnTo>
                  <a:lnTo>
                    <a:pt x="140" y="765"/>
                  </a:lnTo>
                  <a:lnTo>
                    <a:pt x="131" y="764"/>
                  </a:lnTo>
                  <a:lnTo>
                    <a:pt x="126" y="754"/>
                  </a:lnTo>
                  <a:lnTo>
                    <a:pt x="114" y="755"/>
                  </a:lnTo>
                  <a:lnTo>
                    <a:pt x="102" y="768"/>
                  </a:lnTo>
                  <a:lnTo>
                    <a:pt x="108" y="778"/>
                  </a:lnTo>
                  <a:lnTo>
                    <a:pt x="120" y="785"/>
                  </a:lnTo>
                  <a:lnTo>
                    <a:pt x="123" y="803"/>
                  </a:lnTo>
                  <a:lnTo>
                    <a:pt x="131" y="814"/>
                  </a:lnTo>
                  <a:lnTo>
                    <a:pt x="131" y="836"/>
                  </a:lnTo>
                  <a:lnTo>
                    <a:pt x="126" y="843"/>
                  </a:lnTo>
                  <a:lnTo>
                    <a:pt x="117" y="842"/>
                  </a:lnTo>
                  <a:lnTo>
                    <a:pt x="111" y="836"/>
                  </a:lnTo>
                  <a:lnTo>
                    <a:pt x="105" y="816"/>
                  </a:lnTo>
                  <a:lnTo>
                    <a:pt x="99" y="809"/>
                  </a:lnTo>
                  <a:lnTo>
                    <a:pt x="82" y="809"/>
                  </a:lnTo>
                  <a:lnTo>
                    <a:pt x="51" y="838"/>
                  </a:lnTo>
                  <a:lnTo>
                    <a:pt x="46" y="857"/>
                  </a:lnTo>
                  <a:lnTo>
                    <a:pt x="40" y="865"/>
                  </a:lnTo>
                  <a:lnTo>
                    <a:pt x="40" y="893"/>
                  </a:lnTo>
                  <a:lnTo>
                    <a:pt x="32" y="901"/>
                  </a:lnTo>
                  <a:lnTo>
                    <a:pt x="16" y="901"/>
                  </a:lnTo>
                  <a:lnTo>
                    <a:pt x="6" y="913"/>
                  </a:lnTo>
                  <a:lnTo>
                    <a:pt x="4" y="947"/>
                  </a:lnTo>
                  <a:lnTo>
                    <a:pt x="0" y="950"/>
                  </a:lnTo>
                  <a:lnTo>
                    <a:pt x="1" y="961"/>
                  </a:lnTo>
                  <a:lnTo>
                    <a:pt x="11" y="980"/>
                  </a:lnTo>
                  <a:lnTo>
                    <a:pt x="21" y="991"/>
                  </a:lnTo>
                  <a:lnTo>
                    <a:pt x="20" y="1007"/>
                  </a:lnTo>
                  <a:lnTo>
                    <a:pt x="1" y="1037"/>
                  </a:lnTo>
                  <a:lnTo>
                    <a:pt x="0" y="1064"/>
                  </a:lnTo>
                  <a:lnTo>
                    <a:pt x="60" y="1109"/>
                  </a:lnTo>
                  <a:lnTo>
                    <a:pt x="103" y="1150"/>
                  </a:lnTo>
                  <a:lnTo>
                    <a:pt x="135" y="1172"/>
                  </a:lnTo>
                  <a:lnTo>
                    <a:pt x="158" y="1221"/>
                  </a:lnTo>
                  <a:lnTo>
                    <a:pt x="178" y="1238"/>
                  </a:lnTo>
                  <a:lnTo>
                    <a:pt x="198" y="1179"/>
                  </a:lnTo>
                  <a:lnTo>
                    <a:pt x="191" y="1138"/>
                  </a:lnTo>
                  <a:lnTo>
                    <a:pt x="207" y="1084"/>
                  </a:lnTo>
                  <a:lnTo>
                    <a:pt x="234" y="1062"/>
                  </a:lnTo>
                  <a:lnTo>
                    <a:pt x="259" y="1025"/>
                  </a:lnTo>
                  <a:lnTo>
                    <a:pt x="287" y="1053"/>
                  </a:lnTo>
                  <a:lnTo>
                    <a:pt x="340" y="1059"/>
                  </a:lnTo>
                  <a:lnTo>
                    <a:pt x="363" y="1102"/>
                  </a:lnTo>
                  <a:lnTo>
                    <a:pt x="401" y="1117"/>
                  </a:lnTo>
                  <a:lnTo>
                    <a:pt x="444" y="1177"/>
                  </a:lnTo>
                  <a:lnTo>
                    <a:pt x="452" y="1183"/>
                  </a:lnTo>
                  <a:lnTo>
                    <a:pt x="467" y="1184"/>
                  </a:lnTo>
                  <a:lnTo>
                    <a:pt x="480" y="1174"/>
                  </a:lnTo>
                  <a:lnTo>
                    <a:pt x="483" y="1140"/>
                  </a:lnTo>
                  <a:lnTo>
                    <a:pt x="546" y="1120"/>
                  </a:lnTo>
                  <a:lnTo>
                    <a:pt x="559" y="1124"/>
                  </a:lnTo>
                  <a:lnTo>
                    <a:pt x="582" y="1150"/>
                  </a:lnTo>
                  <a:lnTo>
                    <a:pt x="591" y="1149"/>
                  </a:lnTo>
                  <a:lnTo>
                    <a:pt x="592" y="1132"/>
                  </a:lnTo>
                  <a:lnTo>
                    <a:pt x="621" y="1115"/>
                  </a:lnTo>
                  <a:lnTo>
                    <a:pt x="680" y="1127"/>
                  </a:lnTo>
                  <a:lnTo>
                    <a:pt x="694" y="1112"/>
                  </a:lnTo>
                  <a:lnTo>
                    <a:pt x="748" y="1122"/>
                  </a:lnTo>
                  <a:lnTo>
                    <a:pt x="788" y="1116"/>
                  </a:lnTo>
                  <a:lnTo>
                    <a:pt x="811" y="1127"/>
                  </a:lnTo>
                  <a:lnTo>
                    <a:pt x="811" y="1037"/>
                  </a:lnTo>
                  <a:lnTo>
                    <a:pt x="857" y="941"/>
                  </a:lnTo>
                  <a:lnTo>
                    <a:pt x="900" y="899"/>
                  </a:lnTo>
                  <a:lnTo>
                    <a:pt x="846" y="837"/>
                  </a:lnTo>
                  <a:lnTo>
                    <a:pt x="811" y="782"/>
                  </a:lnTo>
                  <a:lnTo>
                    <a:pt x="803" y="703"/>
                  </a:lnTo>
                  <a:lnTo>
                    <a:pt x="814" y="624"/>
                  </a:lnTo>
                  <a:lnTo>
                    <a:pt x="877" y="596"/>
                  </a:lnTo>
                  <a:lnTo>
                    <a:pt x="841" y="586"/>
                  </a:lnTo>
                  <a:lnTo>
                    <a:pt x="811" y="525"/>
                  </a:lnTo>
                  <a:lnTo>
                    <a:pt x="850" y="485"/>
                  </a:lnTo>
                  <a:lnTo>
                    <a:pt x="824" y="444"/>
                  </a:lnTo>
                  <a:lnTo>
                    <a:pt x="780" y="477"/>
                  </a:lnTo>
                  <a:lnTo>
                    <a:pt x="674" y="440"/>
                  </a:lnTo>
                  <a:lnTo>
                    <a:pt x="617" y="395"/>
                  </a:lnTo>
                  <a:lnTo>
                    <a:pt x="613" y="338"/>
                  </a:lnTo>
                  <a:lnTo>
                    <a:pt x="604" y="303"/>
                  </a:lnTo>
                  <a:lnTo>
                    <a:pt x="574" y="283"/>
                  </a:lnTo>
                  <a:lnTo>
                    <a:pt x="534" y="273"/>
                  </a:lnTo>
                  <a:lnTo>
                    <a:pt x="500" y="223"/>
                  </a:lnTo>
                  <a:lnTo>
                    <a:pt x="484" y="154"/>
                  </a:lnTo>
                  <a:lnTo>
                    <a:pt x="462" y="111"/>
                  </a:lnTo>
                  <a:lnTo>
                    <a:pt x="424" y="66"/>
                  </a:lnTo>
                  <a:lnTo>
                    <a:pt x="369" y="41"/>
                  </a:lnTo>
                  <a:lnTo>
                    <a:pt x="351" y="27"/>
                  </a:lnTo>
                  <a:lnTo>
                    <a:pt x="334" y="0"/>
                  </a:lnTo>
                  <a:lnTo>
                    <a:pt x="289" y="17"/>
                  </a:lnTo>
                  <a:lnTo>
                    <a:pt x="244" y="19"/>
                  </a:lnTo>
                  <a:lnTo>
                    <a:pt x="184" y="58"/>
                  </a:lnTo>
                  <a:lnTo>
                    <a:pt x="131" y="60"/>
                  </a:lnTo>
                  <a:lnTo>
                    <a:pt x="105" y="80"/>
                  </a:lnTo>
                  <a:lnTo>
                    <a:pt x="54" y="85"/>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7" name="Freeform 507"/>
            <p:cNvSpPr>
              <a:spLocks noChangeAspect="1"/>
            </p:cNvSpPr>
            <p:nvPr/>
          </p:nvSpPr>
          <p:spPr bwMode="gray">
            <a:xfrm>
              <a:off x="6382309" y="4026211"/>
              <a:ext cx="780145" cy="555741"/>
            </a:xfrm>
            <a:custGeom>
              <a:avLst/>
              <a:gdLst>
                <a:gd name="T0" fmla="*/ 2682218 w 1981"/>
                <a:gd name="T1" fmla="*/ 159601099 h 1689"/>
                <a:gd name="T2" fmla="*/ 12607234 w 1981"/>
                <a:gd name="T3" fmla="*/ 145976800 h 1689"/>
                <a:gd name="T4" fmla="*/ 18642589 w 1981"/>
                <a:gd name="T5" fmla="*/ 124681410 h 1689"/>
                <a:gd name="T6" fmla="*/ 16496522 w 1981"/>
                <a:gd name="T7" fmla="*/ 91478590 h 1689"/>
                <a:gd name="T8" fmla="*/ 35944069 w 1981"/>
                <a:gd name="T9" fmla="*/ 89761383 h 1689"/>
                <a:gd name="T10" fmla="*/ 46539268 w 1981"/>
                <a:gd name="T11" fmla="*/ 88616332 h 1689"/>
                <a:gd name="T12" fmla="*/ 52440597 w 1981"/>
                <a:gd name="T13" fmla="*/ 81059947 h 1689"/>
                <a:gd name="T14" fmla="*/ 62633683 w 1981"/>
                <a:gd name="T15" fmla="*/ 77739564 h 1689"/>
                <a:gd name="T16" fmla="*/ 72156214 w 1981"/>
                <a:gd name="T17" fmla="*/ 80945579 h 1689"/>
                <a:gd name="T18" fmla="*/ 67193892 w 1981"/>
                <a:gd name="T19" fmla="*/ 71671650 h 1689"/>
                <a:gd name="T20" fmla="*/ 72424289 w 1981"/>
                <a:gd name="T21" fmla="*/ 58848601 h 1689"/>
                <a:gd name="T22" fmla="*/ 74436319 w 1981"/>
                <a:gd name="T23" fmla="*/ 48544347 h 1689"/>
                <a:gd name="T24" fmla="*/ 84763442 w 1981"/>
                <a:gd name="T25" fmla="*/ 43735820 h 1689"/>
                <a:gd name="T26" fmla="*/ 99382355 w 1981"/>
                <a:gd name="T27" fmla="*/ 34461890 h 1689"/>
                <a:gd name="T28" fmla="*/ 91066872 w 1981"/>
                <a:gd name="T29" fmla="*/ 29424300 h 1689"/>
                <a:gd name="T30" fmla="*/ 97772805 w 1981"/>
                <a:gd name="T31" fmla="*/ 21982278 h 1689"/>
                <a:gd name="T32" fmla="*/ 101662460 w 1981"/>
                <a:gd name="T33" fmla="*/ 21409763 h 1689"/>
                <a:gd name="T34" fmla="*/ 109172962 w 1981"/>
                <a:gd name="T35" fmla="*/ 14082451 h 1689"/>
                <a:gd name="T36" fmla="*/ 126071957 w 1981"/>
                <a:gd name="T37" fmla="*/ 10418624 h 1689"/>
                <a:gd name="T38" fmla="*/ 136399081 w 1981"/>
                <a:gd name="T39" fmla="*/ 114368 h 1689"/>
                <a:gd name="T40" fmla="*/ 150749896 w 1981"/>
                <a:gd name="T41" fmla="*/ 2060987 h 1689"/>
                <a:gd name="T42" fmla="*/ 164698233 w 1981"/>
                <a:gd name="T43" fmla="*/ 5381033 h 1689"/>
                <a:gd name="T44" fmla="*/ 173818651 w 1981"/>
                <a:gd name="T45" fmla="*/ 18318791 h 1689"/>
                <a:gd name="T46" fmla="*/ 187766988 w 1981"/>
                <a:gd name="T47" fmla="*/ 12365245 h 1689"/>
                <a:gd name="T48" fmla="*/ 203190516 w 1981"/>
                <a:gd name="T49" fmla="*/ 14196819 h 1689"/>
                <a:gd name="T50" fmla="*/ 214724711 w 1981"/>
                <a:gd name="T51" fmla="*/ 22783872 h 1689"/>
                <a:gd name="T52" fmla="*/ 213920119 w 1981"/>
                <a:gd name="T53" fmla="*/ 34576596 h 1689"/>
                <a:gd name="T54" fmla="*/ 217407294 w 1981"/>
                <a:gd name="T55" fmla="*/ 43964894 h 1689"/>
                <a:gd name="T56" fmla="*/ 211908455 w 1981"/>
                <a:gd name="T57" fmla="*/ 52780687 h 1689"/>
                <a:gd name="T58" fmla="*/ 221028508 w 1981"/>
                <a:gd name="T59" fmla="*/ 67435648 h 1689"/>
                <a:gd name="T60" fmla="*/ 236183915 w 1981"/>
                <a:gd name="T61" fmla="*/ 83235301 h 1689"/>
                <a:gd name="T62" fmla="*/ 238732095 w 1981"/>
                <a:gd name="T63" fmla="*/ 92852693 h 1689"/>
                <a:gd name="T64" fmla="*/ 255363015 w 1981"/>
                <a:gd name="T65" fmla="*/ 96745253 h 1689"/>
                <a:gd name="T66" fmla="*/ 260325337 w 1981"/>
                <a:gd name="T67" fmla="*/ 103729123 h 1689"/>
                <a:gd name="T68" fmla="*/ 262471404 w 1981"/>
                <a:gd name="T69" fmla="*/ 112201803 h 1689"/>
                <a:gd name="T70" fmla="*/ 250400693 w 1981"/>
                <a:gd name="T71" fmla="*/ 121361027 h 1689"/>
                <a:gd name="T72" fmla="*/ 232026185 w 1981"/>
                <a:gd name="T73" fmla="*/ 115865289 h 1689"/>
                <a:gd name="T74" fmla="*/ 224247242 w 1981"/>
                <a:gd name="T75" fmla="*/ 121933542 h 1689"/>
                <a:gd name="T76" fmla="*/ 231489668 w 1981"/>
                <a:gd name="T77" fmla="*/ 133153752 h 1689"/>
                <a:gd name="T78" fmla="*/ 232026185 w 1981"/>
                <a:gd name="T79" fmla="*/ 142312975 h 1689"/>
                <a:gd name="T80" fmla="*/ 236586394 w 1981"/>
                <a:gd name="T81" fmla="*/ 150670949 h 1689"/>
                <a:gd name="T82" fmla="*/ 225186238 w 1981"/>
                <a:gd name="T83" fmla="*/ 162234600 h 1689"/>
                <a:gd name="T84" fmla="*/ 208421280 w 1981"/>
                <a:gd name="T85" fmla="*/ 171622559 h 1689"/>
                <a:gd name="T86" fmla="*/ 205604658 w 1981"/>
                <a:gd name="T87" fmla="*/ 182041561 h 1689"/>
                <a:gd name="T88" fmla="*/ 200642336 w 1981"/>
                <a:gd name="T89" fmla="*/ 193376139 h 1689"/>
                <a:gd name="T90" fmla="*/ 190181130 w 1981"/>
                <a:gd name="T91" fmla="*/ 188796358 h 1689"/>
                <a:gd name="T92" fmla="*/ 174220764 w 1981"/>
                <a:gd name="T93" fmla="*/ 192116741 h 1689"/>
                <a:gd name="T94" fmla="*/ 162820607 w 1981"/>
                <a:gd name="T95" fmla="*/ 182041561 h 1689"/>
                <a:gd name="T96" fmla="*/ 148738233 w 1981"/>
                <a:gd name="T97" fmla="*/ 185132871 h 1689"/>
                <a:gd name="T98" fmla="*/ 137472114 w 1981"/>
                <a:gd name="T99" fmla="*/ 182614076 h 1689"/>
                <a:gd name="T100" fmla="*/ 126205995 w 1981"/>
                <a:gd name="T101" fmla="*/ 186621004 h 1689"/>
                <a:gd name="T102" fmla="*/ 119232010 w 1981"/>
                <a:gd name="T103" fmla="*/ 183071885 h 1689"/>
                <a:gd name="T104" fmla="*/ 107161299 w 1981"/>
                <a:gd name="T105" fmla="*/ 177690854 h 1689"/>
                <a:gd name="T106" fmla="*/ 95895157 w 1981"/>
                <a:gd name="T107" fmla="*/ 173454472 h 1689"/>
                <a:gd name="T108" fmla="*/ 79935157 w 1981"/>
                <a:gd name="T109" fmla="*/ 171622559 h 1689"/>
                <a:gd name="T110" fmla="*/ 59951465 w 1981"/>
                <a:gd name="T111" fmla="*/ 168416882 h 1689"/>
                <a:gd name="T112" fmla="*/ 31652302 w 1981"/>
                <a:gd name="T113" fmla="*/ 171279118 h 1689"/>
                <a:gd name="T114" fmla="*/ 19581585 w 1981"/>
                <a:gd name="T115" fmla="*/ 180095281 h 1689"/>
                <a:gd name="T116" fmla="*/ 8449501 w 1981"/>
                <a:gd name="T117" fmla="*/ 182614076 h 16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1"/>
                <a:gd name="T178" fmla="*/ 0 h 1689"/>
                <a:gd name="T179" fmla="*/ 1981 w 1981"/>
                <a:gd name="T180" fmla="*/ 1689 h 16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1" h="1689">
                  <a:moveTo>
                    <a:pt x="63" y="1595"/>
                  </a:moveTo>
                  <a:lnTo>
                    <a:pt x="76" y="1444"/>
                  </a:lnTo>
                  <a:lnTo>
                    <a:pt x="20" y="1394"/>
                  </a:lnTo>
                  <a:lnTo>
                    <a:pt x="0" y="1353"/>
                  </a:lnTo>
                  <a:lnTo>
                    <a:pt x="37" y="1306"/>
                  </a:lnTo>
                  <a:lnTo>
                    <a:pt x="94" y="1275"/>
                  </a:lnTo>
                  <a:lnTo>
                    <a:pt x="137" y="1214"/>
                  </a:lnTo>
                  <a:lnTo>
                    <a:pt x="141" y="1148"/>
                  </a:lnTo>
                  <a:lnTo>
                    <a:pt x="139" y="1089"/>
                  </a:lnTo>
                  <a:lnTo>
                    <a:pt x="72" y="824"/>
                  </a:lnTo>
                  <a:lnTo>
                    <a:pt x="67" y="785"/>
                  </a:lnTo>
                  <a:lnTo>
                    <a:pt x="123" y="799"/>
                  </a:lnTo>
                  <a:lnTo>
                    <a:pt x="181" y="786"/>
                  </a:lnTo>
                  <a:lnTo>
                    <a:pt x="241" y="796"/>
                  </a:lnTo>
                  <a:lnTo>
                    <a:pt x="268" y="784"/>
                  </a:lnTo>
                  <a:lnTo>
                    <a:pt x="290" y="764"/>
                  </a:lnTo>
                  <a:lnTo>
                    <a:pt x="317" y="777"/>
                  </a:lnTo>
                  <a:lnTo>
                    <a:pt x="347" y="774"/>
                  </a:lnTo>
                  <a:lnTo>
                    <a:pt x="335" y="720"/>
                  </a:lnTo>
                  <a:lnTo>
                    <a:pt x="362" y="706"/>
                  </a:lnTo>
                  <a:lnTo>
                    <a:pt x="391" y="708"/>
                  </a:lnTo>
                  <a:lnTo>
                    <a:pt x="411" y="685"/>
                  </a:lnTo>
                  <a:lnTo>
                    <a:pt x="438" y="668"/>
                  </a:lnTo>
                  <a:lnTo>
                    <a:pt x="467" y="679"/>
                  </a:lnTo>
                  <a:lnTo>
                    <a:pt x="482" y="704"/>
                  </a:lnTo>
                  <a:lnTo>
                    <a:pt x="510" y="719"/>
                  </a:lnTo>
                  <a:lnTo>
                    <a:pt x="538" y="707"/>
                  </a:lnTo>
                  <a:lnTo>
                    <a:pt x="533" y="678"/>
                  </a:lnTo>
                  <a:lnTo>
                    <a:pt x="514" y="654"/>
                  </a:lnTo>
                  <a:lnTo>
                    <a:pt x="501" y="626"/>
                  </a:lnTo>
                  <a:lnTo>
                    <a:pt x="508" y="596"/>
                  </a:lnTo>
                  <a:lnTo>
                    <a:pt x="540" y="546"/>
                  </a:lnTo>
                  <a:lnTo>
                    <a:pt x="540" y="514"/>
                  </a:lnTo>
                  <a:lnTo>
                    <a:pt x="547" y="484"/>
                  </a:lnTo>
                  <a:lnTo>
                    <a:pt x="546" y="454"/>
                  </a:lnTo>
                  <a:lnTo>
                    <a:pt x="555" y="424"/>
                  </a:lnTo>
                  <a:lnTo>
                    <a:pt x="581" y="409"/>
                  </a:lnTo>
                  <a:lnTo>
                    <a:pt x="611" y="403"/>
                  </a:lnTo>
                  <a:lnTo>
                    <a:pt x="632" y="382"/>
                  </a:lnTo>
                  <a:lnTo>
                    <a:pt x="658" y="368"/>
                  </a:lnTo>
                  <a:lnTo>
                    <a:pt x="707" y="369"/>
                  </a:lnTo>
                  <a:lnTo>
                    <a:pt x="741" y="301"/>
                  </a:lnTo>
                  <a:lnTo>
                    <a:pt x="713" y="287"/>
                  </a:lnTo>
                  <a:lnTo>
                    <a:pt x="681" y="287"/>
                  </a:lnTo>
                  <a:lnTo>
                    <a:pt x="679" y="257"/>
                  </a:lnTo>
                  <a:lnTo>
                    <a:pt x="681" y="227"/>
                  </a:lnTo>
                  <a:lnTo>
                    <a:pt x="709" y="214"/>
                  </a:lnTo>
                  <a:lnTo>
                    <a:pt x="729" y="192"/>
                  </a:lnTo>
                  <a:lnTo>
                    <a:pt x="727" y="184"/>
                  </a:lnTo>
                  <a:lnTo>
                    <a:pt x="729" y="180"/>
                  </a:lnTo>
                  <a:lnTo>
                    <a:pt x="758" y="187"/>
                  </a:lnTo>
                  <a:lnTo>
                    <a:pt x="783" y="170"/>
                  </a:lnTo>
                  <a:lnTo>
                    <a:pt x="790" y="140"/>
                  </a:lnTo>
                  <a:lnTo>
                    <a:pt x="814" y="123"/>
                  </a:lnTo>
                  <a:lnTo>
                    <a:pt x="873" y="146"/>
                  </a:lnTo>
                  <a:lnTo>
                    <a:pt x="902" y="140"/>
                  </a:lnTo>
                  <a:lnTo>
                    <a:pt x="940" y="91"/>
                  </a:lnTo>
                  <a:lnTo>
                    <a:pt x="948" y="61"/>
                  </a:lnTo>
                  <a:lnTo>
                    <a:pt x="990" y="18"/>
                  </a:lnTo>
                  <a:lnTo>
                    <a:pt x="1017" y="1"/>
                  </a:lnTo>
                  <a:lnTo>
                    <a:pt x="1056" y="0"/>
                  </a:lnTo>
                  <a:lnTo>
                    <a:pt x="1065" y="27"/>
                  </a:lnTo>
                  <a:lnTo>
                    <a:pt x="1124" y="18"/>
                  </a:lnTo>
                  <a:lnTo>
                    <a:pt x="1152" y="31"/>
                  </a:lnTo>
                  <a:lnTo>
                    <a:pt x="1168" y="56"/>
                  </a:lnTo>
                  <a:lnTo>
                    <a:pt x="1228" y="47"/>
                  </a:lnTo>
                  <a:lnTo>
                    <a:pt x="1257" y="54"/>
                  </a:lnTo>
                  <a:lnTo>
                    <a:pt x="1303" y="87"/>
                  </a:lnTo>
                  <a:lnTo>
                    <a:pt x="1296" y="160"/>
                  </a:lnTo>
                  <a:lnTo>
                    <a:pt x="1348" y="131"/>
                  </a:lnTo>
                  <a:lnTo>
                    <a:pt x="1378" y="128"/>
                  </a:lnTo>
                  <a:lnTo>
                    <a:pt x="1400" y="108"/>
                  </a:lnTo>
                  <a:lnTo>
                    <a:pt x="1459" y="104"/>
                  </a:lnTo>
                  <a:lnTo>
                    <a:pt x="1489" y="108"/>
                  </a:lnTo>
                  <a:lnTo>
                    <a:pt x="1515" y="124"/>
                  </a:lnTo>
                  <a:lnTo>
                    <a:pt x="1536" y="146"/>
                  </a:lnTo>
                  <a:lnTo>
                    <a:pt x="1571" y="196"/>
                  </a:lnTo>
                  <a:lnTo>
                    <a:pt x="1601" y="199"/>
                  </a:lnTo>
                  <a:lnTo>
                    <a:pt x="1605" y="242"/>
                  </a:lnTo>
                  <a:lnTo>
                    <a:pt x="1595" y="270"/>
                  </a:lnTo>
                  <a:lnTo>
                    <a:pt x="1595" y="302"/>
                  </a:lnTo>
                  <a:lnTo>
                    <a:pt x="1614" y="326"/>
                  </a:lnTo>
                  <a:lnTo>
                    <a:pt x="1625" y="354"/>
                  </a:lnTo>
                  <a:lnTo>
                    <a:pt x="1621" y="384"/>
                  </a:lnTo>
                  <a:lnTo>
                    <a:pt x="1612" y="412"/>
                  </a:lnTo>
                  <a:lnTo>
                    <a:pt x="1587" y="431"/>
                  </a:lnTo>
                  <a:lnTo>
                    <a:pt x="1580" y="461"/>
                  </a:lnTo>
                  <a:lnTo>
                    <a:pt x="1588" y="488"/>
                  </a:lnTo>
                  <a:lnTo>
                    <a:pt x="1631" y="531"/>
                  </a:lnTo>
                  <a:lnTo>
                    <a:pt x="1648" y="589"/>
                  </a:lnTo>
                  <a:lnTo>
                    <a:pt x="1690" y="670"/>
                  </a:lnTo>
                  <a:lnTo>
                    <a:pt x="1706" y="697"/>
                  </a:lnTo>
                  <a:lnTo>
                    <a:pt x="1761" y="727"/>
                  </a:lnTo>
                  <a:lnTo>
                    <a:pt x="1779" y="751"/>
                  </a:lnTo>
                  <a:lnTo>
                    <a:pt x="1784" y="780"/>
                  </a:lnTo>
                  <a:lnTo>
                    <a:pt x="1780" y="811"/>
                  </a:lnTo>
                  <a:lnTo>
                    <a:pt x="1792" y="838"/>
                  </a:lnTo>
                  <a:lnTo>
                    <a:pt x="1881" y="825"/>
                  </a:lnTo>
                  <a:lnTo>
                    <a:pt x="1904" y="845"/>
                  </a:lnTo>
                  <a:lnTo>
                    <a:pt x="1933" y="854"/>
                  </a:lnTo>
                  <a:lnTo>
                    <a:pt x="1923" y="882"/>
                  </a:lnTo>
                  <a:lnTo>
                    <a:pt x="1941" y="906"/>
                  </a:lnTo>
                  <a:lnTo>
                    <a:pt x="1977" y="911"/>
                  </a:lnTo>
                  <a:lnTo>
                    <a:pt x="1981" y="962"/>
                  </a:lnTo>
                  <a:lnTo>
                    <a:pt x="1957" y="980"/>
                  </a:lnTo>
                  <a:lnTo>
                    <a:pt x="1939" y="1004"/>
                  </a:lnTo>
                  <a:lnTo>
                    <a:pt x="1894" y="1044"/>
                  </a:lnTo>
                  <a:lnTo>
                    <a:pt x="1867" y="1060"/>
                  </a:lnTo>
                  <a:lnTo>
                    <a:pt x="1805" y="1053"/>
                  </a:lnTo>
                  <a:lnTo>
                    <a:pt x="1760" y="1013"/>
                  </a:lnTo>
                  <a:lnTo>
                    <a:pt x="1730" y="1012"/>
                  </a:lnTo>
                  <a:lnTo>
                    <a:pt x="1702" y="1023"/>
                  </a:lnTo>
                  <a:lnTo>
                    <a:pt x="1699" y="1054"/>
                  </a:lnTo>
                  <a:lnTo>
                    <a:pt x="1672" y="1065"/>
                  </a:lnTo>
                  <a:lnTo>
                    <a:pt x="1673" y="1096"/>
                  </a:lnTo>
                  <a:lnTo>
                    <a:pt x="1717" y="1134"/>
                  </a:lnTo>
                  <a:lnTo>
                    <a:pt x="1726" y="1163"/>
                  </a:lnTo>
                  <a:lnTo>
                    <a:pt x="1716" y="1192"/>
                  </a:lnTo>
                  <a:lnTo>
                    <a:pt x="1736" y="1214"/>
                  </a:lnTo>
                  <a:lnTo>
                    <a:pt x="1730" y="1243"/>
                  </a:lnTo>
                  <a:lnTo>
                    <a:pt x="1756" y="1258"/>
                  </a:lnTo>
                  <a:lnTo>
                    <a:pt x="1767" y="1287"/>
                  </a:lnTo>
                  <a:lnTo>
                    <a:pt x="1764" y="1316"/>
                  </a:lnTo>
                  <a:lnTo>
                    <a:pt x="1783" y="1398"/>
                  </a:lnTo>
                  <a:lnTo>
                    <a:pt x="1706" y="1399"/>
                  </a:lnTo>
                  <a:lnTo>
                    <a:pt x="1679" y="1417"/>
                  </a:lnTo>
                  <a:lnTo>
                    <a:pt x="1647" y="1417"/>
                  </a:lnTo>
                  <a:lnTo>
                    <a:pt x="1618" y="1431"/>
                  </a:lnTo>
                  <a:lnTo>
                    <a:pt x="1554" y="1499"/>
                  </a:lnTo>
                  <a:lnTo>
                    <a:pt x="1541" y="1527"/>
                  </a:lnTo>
                  <a:lnTo>
                    <a:pt x="1541" y="1560"/>
                  </a:lnTo>
                  <a:lnTo>
                    <a:pt x="1533" y="1590"/>
                  </a:lnTo>
                  <a:lnTo>
                    <a:pt x="1541" y="1654"/>
                  </a:lnTo>
                  <a:lnTo>
                    <a:pt x="1526" y="1682"/>
                  </a:lnTo>
                  <a:lnTo>
                    <a:pt x="1496" y="1689"/>
                  </a:lnTo>
                  <a:lnTo>
                    <a:pt x="1478" y="1664"/>
                  </a:lnTo>
                  <a:lnTo>
                    <a:pt x="1449" y="1651"/>
                  </a:lnTo>
                  <a:lnTo>
                    <a:pt x="1418" y="1649"/>
                  </a:lnTo>
                  <a:lnTo>
                    <a:pt x="1358" y="1662"/>
                  </a:lnTo>
                  <a:lnTo>
                    <a:pt x="1325" y="1659"/>
                  </a:lnTo>
                  <a:lnTo>
                    <a:pt x="1299" y="1678"/>
                  </a:lnTo>
                  <a:lnTo>
                    <a:pt x="1275" y="1659"/>
                  </a:lnTo>
                  <a:lnTo>
                    <a:pt x="1264" y="1627"/>
                  </a:lnTo>
                  <a:lnTo>
                    <a:pt x="1214" y="1590"/>
                  </a:lnTo>
                  <a:lnTo>
                    <a:pt x="1153" y="1659"/>
                  </a:lnTo>
                  <a:lnTo>
                    <a:pt x="1125" y="1641"/>
                  </a:lnTo>
                  <a:lnTo>
                    <a:pt x="1109" y="1617"/>
                  </a:lnTo>
                  <a:lnTo>
                    <a:pt x="1078" y="1624"/>
                  </a:lnTo>
                  <a:lnTo>
                    <a:pt x="1049" y="1614"/>
                  </a:lnTo>
                  <a:lnTo>
                    <a:pt x="1025" y="1595"/>
                  </a:lnTo>
                  <a:lnTo>
                    <a:pt x="1001" y="1619"/>
                  </a:lnTo>
                  <a:lnTo>
                    <a:pt x="970" y="1619"/>
                  </a:lnTo>
                  <a:lnTo>
                    <a:pt x="941" y="1630"/>
                  </a:lnTo>
                  <a:lnTo>
                    <a:pt x="917" y="1649"/>
                  </a:lnTo>
                  <a:lnTo>
                    <a:pt x="893" y="1630"/>
                  </a:lnTo>
                  <a:lnTo>
                    <a:pt x="889" y="1599"/>
                  </a:lnTo>
                  <a:lnTo>
                    <a:pt x="829" y="1603"/>
                  </a:lnTo>
                  <a:lnTo>
                    <a:pt x="806" y="1584"/>
                  </a:lnTo>
                  <a:lnTo>
                    <a:pt x="799" y="1552"/>
                  </a:lnTo>
                  <a:lnTo>
                    <a:pt x="771" y="1537"/>
                  </a:lnTo>
                  <a:lnTo>
                    <a:pt x="741" y="1530"/>
                  </a:lnTo>
                  <a:lnTo>
                    <a:pt x="715" y="1515"/>
                  </a:lnTo>
                  <a:lnTo>
                    <a:pt x="685" y="1520"/>
                  </a:lnTo>
                  <a:lnTo>
                    <a:pt x="654" y="1516"/>
                  </a:lnTo>
                  <a:lnTo>
                    <a:pt x="596" y="1499"/>
                  </a:lnTo>
                  <a:lnTo>
                    <a:pt x="542" y="1466"/>
                  </a:lnTo>
                  <a:lnTo>
                    <a:pt x="510" y="1473"/>
                  </a:lnTo>
                  <a:lnTo>
                    <a:pt x="447" y="1471"/>
                  </a:lnTo>
                  <a:lnTo>
                    <a:pt x="418" y="1459"/>
                  </a:lnTo>
                  <a:lnTo>
                    <a:pt x="266" y="1483"/>
                  </a:lnTo>
                  <a:lnTo>
                    <a:pt x="236" y="1496"/>
                  </a:lnTo>
                  <a:lnTo>
                    <a:pt x="228" y="1525"/>
                  </a:lnTo>
                  <a:lnTo>
                    <a:pt x="205" y="1546"/>
                  </a:lnTo>
                  <a:lnTo>
                    <a:pt x="146" y="1573"/>
                  </a:lnTo>
                  <a:lnTo>
                    <a:pt x="116" y="1568"/>
                  </a:lnTo>
                  <a:lnTo>
                    <a:pt x="86" y="1573"/>
                  </a:lnTo>
                  <a:lnTo>
                    <a:pt x="63" y="1595"/>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8" name="Freeform 508"/>
            <p:cNvSpPr>
              <a:spLocks noChangeAspect="1"/>
            </p:cNvSpPr>
            <p:nvPr/>
          </p:nvSpPr>
          <p:spPr bwMode="gray">
            <a:xfrm>
              <a:off x="5877007" y="4764111"/>
              <a:ext cx="445553" cy="183703"/>
            </a:xfrm>
            <a:custGeom>
              <a:avLst/>
              <a:gdLst>
                <a:gd name="T0" fmla="*/ 142680862 w 1132"/>
                <a:gd name="T1" fmla="*/ 41180774 h 557"/>
                <a:gd name="T2" fmla="*/ 136383805 w 1132"/>
                <a:gd name="T3" fmla="*/ 42561153 h 557"/>
                <a:gd name="T4" fmla="*/ 128211614 w 1132"/>
                <a:gd name="T5" fmla="*/ 37844799 h 557"/>
                <a:gd name="T6" fmla="*/ 120307351 w 1132"/>
                <a:gd name="T7" fmla="*/ 36004519 h 557"/>
                <a:gd name="T8" fmla="*/ 114278590 w 1132"/>
                <a:gd name="T9" fmla="*/ 37269585 h 557"/>
                <a:gd name="T10" fmla="*/ 105972068 w 1132"/>
                <a:gd name="T11" fmla="*/ 36579395 h 557"/>
                <a:gd name="T12" fmla="*/ 97665912 w 1132"/>
                <a:gd name="T13" fmla="*/ 40375609 h 557"/>
                <a:gd name="T14" fmla="*/ 95388495 w 1132"/>
                <a:gd name="T15" fmla="*/ 45321923 h 557"/>
                <a:gd name="T16" fmla="*/ 90163520 w 1132"/>
                <a:gd name="T17" fmla="*/ 46702303 h 557"/>
                <a:gd name="T18" fmla="*/ 83464936 w 1132"/>
                <a:gd name="T19" fmla="*/ 49578038 h 557"/>
                <a:gd name="T20" fmla="*/ 75024450 w 1132"/>
                <a:gd name="T21" fmla="*/ 47162204 h 557"/>
                <a:gd name="T22" fmla="*/ 67120188 w 1132"/>
                <a:gd name="T23" fmla="*/ 51073392 h 557"/>
                <a:gd name="T24" fmla="*/ 51713556 w 1132"/>
                <a:gd name="T25" fmla="*/ 54984242 h 557"/>
                <a:gd name="T26" fmla="*/ 45148559 w 1132"/>
                <a:gd name="T27" fmla="*/ 63381496 h 557"/>
                <a:gd name="T28" fmla="*/ 42067379 w 1132"/>
                <a:gd name="T29" fmla="*/ 63496471 h 557"/>
                <a:gd name="T30" fmla="*/ 25588666 w 1132"/>
                <a:gd name="T31" fmla="*/ 64071685 h 557"/>
                <a:gd name="T32" fmla="*/ 13531137 w 1132"/>
                <a:gd name="T33" fmla="*/ 55904382 h 557"/>
                <a:gd name="T34" fmla="*/ 6564622 w 1132"/>
                <a:gd name="T35" fmla="*/ 52913673 h 557"/>
                <a:gd name="T36" fmla="*/ 3081547 w 1132"/>
                <a:gd name="T37" fmla="*/ 46932253 h 557"/>
                <a:gd name="T38" fmla="*/ 0 w 1132"/>
                <a:gd name="T39" fmla="*/ 37614849 h 557"/>
                <a:gd name="T40" fmla="*/ 2947216 w 1132"/>
                <a:gd name="T41" fmla="*/ 32668545 h 557"/>
                <a:gd name="T42" fmla="*/ 6162729 w 1132"/>
                <a:gd name="T43" fmla="*/ 28412431 h 557"/>
                <a:gd name="T44" fmla="*/ 9780132 w 1132"/>
                <a:gd name="T45" fmla="*/ 28757356 h 557"/>
                <a:gd name="T46" fmla="*/ 12593387 w 1132"/>
                <a:gd name="T47" fmla="*/ 30483000 h 557"/>
                <a:gd name="T48" fmla="*/ 20095756 w 1132"/>
                <a:gd name="T49" fmla="*/ 29792810 h 557"/>
                <a:gd name="T50" fmla="*/ 26526417 w 1132"/>
                <a:gd name="T51" fmla="*/ 25536696 h 557"/>
                <a:gd name="T52" fmla="*/ 26526417 w 1132"/>
                <a:gd name="T53" fmla="*/ 22545987 h 557"/>
                <a:gd name="T54" fmla="*/ 30813642 w 1132"/>
                <a:gd name="T55" fmla="*/ 21855791 h 557"/>
                <a:gd name="T56" fmla="*/ 33493295 w 1132"/>
                <a:gd name="T57" fmla="*/ 18059578 h 557"/>
                <a:gd name="T58" fmla="*/ 33895188 w 1132"/>
                <a:gd name="T59" fmla="*/ 12768348 h 557"/>
                <a:gd name="T60" fmla="*/ 35100867 w 1132"/>
                <a:gd name="T61" fmla="*/ 10927726 h 557"/>
                <a:gd name="T62" fmla="*/ 39253762 w 1132"/>
                <a:gd name="T63" fmla="*/ 9777636 h 557"/>
                <a:gd name="T64" fmla="*/ 41799450 w 1132"/>
                <a:gd name="T65" fmla="*/ 6326686 h 557"/>
                <a:gd name="T66" fmla="*/ 44612702 w 1132"/>
                <a:gd name="T67" fmla="*/ 3221000 h 557"/>
                <a:gd name="T68" fmla="*/ 50239582 w 1132"/>
                <a:gd name="T69" fmla="*/ 3565926 h 557"/>
                <a:gd name="T70" fmla="*/ 53723021 w 1132"/>
                <a:gd name="T71" fmla="*/ 920140 h 557"/>
                <a:gd name="T72" fmla="*/ 59349890 w 1132"/>
                <a:gd name="T73" fmla="*/ 3221000 h 557"/>
                <a:gd name="T74" fmla="*/ 64842794 w 1132"/>
                <a:gd name="T75" fmla="*/ 2070570 h 557"/>
                <a:gd name="T76" fmla="*/ 69799841 w 1132"/>
                <a:gd name="T77" fmla="*/ 0 h 557"/>
                <a:gd name="T78" fmla="*/ 74086700 w 1132"/>
                <a:gd name="T79" fmla="*/ 2645785 h 557"/>
                <a:gd name="T80" fmla="*/ 79043747 w 1132"/>
                <a:gd name="T81" fmla="*/ 6786926 h 557"/>
                <a:gd name="T82" fmla="*/ 82259257 w 1132"/>
                <a:gd name="T83" fmla="*/ 10927726 h 557"/>
                <a:gd name="T84" fmla="*/ 86144223 w 1132"/>
                <a:gd name="T85" fmla="*/ 11963183 h 557"/>
                <a:gd name="T86" fmla="*/ 91101270 w 1132"/>
                <a:gd name="T87" fmla="*/ 9777636 h 557"/>
                <a:gd name="T88" fmla="*/ 95522460 w 1132"/>
                <a:gd name="T89" fmla="*/ 5751472 h 557"/>
                <a:gd name="T90" fmla="*/ 105168282 w 1132"/>
                <a:gd name="T91" fmla="*/ 5751472 h 557"/>
                <a:gd name="T92" fmla="*/ 110393257 w 1132"/>
                <a:gd name="T93" fmla="*/ 8857157 h 557"/>
                <a:gd name="T94" fmla="*/ 114010661 w 1132"/>
                <a:gd name="T95" fmla="*/ 6556637 h 557"/>
                <a:gd name="T96" fmla="*/ 119101672 w 1132"/>
                <a:gd name="T97" fmla="*/ 4371091 h 557"/>
                <a:gd name="T98" fmla="*/ 125264398 w 1132"/>
                <a:gd name="T99" fmla="*/ 4026165 h 557"/>
                <a:gd name="T100" fmla="*/ 132096946 w 1132"/>
                <a:gd name="T101" fmla="*/ 4371091 h 557"/>
                <a:gd name="T102" fmla="*/ 137321922 w 1132"/>
                <a:gd name="T103" fmla="*/ 7246827 h 557"/>
                <a:gd name="T104" fmla="*/ 141206888 w 1132"/>
                <a:gd name="T105" fmla="*/ 10927726 h 557"/>
                <a:gd name="T106" fmla="*/ 146833756 w 1132"/>
                <a:gd name="T107" fmla="*/ 14608967 h 557"/>
                <a:gd name="T108" fmla="*/ 151656839 w 1132"/>
                <a:gd name="T109" fmla="*/ 15874033 h 557"/>
                <a:gd name="T110" fmla="*/ 151522875 w 1132"/>
                <a:gd name="T111" fmla="*/ 18749767 h 557"/>
                <a:gd name="T112" fmla="*/ 145762042 w 1132"/>
                <a:gd name="T113" fmla="*/ 31403140 h 557"/>
                <a:gd name="T114" fmla="*/ 142680862 w 1132"/>
                <a:gd name="T115" fmla="*/ 41180774 h 5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32"/>
                <a:gd name="T175" fmla="*/ 0 h 557"/>
                <a:gd name="T176" fmla="*/ 1132 w 1132"/>
                <a:gd name="T177" fmla="*/ 557 h 55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32" h="557">
                  <a:moveTo>
                    <a:pt x="1065" y="358"/>
                  </a:moveTo>
                  <a:lnTo>
                    <a:pt x="1018" y="370"/>
                  </a:lnTo>
                  <a:lnTo>
                    <a:pt x="957" y="329"/>
                  </a:lnTo>
                  <a:lnTo>
                    <a:pt x="898" y="313"/>
                  </a:lnTo>
                  <a:lnTo>
                    <a:pt x="853" y="324"/>
                  </a:lnTo>
                  <a:lnTo>
                    <a:pt x="791" y="318"/>
                  </a:lnTo>
                  <a:lnTo>
                    <a:pt x="729" y="351"/>
                  </a:lnTo>
                  <a:lnTo>
                    <a:pt x="712" y="394"/>
                  </a:lnTo>
                  <a:lnTo>
                    <a:pt x="673" y="406"/>
                  </a:lnTo>
                  <a:lnTo>
                    <a:pt x="623" y="431"/>
                  </a:lnTo>
                  <a:lnTo>
                    <a:pt x="560" y="410"/>
                  </a:lnTo>
                  <a:lnTo>
                    <a:pt x="501" y="444"/>
                  </a:lnTo>
                  <a:lnTo>
                    <a:pt x="386" y="478"/>
                  </a:lnTo>
                  <a:lnTo>
                    <a:pt x="337" y="551"/>
                  </a:lnTo>
                  <a:lnTo>
                    <a:pt x="314" y="552"/>
                  </a:lnTo>
                  <a:lnTo>
                    <a:pt x="191" y="557"/>
                  </a:lnTo>
                  <a:lnTo>
                    <a:pt x="101" y="486"/>
                  </a:lnTo>
                  <a:lnTo>
                    <a:pt x="49" y="460"/>
                  </a:lnTo>
                  <a:lnTo>
                    <a:pt x="23" y="408"/>
                  </a:lnTo>
                  <a:lnTo>
                    <a:pt x="0" y="327"/>
                  </a:lnTo>
                  <a:lnTo>
                    <a:pt x="22" y="284"/>
                  </a:lnTo>
                  <a:lnTo>
                    <a:pt x="46" y="247"/>
                  </a:lnTo>
                  <a:lnTo>
                    <a:pt x="73" y="250"/>
                  </a:lnTo>
                  <a:lnTo>
                    <a:pt x="94" y="265"/>
                  </a:lnTo>
                  <a:lnTo>
                    <a:pt x="150" y="259"/>
                  </a:lnTo>
                  <a:lnTo>
                    <a:pt x="198" y="222"/>
                  </a:lnTo>
                  <a:lnTo>
                    <a:pt x="198" y="196"/>
                  </a:lnTo>
                  <a:lnTo>
                    <a:pt x="230" y="190"/>
                  </a:lnTo>
                  <a:lnTo>
                    <a:pt x="250" y="157"/>
                  </a:lnTo>
                  <a:lnTo>
                    <a:pt x="253" y="111"/>
                  </a:lnTo>
                  <a:lnTo>
                    <a:pt x="262" y="95"/>
                  </a:lnTo>
                  <a:lnTo>
                    <a:pt x="293" y="85"/>
                  </a:lnTo>
                  <a:lnTo>
                    <a:pt x="312" y="55"/>
                  </a:lnTo>
                  <a:lnTo>
                    <a:pt x="333" y="28"/>
                  </a:lnTo>
                  <a:lnTo>
                    <a:pt x="375" y="31"/>
                  </a:lnTo>
                  <a:lnTo>
                    <a:pt x="401" y="8"/>
                  </a:lnTo>
                  <a:lnTo>
                    <a:pt x="443" y="28"/>
                  </a:lnTo>
                  <a:lnTo>
                    <a:pt x="484" y="18"/>
                  </a:lnTo>
                  <a:lnTo>
                    <a:pt x="521" y="0"/>
                  </a:lnTo>
                  <a:lnTo>
                    <a:pt x="553" y="23"/>
                  </a:lnTo>
                  <a:lnTo>
                    <a:pt x="590" y="59"/>
                  </a:lnTo>
                  <a:lnTo>
                    <a:pt x="614" y="95"/>
                  </a:lnTo>
                  <a:lnTo>
                    <a:pt x="643" y="104"/>
                  </a:lnTo>
                  <a:lnTo>
                    <a:pt x="680" y="85"/>
                  </a:lnTo>
                  <a:lnTo>
                    <a:pt x="713" y="50"/>
                  </a:lnTo>
                  <a:lnTo>
                    <a:pt x="785" y="50"/>
                  </a:lnTo>
                  <a:lnTo>
                    <a:pt x="824" y="77"/>
                  </a:lnTo>
                  <a:lnTo>
                    <a:pt x="851" y="57"/>
                  </a:lnTo>
                  <a:lnTo>
                    <a:pt x="889" y="38"/>
                  </a:lnTo>
                  <a:lnTo>
                    <a:pt x="935" y="35"/>
                  </a:lnTo>
                  <a:lnTo>
                    <a:pt x="986" y="38"/>
                  </a:lnTo>
                  <a:lnTo>
                    <a:pt x="1025" y="63"/>
                  </a:lnTo>
                  <a:lnTo>
                    <a:pt x="1054" y="95"/>
                  </a:lnTo>
                  <a:lnTo>
                    <a:pt x="1096" y="127"/>
                  </a:lnTo>
                  <a:lnTo>
                    <a:pt x="1132" y="138"/>
                  </a:lnTo>
                  <a:lnTo>
                    <a:pt x="1131" y="163"/>
                  </a:lnTo>
                  <a:lnTo>
                    <a:pt x="1088" y="273"/>
                  </a:lnTo>
                  <a:lnTo>
                    <a:pt x="1065" y="358"/>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19" name="Freeform 509"/>
            <p:cNvSpPr>
              <a:spLocks noChangeAspect="1"/>
            </p:cNvSpPr>
            <p:nvPr/>
          </p:nvSpPr>
          <p:spPr bwMode="gray">
            <a:xfrm>
              <a:off x="6170628" y="5461874"/>
              <a:ext cx="196317" cy="132760"/>
            </a:xfrm>
            <a:custGeom>
              <a:avLst/>
              <a:gdLst>
                <a:gd name="T0" fmla="*/ 13412126 w 496"/>
                <a:gd name="T1" fmla="*/ 46597696 h 400"/>
                <a:gd name="T2" fmla="*/ 4470585 w 496"/>
                <a:gd name="T3" fmla="*/ 39258445 h 400"/>
                <a:gd name="T4" fmla="*/ 406350 w 496"/>
                <a:gd name="T5" fmla="*/ 30637918 h 400"/>
                <a:gd name="T6" fmla="*/ 0 w 496"/>
                <a:gd name="T7" fmla="*/ 23299019 h 400"/>
                <a:gd name="T8" fmla="*/ 2438468 w 496"/>
                <a:gd name="T9" fmla="*/ 7572018 h 400"/>
                <a:gd name="T10" fmla="*/ 3522436 w 496"/>
                <a:gd name="T11" fmla="*/ 8271026 h 400"/>
                <a:gd name="T12" fmla="*/ 5554553 w 496"/>
                <a:gd name="T13" fmla="*/ 8387755 h 400"/>
                <a:gd name="T14" fmla="*/ 7315772 w 496"/>
                <a:gd name="T15" fmla="*/ 7222514 h 400"/>
                <a:gd name="T16" fmla="*/ 7722121 w 496"/>
                <a:gd name="T17" fmla="*/ 3261924 h 400"/>
                <a:gd name="T18" fmla="*/ 16256942 w 496"/>
                <a:gd name="T19" fmla="*/ 932124 h 400"/>
                <a:gd name="T20" fmla="*/ 18018160 w 496"/>
                <a:gd name="T21" fmla="*/ 1398016 h 400"/>
                <a:gd name="T22" fmla="*/ 21134244 w 496"/>
                <a:gd name="T23" fmla="*/ 4426823 h 400"/>
                <a:gd name="T24" fmla="*/ 22353294 w 496"/>
                <a:gd name="T25" fmla="*/ 4310436 h 400"/>
                <a:gd name="T26" fmla="*/ 22488744 w 496"/>
                <a:gd name="T27" fmla="*/ 2329799 h 400"/>
                <a:gd name="T28" fmla="*/ 26417534 w 496"/>
                <a:gd name="T29" fmla="*/ 349504 h 400"/>
                <a:gd name="T30" fmla="*/ 34410552 w 496"/>
                <a:gd name="T31" fmla="*/ 1747520 h 400"/>
                <a:gd name="T32" fmla="*/ 36307219 w 496"/>
                <a:gd name="T33" fmla="*/ 0 h 400"/>
                <a:gd name="T34" fmla="*/ 43622988 w 496"/>
                <a:gd name="T35" fmla="*/ 1164900 h 400"/>
                <a:gd name="T36" fmla="*/ 49042101 w 496"/>
                <a:gd name="T37" fmla="*/ 465892 h 400"/>
                <a:gd name="T38" fmla="*/ 52157818 w 496"/>
                <a:gd name="T39" fmla="*/ 1747520 h 400"/>
                <a:gd name="T40" fmla="*/ 63808720 w 496"/>
                <a:gd name="T41" fmla="*/ 10134933 h 400"/>
                <a:gd name="T42" fmla="*/ 66924805 w 496"/>
                <a:gd name="T43" fmla="*/ 22949515 h 400"/>
                <a:gd name="T44" fmla="*/ 67195705 w 496"/>
                <a:gd name="T45" fmla="*/ 30405143 h 400"/>
                <a:gd name="T46" fmla="*/ 63808720 w 496"/>
                <a:gd name="T47" fmla="*/ 31103809 h 400"/>
                <a:gd name="T48" fmla="*/ 56628770 w 496"/>
                <a:gd name="T49" fmla="*/ 36928647 h 400"/>
                <a:gd name="T50" fmla="*/ 46061455 w 496"/>
                <a:gd name="T51" fmla="*/ 36928647 h 400"/>
                <a:gd name="T52" fmla="*/ 36984837 w 496"/>
                <a:gd name="T53" fmla="*/ 39957453 h 400"/>
                <a:gd name="T54" fmla="*/ 31430285 w 496"/>
                <a:gd name="T55" fmla="*/ 44617391 h 400"/>
                <a:gd name="T56" fmla="*/ 13412126 w 496"/>
                <a:gd name="T57" fmla="*/ 46597696 h 4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6"/>
                <a:gd name="T88" fmla="*/ 0 h 400"/>
                <a:gd name="T89" fmla="*/ 496 w 496"/>
                <a:gd name="T90" fmla="*/ 400 h 4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6" h="400">
                  <a:moveTo>
                    <a:pt x="99" y="400"/>
                  </a:moveTo>
                  <a:lnTo>
                    <a:pt x="33" y="337"/>
                  </a:lnTo>
                  <a:lnTo>
                    <a:pt x="3" y="263"/>
                  </a:lnTo>
                  <a:lnTo>
                    <a:pt x="0" y="200"/>
                  </a:lnTo>
                  <a:lnTo>
                    <a:pt x="18" y="65"/>
                  </a:lnTo>
                  <a:lnTo>
                    <a:pt x="26" y="71"/>
                  </a:lnTo>
                  <a:lnTo>
                    <a:pt x="41" y="72"/>
                  </a:lnTo>
                  <a:lnTo>
                    <a:pt x="54" y="62"/>
                  </a:lnTo>
                  <a:lnTo>
                    <a:pt x="57" y="28"/>
                  </a:lnTo>
                  <a:lnTo>
                    <a:pt x="120" y="8"/>
                  </a:lnTo>
                  <a:lnTo>
                    <a:pt x="133" y="12"/>
                  </a:lnTo>
                  <a:lnTo>
                    <a:pt x="156" y="38"/>
                  </a:lnTo>
                  <a:lnTo>
                    <a:pt x="165" y="37"/>
                  </a:lnTo>
                  <a:lnTo>
                    <a:pt x="166" y="20"/>
                  </a:lnTo>
                  <a:lnTo>
                    <a:pt x="195" y="3"/>
                  </a:lnTo>
                  <a:lnTo>
                    <a:pt x="254" y="15"/>
                  </a:lnTo>
                  <a:lnTo>
                    <a:pt x="268" y="0"/>
                  </a:lnTo>
                  <a:lnTo>
                    <a:pt x="322" y="10"/>
                  </a:lnTo>
                  <a:lnTo>
                    <a:pt x="362" y="4"/>
                  </a:lnTo>
                  <a:lnTo>
                    <a:pt x="385" y="15"/>
                  </a:lnTo>
                  <a:lnTo>
                    <a:pt x="471" y="87"/>
                  </a:lnTo>
                  <a:lnTo>
                    <a:pt x="494" y="197"/>
                  </a:lnTo>
                  <a:lnTo>
                    <a:pt x="496" y="261"/>
                  </a:lnTo>
                  <a:lnTo>
                    <a:pt x="471" y="267"/>
                  </a:lnTo>
                  <a:lnTo>
                    <a:pt x="418" y="317"/>
                  </a:lnTo>
                  <a:lnTo>
                    <a:pt x="340" y="317"/>
                  </a:lnTo>
                  <a:lnTo>
                    <a:pt x="273" y="343"/>
                  </a:lnTo>
                  <a:lnTo>
                    <a:pt x="232" y="383"/>
                  </a:lnTo>
                  <a:lnTo>
                    <a:pt x="99" y="400"/>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sp>
          <p:nvSpPr>
            <p:cNvPr id="131" name="Freeform 510"/>
            <p:cNvSpPr>
              <a:spLocks noChangeAspect="1"/>
            </p:cNvSpPr>
            <p:nvPr/>
          </p:nvSpPr>
          <p:spPr bwMode="gray">
            <a:xfrm>
              <a:off x="6143315" y="4895328"/>
              <a:ext cx="766488" cy="444592"/>
            </a:xfrm>
            <a:custGeom>
              <a:avLst/>
              <a:gdLst>
                <a:gd name="T0" fmla="*/ 223344414 w 1952"/>
                <a:gd name="T1" fmla="*/ 151197646 h 1356"/>
                <a:gd name="T2" fmla="*/ 198543268 w 1952"/>
                <a:gd name="T3" fmla="*/ 141761999 h 1356"/>
                <a:gd name="T4" fmla="*/ 185609337 w 1952"/>
                <a:gd name="T5" fmla="*/ 139374512 h 1356"/>
                <a:gd name="T6" fmla="*/ 162141382 w 1952"/>
                <a:gd name="T7" fmla="*/ 146991138 h 1356"/>
                <a:gd name="T8" fmla="*/ 144674064 w 1952"/>
                <a:gd name="T9" fmla="*/ 154153261 h 1356"/>
                <a:gd name="T10" fmla="*/ 102271952 w 1952"/>
                <a:gd name="T11" fmla="*/ 150742806 h 1356"/>
                <a:gd name="T12" fmla="*/ 78537410 w 1952"/>
                <a:gd name="T13" fmla="*/ 149151373 h 1356"/>
                <a:gd name="T14" fmla="*/ 76403793 w 1952"/>
                <a:gd name="T15" fmla="*/ 139374512 h 1356"/>
                <a:gd name="T16" fmla="*/ 65336594 w 1952"/>
                <a:gd name="T17" fmla="*/ 136418897 h 1356"/>
                <a:gd name="T18" fmla="*/ 66536502 w 1952"/>
                <a:gd name="T19" fmla="*/ 124936978 h 1356"/>
                <a:gd name="T20" fmla="*/ 57202706 w 1952"/>
                <a:gd name="T21" fmla="*/ 124027298 h 1356"/>
                <a:gd name="T22" fmla="*/ 35468509 w 1952"/>
                <a:gd name="T23" fmla="*/ 114705614 h 1356"/>
                <a:gd name="T24" fmla="*/ 33735105 w 1952"/>
                <a:gd name="T25" fmla="*/ 104246662 h 1356"/>
                <a:gd name="T26" fmla="*/ 24401309 w 1952"/>
                <a:gd name="T27" fmla="*/ 100836208 h 1356"/>
                <a:gd name="T28" fmla="*/ 17734254 w 1952"/>
                <a:gd name="T29" fmla="*/ 87307994 h 1356"/>
                <a:gd name="T30" fmla="*/ 9733646 w 1952"/>
                <a:gd name="T31" fmla="*/ 77303882 h 1356"/>
                <a:gd name="T32" fmla="*/ 0 w 1952"/>
                <a:gd name="T33" fmla="*/ 72870459 h 1356"/>
                <a:gd name="T34" fmla="*/ 17467689 w 1952"/>
                <a:gd name="T35" fmla="*/ 68664288 h 1356"/>
                <a:gd name="T36" fmla="*/ 28934742 w 1952"/>
                <a:gd name="T37" fmla="*/ 58091711 h 1356"/>
                <a:gd name="T38" fmla="*/ 36668417 w 1952"/>
                <a:gd name="T39" fmla="*/ 47291882 h 1356"/>
                <a:gd name="T40" fmla="*/ 45202152 w 1952"/>
                <a:gd name="T41" fmla="*/ 35923577 h 1356"/>
                <a:gd name="T42" fmla="*/ 49335749 w 1952"/>
                <a:gd name="T43" fmla="*/ 26829144 h 1356"/>
                <a:gd name="T44" fmla="*/ 54802890 w 1952"/>
                <a:gd name="T45" fmla="*/ 19098551 h 1356"/>
                <a:gd name="T46" fmla="*/ 65736807 w 1952"/>
                <a:gd name="T47" fmla="*/ 16597775 h 1356"/>
                <a:gd name="T48" fmla="*/ 71336865 w 1952"/>
                <a:gd name="T49" fmla="*/ 10572580 h 1356"/>
                <a:gd name="T50" fmla="*/ 83470690 w 1952"/>
                <a:gd name="T51" fmla="*/ 9322024 h 1356"/>
                <a:gd name="T52" fmla="*/ 104405204 w 1952"/>
                <a:gd name="T53" fmla="*/ 11368299 h 1356"/>
                <a:gd name="T54" fmla="*/ 119472706 w 1952"/>
                <a:gd name="T55" fmla="*/ 9322024 h 1356"/>
                <a:gd name="T56" fmla="*/ 129873127 w 1952"/>
                <a:gd name="T57" fmla="*/ 15801722 h 1356"/>
                <a:gd name="T58" fmla="*/ 146274185 w 1952"/>
                <a:gd name="T59" fmla="*/ 8980810 h 1356"/>
                <a:gd name="T60" fmla="*/ 171742108 w 1952"/>
                <a:gd name="T61" fmla="*/ 0 h 1356"/>
                <a:gd name="T62" fmla="*/ 178809005 w 1952"/>
                <a:gd name="T63" fmla="*/ 227251 h 1356"/>
                <a:gd name="T64" fmla="*/ 191609654 w 1952"/>
                <a:gd name="T65" fmla="*/ 10344992 h 1356"/>
                <a:gd name="T66" fmla="*/ 197343360 w 1952"/>
                <a:gd name="T67" fmla="*/ 23191101 h 1356"/>
                <a:gd name="T68" fmla="*/ 210277246 w 1952"/>
                <a:gd name="T69" fmla="*/ 41153053 h 1356"/>
                <a:gd name="T70" fmla="*/ 218144203 w 1952"/>
                <a:gd name="T71" fmla="*/ 62184256 h 1356"/>
                <a:gd name="T72" fmla="*/ 216677730 w 1952"/>
                <a:gd name="T73" fmla="*/ 77303882 h 1356"/>
                <a:gd name="T74" fmla="*/ 218677699 w 1952"/>
                <a:gd name="T75" fmla="*/ 87307994 h 1356"/>
                <a:gd name="T76" fmla="*/ 218677699 w 1952"/>
                <a:gd name="T77" fmla="*/ 95152229 h 1356"/>
                <a:gd name="T78" fmla="*/ 229345050 w 1952"/>
                <a:gd name="T79" fmla="*/ 101973138 h 1356"/>
                <a:gd name="T80" fmla="*/ 239745472 w 1952"/>
                <a:gd name="T81" fmla="*/ 98335095 h 1356"/>
                <a:gd name="T82" fmla="*/ 251746014 w 1952"/>
                <a:gd name="T83" fmla="*/ 95720694 h 1356"/>
                <a:gd name="T84" fmla="*/ 258812911 w 1952"/>
                <a:gd name="T85" fmla="*/ 97312127 h 1356"/>
                <a:gd name="T86" fmla="*/ 259879902 w 1952"/>
                <a:gd name="T87" fmla="*/ 107770742 h 1356"/>
                <a:gd name="T88" fmla="*/ 257346438 w 1952"/>
                <a:gd name="T89" fmla="*/ 114705614 h 1356"/>
                <a:gd name="T90" fmla="*/ 250012611 w 1952"/>
                <a:gd name="T91" fmla="*/ 118002443 h 1356"/>
                <a:gd name="T92" fmla="*/ 241078663 w 1952"/>
                <a:gd name="T93" fmla="*/ 125505443 h 1356"/>
                <a:gd name="T94" fmla="*/ 236145382 w 1952"/>
                <a:gd name="T95" fmla="*/ 125619069 h 1356"/>
                <a:gd name="T96" fmla="*/ 242412218 w 1952"/>
                <a:gd name="T97" fmla="*/ 117320352 h 1356"/>
                <a:gd name="T98" fmla="*/ 238545198 w 1952"/>
                <a:gd name="T99" fmla="*/ 111295160 h 1356"/>
                <a:gd name="T100" fmla="*/ 234411978 w 1952"/>
                <a:gd name="T101" fmla="*/ 126414785 h 1356"/>
                <a:gd name="T102" fmla="*/ 232011797 w 1952"/>
                <a:gd name="T103" fmla="*/ 134713502 h 1356"/>
                <a:gd name="T104" fmla="*/ 231345019 w 1952"/>
                <a:gd name="T105" fmla="*/ 145626956 h 13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52"/>
                <a:gd name="T160" fmla="*/ 0 h 1356"/>
                <a:gd name="T161" fmla="*/ 1952 w 1952"/>
                <a:gd name="T162" fmla="*/ 1356 h 13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52" h="1356">
                  <a:moveTo>
                    <a:pt x="1740" y="1324"/>
                  </a:moveTo>
                  <a:lnTo>
                    <a:pt x="1675" y="1330"/>
                  </a:lnTo>
                  <a:lnTo>
                    <a:pt x="1597" y="1277"/>
                  </a:lnTo>
                  <a:lnTo>
                    <a:pt x="1489" y="1247"/>
                  </a:lnTo>
                  <a:lnTo>
                    <a:pt x="1464" y="1228"/>
                  </a:lnTo>
                  <a:lnTo>
                    <a:pt x="1392" y="1226"/>
                  </a:lnTo>
                  <a:lnTo>
                    <a:pt x="1298" y="1254"/>
                  </a:lnTo>
                  <a:lnTo>
                    <a:pt x="1216" y="1293"/>
                  </a:lnTo>
                  <a:lnTo>
                    <a:pt x="1147" y="1340"/>
                  </a:lnTo>
                  <a:lnTo>
                    <a:pt x="1085" y="1356"/>
                  </a:lnTo>
                  <a:lnTo>
                    <a:pt x="920" y="1329"/>
                  </a:lnTo>
                  <a:lnTo>
                    <a:pt x="767" y="1326"/>
                  </a:lnTo>
                  <a:lnTo>
                    <a:pt x="639" y="1312"/>
                  </a:lnTo>
                  <a:lnTo>
                    <a:pt x="589" y="1312"/>
                  </a:lnTo>
                  <a:lnTo>
                    <a:pt x="549" y="1279"/>
                  </a:lnTo>
                  <a:lnTo>
                    <a:pt x="573" y="1226"/>
                  </a:lnTo>
                  <a:lnTo>
                    <a:pt x="526" y="1210"/>
                  </a:lnTo>
                  <a:lnTo>
                    <a:pt x="490" y="1200"/>
                  </a:lnTo>
                  <a:lnTo>
                    <a:pt x="460" y="1139"/>
                  </a:lnTo>
                  <a:lnTo>
                    <a:pt x="499" y="1099"/>
                  </a:lnTo>
                  <a:lnTo>
                    <a:pt x="473" y="1058"/>
                  </a:lnTo>
                  <a:lnTo>
                    <a:pt x="429" y="1091"/>
                  </a:lnTo>
                  <a:lnTo>
                    <a:pt x="323" y="1054"/>
                  </a:lnTo>
                  <a:lnTo>
                    <a:pt x="266" y="1009"/>
                  </a:lnTo>
                  <a:lnTo>
                    <a:pt x="262" y="952"/>
                  </a:lnTo>
                  <a:lnTo>
                    <a:pt x="253" y="917"/>
                  </a:lnTo>
                  <a:lnTo>
                    <a:pt x="223" y="897"/>
                  </a:lnTo>
                  <a:lnTo>
                    <a:pt x="183" y="887"/>
                  </a:lnTo>
                  <a:lnTo>
                    <a:pt x="149" y="837"/>
                  </a:lnTo>
                  <a:lnTo>
                    <a:pt x="133" y="768"/>
                  </a:lnTo>
                  <a:lnTo>
                    <a:pt x="111" y="725"/>
                  </a:lnTo>
                  <a:lnTo>
                    <a:pt x="73" y="680"/>
                  </a:lnTo>
                  <a:lnTo>
                    <a:pt x="18" y="655"/>
                  </a:lnTo>
                  <a:lnTo>
                    <a:pt x="0" y="641"/>
                  </a:lnTo>
                  <a:lnTo>
                    <a:pt x="12" y="641"/>
                  </a:lnTo>
                  <a:lnTo>
                    <a:pt x="131" y="604"/>
                  </a:lnTo>
                  <a:lnTo>
                    <a:pt x="190" y="578"/>
                  </a:lnTo>
                  <a:lnTo>
                    <a:pt x="217" y="511"/>
                  </a:lnTo>
                  <a:lnTo>
                    <a:pt x="245" y="474"/>
                  </a:lnTo>
                  <a:lnTo>
                    <a:pt x="275" y="416"/>
                  </a:lnTo>
                  <a:lnTo>
                    <a:pt x="294" y="367"/>
                  </a:lnTo>
                  <a:lnTo>
                    <a:pt x="339" y="316"/>
                  </a:lnTo>
                  <a:lnTo>
                    <a:pt x="348" y="274"/>
                  </a:lnTo>
                  <a:lnTo>
                    <a:pt x="370" y="236"/>
                  </a:lnTo>
                  <a:lnTo>
                    <a:pt x="372" y="208"/>
                  </a:lnTo>
                  <a:lnTo>
                    <a:pt x="411" y="168"/>
                  </a:lnTo>
                  <a:lnTo>
                    <a:pt x="465" y="146"/>
                  </a:lnTo>
                  <a:lnTo>
                    <a:pt x="493" y="146"/>
                  </a:lnTo>
                  <a:lnTo>
                    <a:pt x="520" y="119"/>
                  </a:lnTo>
                  <a:lnTo>
                    <a:pt x="535" y="93"/>
                  </a:lnTo>
                  <a:lnTo>
                    <a:pt x="563" y="82"/>
                  </a:lnTo>
                  <a:lnTo>
                    <a:pt x="626" y="82"/>
                  </a:lnTo>
                  <a:lnTo>
                    <a:pt x="693" y="93"/>
                  </a:lnTo>
                  <a:lnTo>
                    <a:pt x="783" y="100"/>
                  </a:lnTo>
                  <a:lnTo>
                    <a:pt x="839" y="84"/>
                  </a:lnTo>
                  <a:lnTo>
                    <a:pt x="896" y="82"/>
                  </a:lnTo>
                  <a:lnTo>
                    <a:pt x="939" y="119"/>
                  </a:lnTo>
                  <a:lnTo>
                    <a:pt x="974" y="139"/>
                  </a:lnTo>
                  <a:lnTo>
                    <a:pt x="1036" y="96"/>
                  </a:lnTo>
                  <a:lnTo>
                    <a:pt x="1097" y="79"/>
                  </a:lnTo>
                  <a:lnTo>
                    <a:pt x="1161" y="78"/>
                  </a:lnTo>
                  <a:lnTo>
                    <a:pt x="1288" y="0"/>
                  </a:lnTo>
                  <a:lnTo>
                    <a:pt x="1315" y="5"/>
                  </a:lnTo>
                  <a:lnTo>
                    <a:pt x="1341" y="2"/>
                  </a:lnTo>
                  <a:lnTo>
                    <a:pt x="1388" y="41"/>
                  </a:lnTo>
                  <a:lnTo>
                    <a:pt x="1437" y="91"/>
                  </a:lnTo>
                  <a:lnTo>
                    <a:pt x="1468" y="141"/>
                  </a:lnTo>
                  <a:lnTo>
                    <a:pt x="1480" y="204"/>
                  </a:lnTo>
                  <a:lnTo>
                    <a:pt x="1523" y="282"/>
                  </a:lnTo>
                  <a:lnTo>
                    <a:pt x="1577" y="362"/>
                  </a:lnTo>
                  <a:lnTo>
                    <a:pt x="1616" y="437"/>
                  </a:lnTo>
                  <a:lnTo>
                    <a:pt x="1636" y="547"/>
                  </a:lnTo>
                  <a:lnTo>
                    <a:pt x="1636" y="617"/>
                  </a:lnTo>
                  <a:lnTo>
                    <a:pt x="1625" y="680"/>
                  </a:lnTo>
                  <a:lnTo>
                    <a:pt x="1636" y="725"/>
                  </a:lnTo>
                  <a:lnTo>
                    <a:pt x="1640" y="768"/>
                  </a:lnTo>
                  <a:lnTo>
                    <a:pt x="1641" y="824"/>
                  </a:lnTo>
                  <a:lnTo>
                    <a:pt x="1640" y="837"/>
                  </a:lnTo>
                  <a:lnTo>
                    <a:pt x="1673" y="833"/>
                  </a:lnTo>
                  <a:lnTo>
                    <a:pt x="1720" y="897"/>
                  </a:lnTo>
                  <a:lnTo>
                    <a:pt x="1759" y="894"/>
                  </a:lnTo>
                  <a:lnTo>
                    <a:pt x="1798" y="865"/>
                  </a:lnTo>
                  <a:lnTo>
                    <a:pt x="1855" y="856"/>
                  </a:lnTo>
                  <a:lnTo>
                    <a:pt x="1888" y="842"/>
                  </a:lnTo>
                  <a:lnTo>
                    <a:pt x="1920" y="844"/>
                  </a:lnTo>
                  <a:lnTo>
                    <a:pt x="1941" y="856"/>
                  </a:lnTo>
                  <a:lnTo>
                    <a:pt x="1952" y="883"/>
                  </a:lnTo>
                  <a:lnTo>
                    <a:pt x="1949" y="948"/>
                  </a:lnTo>
                  <a:lnTo>
                    <a:pt x="1943" y="989"/>
                  </a:lnTo>
                  <a:lnTo>
                    <a:pt x="1930" y="1009"/>
                  </a:lnTo>
                  <a:lnTo>
                    <a:pt x="1912" y="1030"/>
                  </a:lnTo>
                  <a:lnTo>
                    <a:pt x="1875" y="1038"/>
                  </a:lnTo>
                  <a:lnTo>
                    <a:pt x="1836" y="1065"/>
                  </a:lnTo>
                  <a:lnTo>
                    <a:pt x="1808" y="1104"/>
                  </a:lnTo>
                  <a:lnTo>
                    <a:pt x="1780" y="1128"/>
                  </a:lnTo>
                  <a:lnTo>
                    <a:pt x="1771" y="1105"/>
                  </a:lnTo>
                  <a:lnTo>
                    <a:pt x="1796" y="1078"/>
                  </a:lnTo>
                  <a:lnTo>
                    <a:pt x="1818" y="1032"/>
                  </a:lnTo>
                  <a:lnTo>
                    <a:pt x="1818" y="979"/>
                  </a:lnTo>
                  <a:lnTo>
                    <a:pt x="1789" y="979"/>
                  </a:lnTo>
                  <a:lnTo>
                    <a:pt x="1775" y="1065"/>
                  </a:lnTo>
                  <a:lnTo>
                    <a:pt x="1758" y="1112"/>
                  </a:lnTo>
                  <a:lnTo>
                    <a:pt x="1751" y="1152"/>
                  </a:lnTo>
                  <a:lnTo>
                    <a:pt x="1740" y="1185"/>
                  </a:lnTo>
                  <a:lnTo>
                    <a:pt x="1740" y="1252"/>
                  </a:lnTo>
                  <a:lnTo>
                    <a:pt x="1735" y="1281"/>
                  </a:lnTo>
                  <a:lnTo>
                    <a:pt x="1740" y="1324"/>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grpSp>
          <p:nvGrpSpPr>
            <p:cNvPr id="132" name="Group 511"/>
            <p:cNvGrpSpPr>
              <a:grpSpLocks noChangeAspect="1"/>
            </p:cNvGrpSpPr>
            <p:nvPr/>
          </p:nvGrpSpPr>
          <p:grpSpPr bwMode="auto">
            <a:xfrm>
              <a:off x="6276485" y="3584706"/>
              <a:ext cx="517253" cy="270151"/>
              <a:chOff x="3065" y="1990"/>
              <a:chExt cx="219" cy="137"/>
            </a:xfrm>
            <a:solidFill>
              <a:schemeClr val="bg1">
                <a:lumMod val="85000"/>
              </a:schemeClr>
            </a:solidFill>
          </p:grpSpPr>
          <p:sp>
            <p:nvSpPr>
              <p:cNvPr id="175" name="Freeform 512"/>
              <p:cNvSpPr>
                <a:spLocks noChangeAspect="1"/>
              </p:cNvSpPr>
              <p:nvPr/>
            </p:nvSpPr>
            <p:spPr bwMode="gray">
              <a:xfrm>
                <a:off x="3065" y="2059"/>
                <a:ext cx="46" cy="44"/>
              </a:xfrm>
              <a:custGeom>
                <a:avLst/>
                <a:gdLst>
                  <a:gd name="T0" fmla="*/ 38 w 278"/>
                  <a:gd name="T1" fmla="*/ 1 h 259"/>
                  <a:gd name="T2" fmla="*/ 34 w 278"/>
                  <a:gd name="T3" fmla="*/ 0 h 259"/>
                  <a:gd name="T4" fmla="*/ 24 w 278"/>
                  <a:gd name="T5" fmla="*/ 2 h 259"/>
                  <a:gd name="T6" fmla="*/ 16 w 278"/>
                  <a:gd name="T7" fmla="*/ 1 h 259"/>
                  <a:gd name="T8" fmla="*/ 12 w 278"/>
                  <a:gd name="T9" fmla="*/ 8 h 259"/>
                  <a:gd name="T10" fmla="*/ 9 w 278"/>
                  <a:gd name="T11" fmla="*/ 7 h 259"/>
                  <a:gd name="T12" fmla="*/ 5 w 278"/>
                  <a:gd name="T13" fmla="*/ 10 h 259"/>
                  <a:gd name="T14" fmla="*/ 0 w 278"/>
                  <a:gd name="T15" fmla="*/ 7 h 259"/>
                  <a:gd name="T16" fmla="*/ 0 w 278"/>
                  <a:gd name="T17" fmla="*/ 22 h 259"/>
                  <a:gd name="T18" fmla="*/ 4 w 278"/>
                  <a:gd name="T19" fmla="*/ 27 h 259"/>
                  <a:gd name="T20" fmla="*/ 7 w 278"/>
                  <a:gd name="T21" fmla="*/ 29 h 259"/>
                  <a:gd name="T22" fmla="*/ 8 w 278"/>
                  <a:gd name="T23" fmla="*/ 34 h 259"/>
                  <a:gd name="T24" fmla="*/ 4 w 278"/>
                  <a:gd name="T25" fmla="*/ 39 h 259"/>
                  <a:gd name="T26" fmla="*/ 4 w 278"/>
                  <a:gd name="T27" fmla="*/ 44 h 259"/>
                  <a:gd name="T28" fmla="*/ 9 w 278"/>
                  <a:gd name="T29" fmla="*/ 37 h 259"/>
                  <a:gd name="T30" fmla="*/ 13 w 278"/>
                  <a:gd name="T31" fmla="*/ 29 h 259"/>
                  <a:gd name="T32" fmla="*/ 16 w 278"/>
                  <a:gd name="T33" fmla="*/ 22 h 259"/>
                  <a:gd name="T34" fmla="*/ 23 w 278"/>
                  <a:gd name="T35" fmla="*/ 24 h 259"/>
                  <a:gd name="T36" fmla="*/ 26 w 278"/>
                  <a:gd name="T37" fmla="*/ 24 h 259"/>
                  <a:gd name="T38" fmla="*/ 29 w 278"/>
                  <a:gd name="T39" fmla="*/ 23 h 259"/>
                  <a:gd name="T40" fmla="*/ 31 w 278"/>
                  <a:gd name="T41" fmla="*/ 19 h 259"/>
                  <a:gd name="T42" fmla="*/ 38 w 278"/>
                  <a:gd name="T43" fmla="*/ 16 h 259"/>
                  <a:gd name="T44" fmla="*/ 41 w 278"/>
                  <a:gd name="T45" fmla="*/ 12 h 259"/>
                  <a:gd name="T46" fmla="*/ 46 w 278"/>
                  <a:gd name="T47" fmla="*/ 11 h 259"/>
                  <a:gd name="T48" fmla="*/ 45 w 278"/>
                  <a:gd name="T49" fmla="*/ 8 h 259"/>
                  <a:gd name="T50" fmla="*/ 40 w 278"/>
                  <a:gd name="T51" fmla="*/ 3 h 259"/>
                  <a:gd name="T52" fmla="*/ 38 w 278"/>
                  <a:gd name="T53" fmla="*/ 2 h 259"/>
                  <a:gd name="T54" fmla="*/ 38 w 278"/>
                  <a:gd name="T55" fmla="*/ 1 h 2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8"/>
                  <a:gd name="T85" fmla="*/ 0 h 259"/>
                  <a:gd name="T86" fmla="*/ 278 w 278"/>
                  <a:gd name="T87" fmla="*/ 259 h 25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8" h="259">
                    <a:moveTo>
                      <a:pt x="228" y="4"/>
                    </a:moveTo>
                    <a:lnTo>
                      <a:pt x="208" y="0"/>
                    </a:lnTo>
                    <a:lnTo>
                      <a:pt x="146" y="9"/>
                    </a:lnTo>
                    <a:lnTo>
                      <a:pt x="97" y="7"/>
                    </a:lnTo>
                    <a:lnTo>
                      <a:pt x="74" y="48"/>
                    </a:lnTo>
                    <a:lnTo>
                      <a:pt x="54" y="42"/>
                    </a:lnTo>
                    <a:lnTo>
                      <a:pt x="33" y="56"/>
                    </a:lnTo>
                    <a:lnTo>
                      <a:pt x="0" y="42"/>
                    </a:lnTo>
                    <a:lnTo>
                      <a:pt x="0" y="130"/>
                    </a:lnTo>
                    <a:lnTo>
                      <a:pt x="24" y="160"/>
                    </a:lnTo>
                    <a:lnTo>
                      <a:pt x="45" y="171"/>
                    </a:lnTo>
                    <a:lnTo>
                      <a:pt x="47" y="198"/>
                    </a:lnTo>
                    <a:lnTo>
                      <a:pt x="27" y="232"/>
                    </a:lnTo>
                    <a:lnTo>
                      <a:pt x="24" y="259"/>
                    </a:lnTo>
                    <a:lnTo>
                      <a:pt x="56" y="218"/>
                    </a:lnTo>
                    <a:lnTo>
                      <a:pt x="80" y="171"/>
                    </a:lnTo>
                    <a:lnTo>
                      <a:pt x="94" y="128"/>
                    </a:lnTo>
                    <a:lnTo>
                      <a:pt x="138" y="144"/>
                    </a:lnTo>
                    <a:lnTo>
                      <a:pt x="156" y="144"/>
                    </a:lnTo>
                    <a:lnTo>
                      <a:pt x="174" y="138"/>
                    </a:lnTo>
                    <a:lnTo>
                      <a:pt x="189" y="110"/>
                    </a:lnTo>
                    <a:lnTo>
                      <a:pt x="228" y="93"/>
                    </a:lnTo>
                    <a:lnTo>
                      <a:pt x="246" y="70"/>
                    </a:lnTo>
                    <a:lnTo>
                      <a:pt x="278" y="65"/>
                    </a:lnTo>
                    <a:lnTo>
                      <a:pt x="273" y="50"/>
                    </a:lnTo>
                    <a:lnTo>
                      <a:pt x="239" y="16"/>
                    </a:lnTo>
                    <a:lnTo>
                      <a:pt x="228" y="11"/>
                    </a:lnTo>
                    <a:lnTo>
                      <a:pt x="228" y="4"/>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6" name="Freeform 513"/>
              <p:cNvSpPr>
                <a:spLocks noChangeAspect="1"/>
              </p:cNvSpPr>
              <p:nvPr/>
            </p:nvSpPr>
            <p:spPr bwMode="gray">
              <a:xfrm>
                <a:off x="3070" y="2029"/>
                <a:ext cx="32" cy="24"/>
              </a:xfrm>
              <a:custGeom>
                <a:avLst/>
                <a:gdLst>
                  <a:gd name="T0" fmla="*/ 11 w 189"/>
                  <a:gd name="T1" fmla="*/ 9 h 147"/>
                  <a:gd name="T2" fmla="*/ 2 w 189"/>
                  <a:gd name="T3" fmla="*/ 10 h 147"/>
                  <a:gd name="T4" fmla="*/ 0 w 189"/>
                  <a:gd name="T5" fmla="*/ 12 h 147"/>
                  <a:gd name="T6" fmla="*/ 2 w 189"/>
                  <a:gd name="T7" fmla="*/ 13 h 147"/>
                  <a:gd name="T8" fmla="*/ 8 w 189"/>
                  <a:gd name="T9" fmla="*/ 13 h 147"/>
                  <a:gd name="T10" fmla="*/ 11 w 189"/>
                  <a:gd name="T11" fmla="*/ 18 h 147"/>
                  <a:gd name="T12" fmla="*/ 13 w 189"/>
                  <a:gd name="T13" fmla="*/ 24 h 147"/>
                  <a:gd name="T14" fmla="*/ 18 w 189"/>
                  <a:gd name="T15" fmla="*/ 24 h 147"/>
                  <a:gd name="T16" fmla="*/ 20 w 189"/>
                  <a:gd name="T17" fmla="*/ 18 h 147"/>
                  <a:gd name="T18" fmla="*/ 32 w 189"/>
                  <a:gd name="T19" fmla="*/ 14 h 147"/>
                  <a:gd name="T20" fmla="*/ 32 w 189"/>
                  <a:gd name="T21" fmla="*/ 8 h 147"/>
                  <a:gd name="T22" fmla="*/ 28 w 189"/>
                  <a:gd name="T23" fmla="*/ 5 h 147"/>
                  <a:gd name="T24" fmla="*/ 25 w 189"/>
                  <a:gd name="T25" fmla="*/ 4 h 147"/>
                  <a:gd name="T26" fmla="*/ 21 w 189"/>
                  <a:gd name="T27" fmla="*/ 1 h 147"/>
                  <a:gd name="T28" fmla="*/ 18 w 189"/>
                  <a:gd name="T29" fmla="*/ 0 h 147"/>
                  <a:gd name="T30" fmla="*/ 14 w 189"/>
                  <a:gd name="T31" fmla="*/ 6 h 147"/>
                  <a:gd name="T32" fmla="*/ 11 w 189"/>
                  <a:gd name="T33" fmla="*/ 9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9"/>
                  <a:gd name="T52" fmla="*/ 0 h 147"/>
                  <a:gd name="T53" fmla="*/ 189 w 189"/>
                  <a:gd name="T54" fmla="*/ 147 h 1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9" h="147">
                    <a:moveTo>
                      <a:pt x="64" y="55"/>
                    </a:moveTo>
                    <a:lnTo>
                      <a:pt x="14" y="59"/>
                    </a:lnTo>
                    <a:lnTo>
                      <a:pt x="0" y="74"/>
                    </a:lnTo>
                    <a:lnTo>
                      <a:pt x="14" y="82"/>
                    </a:lnTo>
                    <a:lnTo>
                      <a:pt x="47" y="82"/>
                    </a:lnTo>
                    <a:lnTo>
                      <a:pt x="66" y="110"/>
                    </a:lnTo>
                    <a:lnTo>
                      <a:pt x="78" y="147"/>
                    </a:lnTo>
                    <a:lnTo>
                      <a:pt x="105" y="145"/>
                    </a:lnTo>
                    <a:lnTo>
                      <a:pt x="121" y="110"/>
                    </a:lnTo>
                    <a:lnTo>
                      <a:pt x="189" y="88"/>
                    </a:lnTo>
                    <a:lnTo>
                      <a:pt x="189" y="52"/>
                    </a:lnTo>
                    <a:lnTo>
                      <a:pt x="168" y="32"/>
                    </a:lnTo>
                    <a:lnTo>
                      <a:pt x="146" y="23"/>
                    </a:lnTo>
                    <a:lnTo>
                      <a:pt x="125" y="4"/>
                    </a:lnTo>
                    <a:lnTo>
                      <a:pt x="105" y="0"/>
                    </a:lnTo>
                    <a:lnTo>
                      <a:pt x="85" y="39"/>
                    </a:lnTo>
                    <a:lnTo>
                      <a:pt x="64" y="55"/>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7" name="Freeform 514"/>
              <p:cNvSpPr>
                <a:spLocks noChangeAspect="1"/>
              </p:cNvSpPr>
              <p:nvPr/>
            </p:nvSpPr>
            <p:spPr bwMode="gray">
              <a:xfrm>
                <a:off x="3118" y="1990"/>
                <a:ext cx="166" cy="137"/>
              </a:xfrm>
              <a:custGeom>
                <a:avLst/>
                <a:gdLst>
                  <a:gd name="T0" fmla="*/ 77 w 999"/>
                  <a:gd name="T1" fmla="*/ 0 h 822"/>
                  <a:gd name="T2" fmla="*/ 87 w 999"/>
                  <a:gd name="T3" fmla="*/ 4 h 822"/>
                  <a:gd name="T4" fmla="*/ 99 w 999"/>
                  <a:gd name="T5" fmla="*/ 8 h 822"/>
                  <a:gd name="T6" fmla="*/ 114 w 999"/>
                  <a:gd name="T7" fmla="*/ 13 h 822"/>
                  <a:gd name="T8" fmla="*/ 148 w 999"/>
                  <a:gd name="T9" fmla="*/ 16 h 822"/>
                  <a:gd name="T10" fmla="*/ 157 w 999"/>
                  <a:gd name="T11" fmla="*/ 9 h 822"/>
                  <a:gd name="T12" fmla="*/ 165 w 999"/>
                  <a:gd name="T13" fmla="*/ 14 h 822"/>
                  <a:gd name="T14" fmla="*/ 164 w 999"/>
                  <a:gd name="T15" fmla="*/ 24 h 822"/>
                  <a:gd name="T16" fmla="*/ 152 w 999"/>
                  <a:gd name="T17" fmla="*/ 40 h 822"/>
                  <a:gd name="T18" fmla="*/ 150 w 999"/>
                  <a:gd name="T19" fmla="*/ 57 h 822"/>
                  <a:gd name="T20" fmla="*/ 149 w 999"/>
                  <a:gd name="T21" fmla="*/ 72 h 822"/>
                  <a:gd name="T22" fmla="*/ 151 w 999"/>
                  <a:gd name="T23" fmla="*/ 79 h 822"/>
                  <a:gd name="T24" fmla="*/ 144 w 999"/>
                  <a:gd name="T25" fmla="*/ 89 h 822"/>
                  <a:gd name="T26" fmla="*/ 139 w 999"/>
                  <a:gd name="T27" fmla="*/ 96 h 822"/>
                  <a:gd name="T28" fmla="*/ 147 w 999"/>
                  <a:gd name="T29" fmla="*/ 101 h 822"/>
                  <a:gd name="T30" fmla="*/ 162 w 999"/>
                  <a:gd name="T31" fmla="*/ 111 h 822"/>
                  <a:gd name="T32" fmla="*/ 155 w 999"/>
                  <a:gd name="T33" fmla="*/ 120 h 822"/>
                  <a:gd name="T34" fmla="*/ 145 w 999"/>
                  <a:gd name="T35" fmla="*/ 109 h 822"/>
                  <a:gd name="T36" fmla="*/ 142 w 999"/>
                  <a:gd name="T37" fmla="*/ 123 h 822"/>
                  <a:gd name="T38" fmla="*/ 139 w 999"/>
                  <a:gd name="T39" fmla="*/ 137 h 822"/>
                  <a:gd name="T40" fmla="*/ 128 w 999"/>
                  <a:gd name="T41" fmla="*/ 134 h 822"/>
                  <a:gd name="T42" fmla="*/ 114 w 999"/>
                  <a:gd name="T43" fmla="*/ 137 h 822"/>
                  <a:gd name="T44" fmla="*/ 95 w 999"/>
                  <a:gd name="T45" fmla="*/ 125 h 822"/>
                  <a:gd name="T46" fmla="*/ 82 w 999"/>
                  <a:gd name="T47" fmla="*/ 115 h 822"/>
                  <a:gd name="T48" fmla="*/ 64 w 999"/>
                  <a:gd name="T49" fmla="*/ 107 h 822"/>
                  <a:gd name="T50" fmla="*/ 40 w 999"/>
                  <a:gd name="T51" fmla="*/ 115 h 822"/>
                  <a:gd name="T52" fmla="*/ 32 w 999"/>
                  <a:gd name="T53" fmla="*/ 120 h 822"/>
                  <a:gd name="T54" fmla="*/ 35 w 999"/>
                  <a:gd name="T55" fmla="*/ 96 h 822"/>
                  <a:gd name="T56" fmla="*/ 37 w 999"/>
                  <a:gd name="T57" fmla="*/ 86 h 822"/>
                  <a:gd name="T58" fmla="*/ 26 w 999"/>
                  <a:gd name="T59" fmla="*/ 90 h 822"/>
                  <a:gd name="T60" fmla="*/ 18 w 999"/>
                  <a:gd name="T61" fmla="*/ 88 h 822"/>
                  <a:gd name="T62" fmla="*/ 9 w 999"/>
                  <a:gd name="T63" fmla="*/ 87 h 822"/>
                  <a:gd name="T64" fmla="*/ 3 w 999"/>
                  <a:gd name="T65" fmla="*/ 74 h 822"/>
                  <a:gd name="T66" fmla="*/ 4 w 999"/>
                  <a:gd name="T67" fmla="*/ 62 h 822"/>
                  <a:gd name="T68" fmla="*/ 10 w 999"/>
                  <a:gd name="T69" fmla="*/ 58 h 822"/>
                  <a:gd name="T70" fmla="*/ 2 w 999"/>
                  <a:gd name="T71" fmla="*/ 49 h 822"/>
                  <a:gd name="T72" fmla="*/ 3 w 999"/>
                  <a:gd name="T73" fmla="*/ 44 h 822"/>
                  <a:gd name="T74" fmla="*/ 2 w 999"/>
                  <a:gd name="T75" fmla="*/ 31 h 822"/>
                  <a:gd name="T76" fmla="*/ 22 w 999"/>
                  <a:gd name="T77" fmla="*/ 23 h 822"/>
                  <a:gd name="T78" fmla="*/ 24 w 999"/>
                  <a:gd name="T79" fmla="*/ 18 h 822"/>
                  <a:gd name="T80" fmla="*/ 34 w 999"/>
                  <a:gd name="T81" fmla="*/ 13 h 822"/>
                  <a:gd name="T82" fmla="*/ 48 w 999"/>
                  <a:gd name="T83" fmla="*/ 8 h 822"/>
                  <a:gd name="T84" fmla="*/ 67 w 999"/>
                  <a:gd name="T85" fmla="*/ 10 h 822"/>
                  <a:gd name="T86" fmla="*/ 69 w 999"/>
                  <a:gd name="T87" fmla="*/ 4 h 8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99"/>
                  <a:gd name="T133" fmla="*/ 0 h 822"/>
                  <a:gd name="T134" fmla="*/ 999 w 999"/>
                  <a:gd name="T135" fmla="*/ 822 h 8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99" h="822">
                    <a:moveTo>
                      <a:pt x="451" y="21"/>
                    </a:moveTo>
                    <a:lnTo>
                      <a:pt x="461" y="0"/>
                    </a:lnTo>
                    <a:lnTo>
                      <a:pt x="489" y="32"/>
                    </a:lnTo>
                    <a:lnTo>
                      <a:pt x="521" y="21"/>
                    </a:lnTo>
                    <a:lnTo>
                      <a:pt x="549" y="26"/>
                    </a:lnTo>
                    <a:lnTo>
                      <a:pt x="596" y="45"/>
                    </a:lnTo>
                    <a:lnTo>
                      <a:pt x="668" y="56"/>
                    </a:lnTo>
                    <a:lnTo>
                      <a:pt x="686" y="79"/>
                    </a:lnTo>
                    <a:lnTo>
                      <a:pt x="731" y="94"/>
                    </a:lnTo>
                    <a:lnTo>
                      <a:pt x="893" y="97"/>
                    </a:lnTo>
                    <a:lnTo>
                      <a:pt x="935" y="82"/>
                    </a:lnTo>
                    <a:lnTo>
                      <a:pt x="944" y="53"/>
                    </a:lnTo>
                    <a:lnTo>
                      <a:pt x="970" y="58"/>
                    </a:lnTo>
                    <a:lnTo>
                      <a:pt x="990" y="83"/>
                    </a:lnTo>
                    <a:lnTo>
                      <a:pt x="999" y="113"/>
                    </a:lnTo>
                    <a:lnTo>
                      <a:pt x="986" y="142"/>
                    </a:lnTo>
                    <a:lnTo>
                      <a:pt x="944" y="184"/>
                    </a:lnTo>
                    <a:lnTo>
                      <a:pt x="913" y="238"/>
                    </a:lnTo>
                    <a:lnTo>
                      <a:pt x="888" y="290"/>
                    </a:lnTo>
                    <a:lnTo>
                      <a:pt x="903" y="341"/>
                    </a:lnTo>
                    <a:lnTo>
                      <a:pt x="892" y="407"/>
                    </a:lnTo>
                    <a:lnTo>
                      <a:pt x="898" y="431"/>
                    </a:lnTo>
                    <a:lnTo>
                      <a:pt x="908" y="450"/>
                    </a:lnTo>
                    <a:lnTo>
                      <a:pt x="908" y="473"/>
                    </a:lnTo>
                    <a:lnTo>
                      <a:pt x="898" y="500"/>
                    </a:lnTo>
                    <a:lnTo>
                      <a:pt x="866" y="532"/>
                    </a:lnTo>
                    <a:lnTo>
                      <a:pt x="847" y="546"/>
                    </a:lnTo>
                    <a:lnTo>
                      <a:pt x="838" y="573"/>
                    </a:lnTo>
                    <a:lnTo>
                      <a:pt x="850" y="602"/>
                    </a:lnTo>
                    <a:lnTo>
                      <a:pt x="883" y="604"/>
                    </a:lnTo>
                    <a:lnTo>
                      <a:pt x="935" y="600"/>
                    </a:lnTo>
                    <a:lnTo>
                      <a:pt x="974" y="666"/>
                    </a:lnTo>
                    <a:lnTo>
                      <a:pt x="970" y="722"/>
                    </a:lnTo>
                    <a:lnTo>
                      <a:pt x="933" y="722"/>
                    </a:lnTo>
                    <a:lnTo>
                      <a:pt x="900" y="681"/>
                    </a:lnTo>
                    <a:lnTo>
                      <a:pt x="870" y="654"/>
                    </a:lnTo>
                    <a:lnTo>
                      <a:pt x="872" y="709"/>
                    </a:lnTo>
                    <a:lnTo>
                      <a:pt x="854" y="736"/>
                    </a:lnTo>
                    <a:lnTo>
                      <a:pt x="831" y="792"/>
                    </a:lnTo>
                    <a:lnTo>
                      <a:pt x="837" y="822"/>
                    </a:lnTo>
                    <a:lnTo>
                      <a:pt x="834" y="819"/>
                    </a:lnTo>
                    <a:lnTo>
                      <a:pt x="772" y="801"/>
                    </a:lnTo>
                    <a:lnTo>
                      <a:pt x="712" y="808"/>
                    </a:lnTo>
                    <a:lnTo>
                      <a:pt x="684" y="822"/>
                    </a:lnTo>
                    <a:lnTo>
                      <a:pt x="654" y="820"/>
                    </a:lnTo>
                    <a:lnTo>
                      <a:pt x="573" y="747"/>
                    </a:lnTo>
                    <a:lnTo>
                      <a:pt x="554" y="713"/>
                    </a:lnTo>
                    <a:lnTo>
                      <a:pt x="496" y="691"/>
                    </a:lnTo>
                    <a:lnTo>
                      <a:pt x="450" y="653"/>
                    </a:lnTo>
                    <a:lnTo>
                      <a:pt x="387" y="639"/>
                    </a:lnTo>
                    <a:lnTo>
                      <a:pt x="291" y="653"/>
                    </a:lnTo>
                    <a:lnTo>
                      <a:pt x="242" y="690"/>
                    </a:lnTo>
                    <a:lnTo>
                      <a:pt x="212" y="695"/>
                    </a:lnTo>
                    <a:lnTo>
                      <a:pt x="190" y="717"/>
                    </a:lnTo>
                    <a:lnTo>
                      <a:pt x="201" y="672"/>
                    </a:lnTo>
                    <a:lnTo>
                      <a:pt x="212" y="577"/>
                    </a:lnTo>
                    <a:lnTo>
                      <a:pt x="225" y="537"/>
                    </a:lnTo>
                    <a:lnTo>
                      <a:pt x="223" y="517"/>
                    </a:lnTo>
                    <a:lnTo>
                      <a:pt x="170" y="510"/>
                    </a:lnTo>
                    <a:lnTo>
                      <a:pt x="157" y="539"/>
                    </a:lnTo>
                    <a:lnTo>
                      <a:pt x="129" y="558"/>
                    </a:lnTo>
                    <a:lnTo>
                      <a:pt x="106" y="525"/>
                    </a:lnTo>
                    <a:lnTo>
                      <a:pt x="84" y="527"/>
                    </a:lnTo>
                    <a:lnTo>
                      <a:pt x="57" y="519"/>
                    </a:lnTo>
                    <a:lnTo>
                      <a:pt x="41" y="475"/>
                    </a:lnTo>
                    <a:lnTo>
                      <a:pt x="18" y="445"/>
                    </a:lnTo>
                    <a:lnTo>
                      <a:pt x="14" y="406"/>
                    </a:lnTo>
                    <a:lnTo>
                      <a:pt x="27" y="370"/>
                    </a:lnTo>
                    <a:lnTo>
                      <a:pt x="67" y="363"/>
                    </a:lnTo>
                    <a:lnTo>
                      <a:pt x="61" y="349"/>
                    </a:lnTo>
                    <a:lnTo>
                      <a:pt x="9" y="342"/>
                    </a:lnTo>
                    <a:lnTo>
                      <a:pt x="14" y="293"/>
                    </a:lnTo>
                    <a:lnTo>
                      <a:pt x="23" y="281"/>
                    </a:lnTo>
                    <a:lnTo>
                      <a:pt x="16" y="265"/>
                    </a:lnTo>
                    <a:lnTo>
                      <a:pt x="0" y="261"/>
                    </a:lnTo>
                    <a:lnTo>
                      <a:pt x="14" y="185"/>
                    </a:lnTo>
                    <a:lnTo>
                      <a:pt x="29" y="169"/>
                    </a:lnTo>
                    <a:lnTo>
                      <a:pt x="131" y="140"/>
                    </a:lnTo>
                    <a:lnTo>
                      <a:pt x="133" y="124"/>
                    </a:lnTo>
                    <a:lnTo>
                      <a:pt x="147" y="111"/>
                    </a:lnTo>
                    <a:lnTo>
                      <a:pt x="178" y="102"/>
                    </a:lnTo>
                    <a:lnTo>
                      <a:pt x="203" y="79"/>
                    </a:lnTo>
                    <a:lnTo>
                      <a:pt x="277" y="82"/>
                    </a:lnTo>
                    <a:lnTo>
                      <a:pt x="287" y="45"/>
                    </a:lnTo>
                    <a:lnTo>
                      <a:pt x="325" y="68"/>
                    </a:lnTo>
                    <a:lnTo>
                      <a:pt x="402" y="61"/>
                    </a:lnTo>
                    <a:lnTo>
                      <a:pt x="422" y="45"/>
                    </a:lnTo>
                    <a:lnTo>
                      <a:pt x="418" y="21"/>
                    </a:lnTo>
                    <a:lnTo>
                      <a:pt x="451" y="2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sp>
          <p:nvSpPr>
            <p:cNvPr id="133" name="Freeform 517"/>
            <p:cNvSpPr>
              <a:spLocks noChangeAspect="1"/>
            </p:cNvSpPr>
            <p:nvPr/>
          </p:nvSpPr>
          <p:spPr bwMode="gray">
            <a:xfrm>
              <a:off x="6093810" y="4083329"/>
              <a:ext cx="264601" cy="165178"/>
            </a:xfrm>
            <a:custGeom>
              <a:avLst/>
              <a:gdLst>
                <a:gd name="T0" fmla="*/ 0 w 673"/>
                <a:gd name="T1" fmla="*/ 50808751 h 501"/>
                <a:gd name="T2" fmla="*/ 935624 w 673"/>
                <a:gd name="T3" fmla="*/ 49429512 h 501"/>
                <a:gd name="T4" fmla="*/ 5748294 w 673"/>
                <a:gd name="T5" fmla="*/ 46095674 h 501"/>
                <a:gd name="T6" fmla="*/ 7352275 w 673"/>
                <a:gd name="T7" fmla="*/ 44026806 h 501"/>
                <a:gd name="T8" fmla="*/ 9758426 w 673"/>
                <a:gd name="T9" fmla="*/ 37934153 h 501"/>
                <a:gd name="T10" fmla="*/ 10026061 w 673"/>
                <a:gd name="T11" fmla="*/ 32761331 h 501"/>
                <a:gd name="T12" fmla="*/ 12432215 w 673"/>
                <a:gd name="T13" fmla="*/ 30462261 h 501"/>
                <a:gd name="T14" fmla="*/ 22992811 w 673"/>
                <a:gd name="T15" fmla="*/ 29887578 h 501"/>
                <a:gd name="T16" fmla="*/ 27136765 w 673"/>
                <a:gd name="T17" fmla="*/ 27358635 h 501"/>
                <a:gd name="T18" fmla="*/ 33553413 w 673"/>
                <a:gd name="T19" fmla="*/ 21036104 h 501"/>
                <a:gd name="T20" fmla="*/ 38365716 w 673"/>
                <a:gd name="T21" fmla="*/ 14139233 h 501"/>
                <a:gd name="T22" fmla="*/ 40771868 w 673"/>
                <a:gd name="T23" fmla="*/ 6437466 h 501"/>
                <a:gd name="T24" fmla="*/ 41707858 w 673"/>
                <a:gd name="T25" fmla="*/ 0 h 501"/>
                <a:gd name="T26" fmla="*/ 39568975 w 673"/>
                <a:gd name="T27" fmla="*/ 12070037 h 501"/>
                <a:gd name="T28" fmla="*/ 35425027 w 673"/>
                <a:gd name="T29" fmla="*/ 19771802 h 501"/>
                <a:gd name="T30" fmla="*/ 32350155 w 673"/>
                <a:gd name="T31" fmla="*/ 23795264 h 501"/>
                <a:gd name="T32" fmla="*/ 28340024 w 673"/>
                <a:gd name="T33" fmla="*/ 27588508 h 501"/>
                <a:gd name="T34" fmla="*/ 30211272 w 673"/>
                <a:gd name="T35" fmla="*/ 30922007 h 501"/>
                <a:gd name="T36" fmla="*/ 33553413 w 673"/>
                <a:gd name="T37" fmla="*/ 30462261 h 501"/>
                <a:gd name="T38" fmla="*/ 37831178 w 673"/>
                <a:gd name="T39" fmla="*/ 32301584 h 501"/>
                <a:gd name="T40" fmla="*/ 43445654 w 673"/>
                <a:gd name="T41" fmla="*/ 32301584 h 501"/>
                <a:gd name="T42" fmla="*/ 44381278 w 673"/>
                <a:gd name="T43" fmla="*/ 28508001 h 501"/>
                <a:gd name="T44" fmla="*/ 44381278 w 673"/>
                <a:gd name="T45" fmla="*/ 21611125 h 501"/>
                <a:gd name="T46" fmla="*/ 46119075 w 673"/>
                <a:gd name="T47" fmla="*/ 19541929 h 501"/>
                <a:gd name="T48" fmla="*/ 46386709 w 673"/>
                <a:gd name="T49" fmla="*/ 17587668 h 501"/>
                <a:gd name="T50" fmla="*/ 51466293 w 673"/>
                <a:gd name="T51" fmla="*/ 16553240 h 501"/>
                <a:gd name="T52" fmla="*/ 54273530 w 673"/>
                <a:gd name="T53" fmla="*/ 18852309 h 501"/>
                <a:gd name="T54" fmla="*/ 58150210 w 673"/>
                <a:gd name="T55" fmla="*/ 19886738 h 501"/>
                <a:gd name="T56" fmla="*/ 61224716 w 673"/>
                <a:gd name="T57" fmla="*/ 22070871 h 501"/>
                <a:gd name="T58" fmla="*/ 64967944 w 673"/>
                <a:gd name="T59" fmla="*/ 23220242 h 501"/>
                <a:gd name="T60" fmla="*/ 73122388 w 673"/>
                <a:gd name="T61" fmla="*/ 24484883 h 501"/>
                <a:gd name="T62" fmla="*/ 81276833 w 673"/>
                <a:gd name="T63" fmla="*/ 23795264 h 501"/>
                <a:gd name="T64" fmla="*/ 84485157 w 673"/>
                <a:gd name="T65" fmla="*/ 25749185 h 501"/>
                <a:gd name="T66" fmla="*/ 89965815 w 673"/>
                <a:gd name="T67" fmla="*/ 35405210 h 501"/>
                <a:gd name="T68" fmla="*/ 87024760 w 673"/>
                <a:gd name="T69" fmla="*/ 41842673 h 501"/>
                <a:gd name="T70" fmla="*/ 87024760 w 673"/>
                <a:gd name="T71" fmla="*/ 49084702 h 501"/>
                <a:gd name="T72" fmla="*/ 88094201 w 673"/>
                <a:gd name="T73" fmla="*/ 53452630 h 501"/>
                <a:gd name="T74" fmla="*/ 76597981 w 673"/>
                <a:gd name="T75" fmla="*/ 54832207 h 501"/>
                <a:gd name="T76" fmla="*/ 63096330 w 673"/>
                <a:gd name="T77" fmla="*/ 57361150 h 501"/>
                <a:gd name="T78" fmla="*/ 39034071 w 673"/>
                <a:gd name="T79" fmla="*/ 57591023 h 501"/>
                <a:gd name="T80" fmla="*/ 6951189 w 673"/>
                <a:gd name="T81" fmla="*/ 52992884 h 501"/>
                <a:gd name="T82" fmla="*/ 0 w 673"/>
                <a:gd name="T83" fmla="*/ 50808751 h 50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3"/>
                <a:gd name="T127" fmla="*/ 0 h 501"/>
                <a:gd name="T128" fmla="*/ 673 w 673"/>
                <a:gd name="T129" fmla="*/ 501 h 50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3" h="501">
                  <a:moveTo>
                    <a:pt x="0" y="442"/>
                  </a:moveTo>
                  <a:lnTo>
                    <a:pt x="7" y="430"/>
                  </a:lnTo>
                  <a:lnTo>
                    <a:pt x="43" y="401"/>
                  </a:lnTo>
                  <a:lnTo>
                    <a:pt x="55" y="383"/>
                  </a:lnTo>
                  <a:lnTo>
                    <a:pt x="73" y="330"/>
                  </a:lnTo>
                  <a:lnTo>
                    <a:pt x="75" y="285"/>
                  </a:lnTo>
                  <a:lnTo>
                    <a:pt x="93" y="265"/>
                  </a:lnTo>
                  <a:lnTo>
                    <a:pt x="172" y="260"/>
                  </a:lnTo>
                  <a:lnTo>
                    <a:pt x="203" y="238"/>
                  </a:lnTo>
                  <a:lnTo>
                    <a:pt x="251" y="183"/>
                  </a:lnTo>
                  <a:lnTo>
                    <a:pt x="287" y="123"/>
                  </a:lnTo>
                  <a:lnTo>
                    <a:pt x="305" y="56"/>
                  </a:lnTo>
                  <a:lnTo>
                    <a:pt x="312" y="0"/>
                  </a:lnTo>
                  <a:lnTo>
                    <a:pt x="296" y="105"/>
                  </a:lnTo>
                  <a:lnTo>
                    <a:pt x="265" y="172"/>
                  </a:lnTo>
                  <a:lnTo>
                    <a:pt x="242" y="207"/>
                  </a:lnTo>
                  <a:lnTo>
                    <a:pt x="212" y="240"/>
                  </a:lnTo>
                  <a:lnTo>
                    <a:pt x="226" y="269"/>
                  </a:lnTo>
                  <a:lnTo>
                    <a:pt x="251" y="265"/>
                  </a:lnTo>
                  <a:lnTo>
                    <a:pt x="283" y="281"/>
                  </a:lnTo>
                  <a:lnTo>
                    <a:pt x="325" y="281"/>
                  </a:lnTo>
                  <a:lnTo>
                    <a:pt x="332" y="248"/>
                  </a:lnTo>
                  <a:lnTo>
                    <a:pt x="332" y="188"/>
                  </a:lnTo>
                  <a:lnTo>
                    <a:pt x="345" y="170"/>
                  </a:lnTo>
                  <a:lnTo>
                    <a:pt x="347" y="153"/>
                  </a:lnTo>
                  <a:lnTo>
                    <a:pt x="385" y="144"/>
                  </a:lnTo>
                  <a:lnTo>
                    <a:pt x="406" y="164"/>
                  </a:lnTo>
                  <a:lnTo>
                    <a:pt x="435" y="173"/>
                  </a:lnTo>
                  <a:lnTo>
                    <a:pt x="458" y="192"/>
                  </a:lnTo>
                  <a:lnTo>
                    <a:pt x="486" y="202"/>
                  </a:lnTo>
                  <a:lnTo>
                    <a:pt x="547" y="213"/>
                  </a:lnTo>
                  <a:lnTo>
                    <a:pt x="608" y="207"/>
                  </a:lnTo>
                  <a:lnTo>
                    <a:pt x="632" y="224"/>
                  </a:lnTo>
                  <a:lnTo>
                    <a:pt x="673" y="308"/>
                  </a:lnTo>
                  <a:lnTo>
                    <a:pt x="651" y="364"/>
                  </a:lnTo>
                  <a:lnTo>
                    <a:pt x="651" y="427"/>
                  </a:lnTo>
                  <a:lnTo>
                    <a:pt x="659" y="465"/>
                  </a:lnTo>
                  <a:lnTo>
                    <a:pt x="573" y="477"/>
                  </a:lnTo>
                  <a:lnTo>
                    <a:pt x="472" y="499"/>
                  </a:lnTo>
                  <a:lnTo>
                    <a:pt x="292" y="501"/>
                  </a:lnTo>
                  <a:lnTo>
                    <a:pt x="52" y="461"/>
                  </a:lnTo>
                  <a:lnTo>
                    <a:pt x="0" y="442"/>
                  </a:lnTo>
                  <a:close/>
                </a:path>
              </a:pathLst>
            </a:custGeom>
            <a:solidFill>
              <a:schemeClr val="bg1">
                <a:lumMod val="85000"/>
              </a:schemeClr>
            </a:solidFill>
            <a:ln w="0" cap="flat" cmpd="sng">
              <a:solidFill>
                <a:srgbClr val="FFFFFF"/>
              </a:solidFill>
              <a:prstDash val="solid"/>
              <a:round/>
              <a:headEnd type="none" w="med" len="med"/>
              <a:tailEnd type="none" w="med" len="med"/>
            </a:ln>
          </p:spPr>
          <p:txBody>
            <a:bodyPr/>
            <a:lstStyle/>
            <a:p>
              <a:endParaRPr lang="en-US" dirty="0"/>
            </a:p>
          </p:txBody>
        </p:sp>
        <p:grpSp>
          <p:nvGrpSpPr>
            <p:cNvPr id="134" name="Group 519"/>
            <p:cNvGrpSpPr>
              <a:grpSpLocks noChangeAspect="1"/>
            </p:cNvGrpSpPr>
            <p:nvPr/>
          </p:nvGrpSpPr>
          <p:grpSpPr bwMode="auto">
            <a:xfrm>
              <a:off x="4806614" y="4348819"/>
              <a:ext cx="285084" cy="291761"/>
              <a:chOff x="2441" y="2378"/>
              <a:chExt cx="121" cy="148"/>
            </a:xfrm>
            <a:solidFill>
              <a:schemeClr val="bg1">
                <a:lumMod val="85000"/>
              </a:schemeClr>
            </a:solidFill>
          </p:grpSpPr>
          <p:sp>
            <p:nvSpPr>
              <p:cNvPr id="170" name="Freeform 520"/>
              <p:cNvSpPr>
                <a:spLocks noChangeAspect="1"/>
              </p:cNvSpPr>
              <p:nvPr/>
            </p:nvSpPr>
            <p:spPr bwMode="gray">
              <a:xfrm>
                <a:off x="2458" y="2470"/>
                <a:ext cx="11" cy="7"/>
              </a:xfrm>
              <a:custGeom>
                <a:avLst/>
                <a:gdLst>
                  <a:gd name="T0" fmla="*/ 2 w 65"/>
                  <a:gd name="T1" fmla="*/ 2 h 43"/>
                  <a:gd name="T2" fmla="*/ 0 w 65"/>
                  <a:gd name="T3" fmla="*/ 0 h 43"/>
                  <a:gd name="T4" fmla="*/ 4 w 65"/>
                  <a:gd name="T5" fmla="*/ 0 h 43"/>
                  <a:gd name="T6" fmla="*/ 10 w 65"/>
                  <a:gd name="T7" fmla="*/ 5 h 43"/>
                  <a:gd name="T8" fmla="*/ 11 w 65"/>
                  <a:gd name="T9" fmla="*/ 7 h 43"/>
                  <a:gd name="T10" fmla="*/ 2 w 65"/>
                  <a:gd name="T11" fmla="*/ 2 h 43"/>
                  <a:gd name="T12" fmla="*/ 0 60000 65536"/>
                  <a:gd name="T13" fmla="*/ 0 60000 65536"/>
                  <a:gd name="T14" fmla="*/ 0 60000 65536"/>
                  <a:gd name="T15" fmla="*/ 0 60000 65536"/>
                  <a:gd name="T16" fmla="*/ 0 60000 65536"/>
                  <a:gd name="T17" fmla="*/ 0 60000 65536"/>
                  <a:gd name="T18" fmla="*/ 0 w 65"/>
                  <a:gd name="T19" fmla="*/ 0 h 43"/>
                  <a:gd name="T20" fmla="*/ 65 w 65"/>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65" h="43">
                    <a:moveTo>
                      <a:pt x="9" y="12"/>
                    </a:moveTo>
                    <a:lnTo>
                      <a:pt x="0" y="3"/>
                    </a:lnTo>
                    <a:lnTo>
                      <a:pt x="26" y="0"/>
                    </a:lnTo>
                    <a:lnTo>
                      <a:pt x="61" y="33"/>
                    </a:lnTo>
                    <a:lnTo>
                      <a:pt x="65" y="43"/>
                    </a:lnTo>
                    <a:lnTo>
                      <a:pt x="9" y="12"/>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1" name="Freeform 521"/>
              <p:cNvSpPr>
                <a:spLocks noChangeAspect="1"/>
              </p:cNvSpPr>
              <p:nvPr/>
            </p:nvSpPr>
            <p:spPr bwMode="gray">
              <a:xfrm>
                <a:off x="2451" y="2474"/>
                <a:ext cx="10" cy="4"/>
              </a:xfrm>
              <a:custGeom>
                <a:avLst/>
                <a:gdLst>
                  <a:gd name="T0" fmla="*/ 0 w 56"/>
                  <a:gd name="T1" fmla="*/ 1 h 28"/>
                  <a:gd name="T2" fmla="*/ 3 w 56"/>
                  <a:gd name="T3" fmla="*/ 0 h 28"/>
                  <a:gd name="T4" fmla="*/ 10 w 56"/>
                  <a:gd name="T5" fmla="*/ 2 h 28"/>
                  <a:gd name="T6" fmla="*/ 10 w 56"/>
                  <a:gd name="T7" fmla="*/ 4 h 28"/>
                  <a:gd name="T8" fmla="*/ 0 w 56"/>
                  <a:gd name="T9" fmla="*/ 1 h 28"/>
                  <a:gd name="T10" fmla="*/ 0 60000 65536"/>
                  <a:gd name="T11" fmla="*/ 0 60000 65536"/>
                  <a:gd name="T12" fmla="*/ 0 60000 65536"/>
                  <a:gd name="T13" fmla="*/ 0 60000 65536"/>
                  <a:gd name="T14" fmla="*/ 0 60000 65536"/>
                  <a:gd name="T15" fmla="*/ 0 w 56"/>
                  <a:gd name="T16" fmla="*/ 0 h 28"/>
                  <a:gd name="T17" fmla="*/ 56 w 56"/>
                  <a:gd name="T18" fmla="*/ 28 h 28"/>
                </a:gdLst>
                <a:ahLst/>
                <a:cxnLst>
                  <a:cxn ang="T10">
                    <a:pos x="T0" y="T1"/>
                  </a:cxn>
                  <a:cxn ang="T11">
                    <a:pos x="T2" y="T3"/>
                  </a:cxn>
                  <a:cxn ang="T12">
                    <a:pos x="T4" y="T5"/>
                  </a:cxn>
                  <a:cxn ang="T13">
                    <a:pos x="T6" y="T7"/>
                  </a:cxn>
                  <a:cxn ang="T14">
                    <a:pos x="T8" y="T9"/>
                  </a:cxn>
                </a:cxnLst>
                <a:rect l="T15" t="T16" r="T17" b="T18"/>
                <a:pathLst>
                  <a:path w="56" h="28">
                    <a:moveTo>
                      <a:pt x="0" y="10"/>
                    </a:moveTo>
                    <a:lnTo>
                      <a:pt x="19" y="0"/>
                    </a:lnTo>
                    <a:lnTo>
                      <a:pt x="54" y="16"/>
                    </a:lnTo>
                    <a:lnTo>
                      <a:pt x="56" y="28"/>
                    </a:lnTo>
                    <a:lnTo>
                      <a:pt x="0" y="1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2" name="Freeform 522"/>
              <p:cNvSpPr>
                <a:spLocks noChangeAspect="1"/>
              </p:cNvSpPr>
              <p:nvPr/>
            </p:nvSpPr>
            <p:spPr bwMode="gray">
              <a:xfrm>
                <a:off x="2445" y="2484"/>
                <a:ext cx="4" cy="5"/>
              </a:xfrm>
              <a:custGeom>
                <a:avLst/>
                <a:gdLst>
                  <a:gd name="T0" fmla="*/ 1 w 22"/>
                  <a:gd name="T1" fmla="*/ 0 h 35"/>
                  <a:gd name="T2" fmla="*/ 0 w 22"/>
                  <a:gd name="T3" fmla="*/ 5 h 35"/>
                  <a:gd name="T4" fmla="*/ 2 w 22"/>
                  <a:gd name="T5" fmla="*/ 5 h 35"/>
                  <a:gd name="T6" fmla="*/ 4 w 22"/>
                  <a:gd name="T7" fmla="*/ 3 h 35"/>
                  <a:gd name="T8" fmla="*/ 4 w 22"/>
                  <a:gd name="T9" fmla="*/ 1 h 35"/>
                  <a:gd name="T10" fmla="*/ 1 w 22"/>
                  <a:gd name="T11" fmla="*/ 0 h 35"/>
                  <a:gd name="T12" fmla="*/ 0 60000 65536"/>
                  <a:gd name="T13" fmla="*/ 0 60000 65536"/>
                  <a:gd name="T14" fmla="*/ 0 60000 65536"/>
                  <a:gd name="T15" fmla="*/ 0 60000 65536"/>
                  <a:gd name="T16" fmla="*/ 0 60000 65536"/>
                  <a:gd name="T17" fmla="*/ 0 60000 65536"/>
                  <a:gd name="T18" fmla="*/ 0 w 22"/>
                  <a:gd name="T19" fmla="*/ 0 h 35"/>
                  <a:gd name="T20" fmla="*/ 22 w 22"/>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2" h="35">
                    <a:moveTo>
                      <a:pt x="4" y="0"/>
                    </a:moveTo>
                    <a:lnTo>
                      <a:pt x="0" y="35"/>
                    </a:lnTo>
                    <a:lnTo>
                      <a:pt x="10" y="35"/>
                    </a:lnTo>
                    <a:lnTo>
                      <a:pt x="22" y="23"/>
                    </a:lnTo>
                    <a:lnTo>
                      <a:pt x="22" y="10"/>
                    </a:lnTo>
                    <a:lnTo>
                      <a:pt x="4"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3" name="Freeform 523"/>
              <p:cNvSpPr>
                <a:spLocks noChangeAspect="1"/>
              </p:cNvSpPr>
              <p:nvPr/>
            </p:nvSpPr>
            <p:spPr bwMode="gray">
              <a:xfrm>
                <a:off x="2441" y="2378"/>
                <a:ext cx="121" cy="148"/>
              </a:xfrm>
              <a:custGeom>
                <a:avLst/>
                <a:gdLst>
                  <a:gd name="T0" fmla="*/ 77 w 726"/>
                  <a:gd name="T1" fmla="*/ 148 h 889"/>
                  <a:gd name="T2" fmla="*/ 71 w 726"/>
                  <a:gd name="T3" fmla="*/ 138 h 889"/>
                  <a:gd name="T4" fmla="*/ 71 w 726"/>
                  <a:gd name="T5" fmla="*/ 125 h 889"/>
                  <a:gd name="T6" fmla="*/ 60 w 726"/>
                  <a:gd name="T7" fmla="*/ 121 h 889"/>
                  <a:gd name="T8" fmla="*/ 54 w 726"/>
                  <a:gd name="T9" fmla="*/ 114 h 889"/>
                  <a:gd name="T10" fmla="*/ 49 w 726"/>
                  <a:gd name="T11" fmla="*/ 110 h 889"/>
                  <a:gd name="T12" fmla="*/ 32 w 726"/>
                  <a:gd name="T13" fmla="*/ 113 h 889"/>
                  <a:gd name="T14" fmla="*/ 10 w 726"/>
                  <a:gd name="T15" fmla="*/ 122 h 889"/>
                  <a:gd name="T16" fmla="*/ 0 w 726"/>
                  <a:gd name="T17" fmla="*/ 116 h 889"/>
                  <a:gd name="T18" fmla="*/ 6 w 726"/>
                  <a:gd name="T19" fmla="*/ 114 h 889"/>
                  <a:gd name="T20" fmla="*/ 18 w 726"/>
                  <a:gd name="T21" fmla="*/ 116 h 889"/>
                  <a:gd name="T22" fmla="*/ 26 w 726"/>
                  <a:gd name="T23" fmla="*/ 113 h 889"/>
                  <a:gd name="T24" fmla="*/ 15 w 726"/>
                  <a:gd name="T25" fmla="*/ 113 h 889"/>
                  <a:gd name="T26" fmla="*/ 14 w 726"/>
                  <a:gd name="T27" fmla="*/ 107 h 889"/>
                  <a:gd name="T28" fmla="*/ 33 w 726"/>
                  <a:gd name="T29" fmla="*/ 101 h 889"/>
                  <a:gd name="T30" fmla="*/ 48 w 726"/>
                  <a:gd name="T31" fmla="*/ 96 h 889"/>
                  <a:gd name="T32" fmla="*/ 37 w 726"/>
                  <a:gd name="T33" fmla="*/ 97 h 889"/>
                  <a:gd name="T34" fmla="*/ 27 w 726"/>
                  <a:gd name="T35" fmla="*/ 95 h 889"/>
                  <a:gd name="T36" fmla="*/ 23 w 726"/>
                  <a:gd name="T37" fmla="*/ 86 h 889"/>
                  <a:gd name="T38" fmla="*/ 37 w 726"/>
                  <a:gd name="T39" fmla="*/ 66 h 889"/>
                  <a:gd name="T40" fmla="*/ 46 w 726"/>
                  <a:gd name="T41" fmla="*/ 32 h 889"/>
                  <a:gd name="T42" fmla="*/ 54 w 726"/>
                  <a:gd name="T43" fmla="*/ 35 h 889"/>
                  <a:gd name="T44" fmla="*/ 58 w 726"/>
                  <a:gd name="T45" fmla="*/ 40 h 889"/>
                  <a:gd name="T46" fmla="*/ 52 w 726"/>
                  <a:gd name="T47" fmla="*/ 43 h 889"/>
                  <a:gd name="T48" fmla="*/ 51 w 726"/>
                  <a:gd name="T49" fmla="*/ 49 h 889"/>
                  <a:gd name="T50" fmla="*/ 52 w 726"/>
                  <a:gd name="T51" fmla="*/ 58 h 889"/>
                  <a:gd name="T52" fmla="*/ 61 w 726"/>
                  <a:gd name="T53" fmla="*/ 64 h 889"/>
                  <a:gd name="T54" fmla="*/ 65 w 726"/>
                  <a:gd name="T55" fmla="*/ 63 h 889"/>
                  <a:gd name="T56" fmla="*/ 62 w 726"/>
                  <a:gd name="T57" fmla="*/ 54 h 889"/>
                  <a:gd name="T58" fmla="*/ 64 w 726"/>
                  <a:gd name="T59" fmla="*/ 51 h 889"/>
                  <a:gd name="T60" fmla="*/ 68 w 726"/>
                  <a:gd name="T61" fmla="*/ 40 h 889"/>
                  <a:gd name="T62" fmla="*/ 69 w 726"/>
                  <a:gd name="T63" fmla="*/ 31 h 889"/>
                  <a:gd name="T64" fmla="*/ 64 w 726"/>
                  <a:gd name="T65" fmla="*/ 30 h 889"/>
                  <a:gd name="T66" fmla="*/ 64 w 726"/>
                  <a:gd name="T67" fmla="*/ 16 h 889"/>
                  <a:gd name="T68" fmla="*/ 72 w 726"/>
                  <a:gd name="T69" fmla="*/ 7 h 889"/>
                  <a:gd name="T70" fmla="*/ 85 w 726"/>
                  <a:gd name="T71" fmla="*/ 2 h 889"/>
                  <a:gd name="T72" fmla="*/ 100 w 726"/>
                  <a:gd name="T73" fmla="*/ 1 h 889"/>
                  <a:gd name="T74" fmla="*/ 113 w 726"/>
                  <a:gd name="T75" fmla="*/ 2 h 889"/>
                  <a:gd name="T76" fmla="*/ 121 w 726"/>
                  <a:gd name="T77" fmla="*/ 10 h 889"/>
                  <a:gd name="T78" fmla="*/ 105 w 726"/>
                  <a:gd name="T79" fmla="*/ 45 h 889"/>
                  <a:gd name="T80" fmla="*/ 118 w 726"/>
                  <a:gd name="T81" fmla="*/ 56 h 889"/>
                  <a:gd name="T82" fmla="*/ 113 w 726"/>
                  <a:gd name="T83" fmla="*/ 69 h 889"/>
                  <a:gd name="T84" fmla="*/ 106 w 726"/>
                  <a:gd name="T85" fmla="*/ 80 h 889"/>
                  <a:gd name="T86" fmla="*/ 98 w 726"/>
                  <a:gd name="T87" fmla="*/ 88 h 889"/>
                  <a:gd name="T88" fmla="*/ 83 w 726"/>
                  <a:gd name="T89" fmla="*/ 84 h 889"/>
                  <a:gd name="T90" fmla="*/ 85 w 726"/>
                  <a:gd name="T91" fmla="*/ 99 h 889"/>
                  <a:gd name="T92" fmla="*/ 85 w 726"/>
                  <a:gd name="T93" fmla="*/ 113 h 889"/>
                  <a:gd name="T94" fmla="*/ 82 w 726"/>
                  <a:gd name="T95" fmla="*/ 129 h 889"/>
                  <a:gd name="T96" fmla="*/ 84 w 726"/>
                  <a:gd name="T97" fmla="*/ 145 h 8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26"/>
                  <a:gd name="T148" fmla="*/ 0 h 889"/>
                  <a:gd name="T149" fmla="*/ 726 w 726"/>
                  <a:gd name="T150" fmla="*/ 889 h 8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26" h="889">
                    <a:moveTo>
                      <a:pt x="504" y="889"/>
                    </a:moveTo>
                    <a:lnTo>
                      <a:pt x="463" y="889"/>
                    </a:lnTo>
                    <a:lnTo>
                      <a:pt x="433" y="866"/>
                    </a:lnTo>
                    <a:lnTo>
                      <a:pt x="426" y="828"/>
                    </a:lnTo>
                    <a:lnTo>
                      <a:pt x="431" y="787"/>
                    </a:lnTo>
                    <a:lnTo>
                      <a:pt x="428" y="749"/>
                    </a:lnTo>
                    <a:lnTo>
                      <a:pt x="399" y="728"/>
                    </a:lnTo>
                    <a:lnTo>
                      <a:pt x="362" y="726"/>
                    </a:lnTo>
                    <a:lnTo>
                      <a:pt x="333" y="708"/>
                    </a:lnTo>
                    <a:lnTo>
                      <a:pt x="324" y="685"/>
                    </a:lnTo>
                    <a:lnTo>
                      <a:pt x="313" y="685"/>
                    </a:lnTo>
                    <a:lnTo>
                      <a:pt x="293" y="662"/>
                    </a:lnTo>
                    <a:lnTo>
                      <a:pt x="234" y="665"/>
                    </a:lnTo>
                    <a:lnTo>
                      <a:pt x="191" y="676"/>
                    </a:lnTo>
                    <a:lnTo>
                      <a:pt x="135" y="713"/>
                    </a:lnTo>
                    <a:lnTo>
                      <a:pt x="63" y="734"/>
                    </a:lnTo>
                    <a:lnTo>
                      <a:pt x="0" y="700"/>
                    </a:lnTo>
                    <a:lnTo>
                      <a:pt x="0" y="697"/>
                    </a:lnTo>
                    <a:lnTo>
                      <a:pt x="9" y="689"/>
                    </a:lnTo>
                    <a:lnTo>
                      <a:pt x="35" y="687"/>
                    </a:lnTo>
                    <a:lnTo>
                      <a:pt x="74" y="713"/>
                    </a:lnTo>
                    <a:lnTo>
                      <a:pt x="108" y="695"/>
                    </a:lnTo>
                    <a:lnTo>
                      <a:pt x="140" y="693"/>
                    </a:lnTo>
                    <a:lnTo>
                      <a:pt x="153" y="681"/>
                    </a:lnTo>
                    <a:lnTo>
                      <a:pt x="125" y="676"/>
                    </a:lnTo>
                    <a:lnTo>
                      <a:pt x="90" y="681"/>
                    </a:lnTo>
                    <a:lnTo>
                      <a:pt x="70" y="674"/>
                    </a:lnTo>
                    <a:lnTo>
                      <a:pt x="83" y="644"/>
                    </a:lnTo>
                    <a:lnTo>
                      <a:pt x="160" y="627"/>
                    </a:lnTo>
                    <a:lnTo>
                      <a:pt x="198" y="606"/>
                    </a:lnTo>
                    <a:lnTo>
                      <a:pt x="263" y="590"/>
                    </a:lnTo>
                    <a:lnTo>
                      <a:pt x="286" y="576"/>
                    </a:lnTo>
                    <a:lnTo>
                      <a:pt x="270" y="563"/>
                    </a:lnTo>
                    <a:lnTo>
                      <a:pt x="225" y="582"/>
                    </a:lnTo>
                    <a:lnTo>
                      <a:pt x="191" y="580"/>
                    </a:lnTo>
                    <a:lnTo>
                      <a:pt x="162" y="568"/>
                    </a:lnTo>
                    <a:lnTo>
                      <a:pt x="139" y="547"/>
                    </a:lnTo>
                    <a:lnTo>
                      <a:pt x="139" y="514"/>
                    </a:lnTo>
                    <a:lnTo>
                      <a:pt x="143" y="495"/>
                    </a:lnTo>
                    <a:lnTo>
                      <a:pt x="225" y="397"/>
                    </a:lnTo>
                    <a:lnTo>
                      <a:pt x="252" y="257"/>
                    </a:lnTo>
                    <a:lnTo>
                      <a:pt x="275" y="194"/>
                    </a:lnTo>
                    <a:lnTo>
                      <a:pt x="309" y="181"/>
                    </a:lnTo>
                    <a:lnTo>
                      <a:pt x="322" y="210"/>
                    </a:lnTo>
                    <a:lnTo>
                      <a:pt x="344" y="229"/>
                    </a:lnTo>
                    <a:lnTo>
                      <a:pt x="346" y="242"/>
                    </a:lnTo>
                    <a:lnTo>
                      <a:pt x="344" y="249"/>
                    </a:lnTo>
                    <a:lnTo>
                      <a:pt x="313" y="259"/>
                    </a:lnTo>
                    <a:lnTo>
                      <a:pt x="308" y="271"/>
                    </a:lnTo>
                    <a:lnTo>
                      <a:pt x="304" y="294"/>
                    </a:lnTo>
                    <a:lnTo>
                      <a:pt x="311" y="337"/>
                    </a:lnTo>
                    <a:lnTo>
                      <a:pt x="309" y="350"/>
                    </a:lnTo>
                    <a:lnTo>
                      <a:pt x="330" y="371"/>
                    </a:lnTo>
                    <a:lnTo>
                      <a:pt x="366" y="387"/>
                    </a:lnTo>
                    <a:lnTo>
                      <a:pt x="385" y="387"/>
                    </a:lnTo>
                    <a:lnTo>
                      <a:pt x="393" y="378"/>
                    </a:lnTo>
                    <a:lnTo>
                      <a:pt x="387" y="348"/>
                    </a:lnTo>
                    <a:lnTo>
                      <a:pt x="371" y="326"/>
                    </a:lnTo>
                    <a:lnTo>
                      <a:pt x="368" y="310"/>
                    </a:lnTo>
                    <a:lnTo>
                      <a:pt x="384" y="305"/>
                    </a:lnTo>
                    <a:lnTo>
                      <a:pt x="406" y="284"/>
                    </a:lnTo>
                    <a:lnTo>
                      <a:pt x="410" y="242"/>
                    </a:lnTo>
                    <a:lnTo>
                      <a:pt x="426" y="196"/>
                    </a:lnTo>
                    <a:lnTo>
                      <a:pt x="415" y="189"/>
                    </a:lnTo>
                    <a:lnTo>
                      <a:pt x="390" y="190"/>
                    </a:lnTo>
                    <a:lnTo>
                      <a:pt x="386" y="178"/>
                    </a:lnTo>
                    <a:lnTo>
                      <a:pt x="380" y="116"/>
                    </a:lnTo>
                    <a:lnTo>
                      <a:pt x="384" y="99"/>
                    </a:lnTo>
                    <a:lnTo>
                      <a:pt x="400" y="70"/>
                    </a:lnTo>
                    <a:lnTo>
                      <a:pt x="433" y="43"/>
                    </a:lnTo>
                    <a:lnTo>
                      <a:pt x="472" y="22"/>
                    </a:lnTo>
                    <a:lnTo>
                      <a:pt x="512" y="14"/>
                    </a:lnTo>
                    <a:lnTo>
                      <a:pt x="559" y="25"/>
                    </a:lnTo>
                    <a:lnTo>
                      <a:pt x="600" y="5"/>
                    </a:lnTo>
                    <a:lnTo>
                      <a:pt x="645" y="0"/>
                    </a:lnTo>
                    <a:lnTo>
                      <a:pt x="678" y="11"/>
                    </a:lnTo>
                    <a:lnTo>
                      <a:pt x="709" y="37"/>
                    </a:lnTo>
                    <a:lnTo>
                      <a:pt x="726" y="60"/>
                    </a:lnTo>
                    <a:lnTo>
                      <a:pt x="688" y="231"/>
                    </a:lnTo>
                    <a:lnTo>
                      <a:pt x="631" y="270"/>
                    </a:lnTo>
                    <a:lnTo>
                      <a:pt x="641" y="305"/>
                    </a:lnTo>
                    <a:lnTo>
                      <a:pt x="708" y="334"/>
                    </a:lnTo>
                    <a:lnTo>
                      <a:pt x="703" y="378"/>
                    </a:lnTo>
                    <a:lnTo>
                      <a:pt x="676" y="414"/>
                    </a:lnTo>
                    <a:lnTo>
                      <a:pt x="641" y="440"/>
                    </a:lnTo>
                    <a:lnTo>
                      <a:pt x="633" y="483"/>
                    </a:lnTo>
                    <a:lnTo>
                      <a:pt x="615" y="522"/>
                    </a:lnTo>
                    <a:lnTo>
                      <a:pt x="586" y="528"/>
                    </a:lnTo>
                    <a:lnTo>
                      <a:pt x="539" y="507"/>
                    </a:lnTo>
                    <a:lnTo>
                      <a:pt x="500" y="507"/>
                    </a:lnTo>
                    <a:lnTo>
                      <a:pt x="498" y="540"/>
                    </a:lnTo>
                    <a:lnTo>
                      <a:pt x="512" y="595"/>
                    </a:lnTo>
                    <a:lnTo>
                      <a:pt x="517" y="632"/>
                    </a:lnTo>
                    <a:lnTo>
                      <a:pt x="512" y="680"/>
                    </a:lnTo>
                    <a:lnTo>
                      <a:pt x="512" y="747"/>
                    </a:lnTo>
                    <a:lnTo>
                      <a:pt x="490" y="776"/>
                    </a:lnTo>
                    <a:lnTo>
                      <a:pt x="487" y="803"/>
                    </a:lnTo>
                    <a:lnTo>
                      <a:pt x="504" y="869"/>
                    </a:lnTo>
                    <a:lnTo>
                      <a:pt x="504" y="889"/>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74" name="Freeform 524"/>
              <p:cNvSpPr>
                <a:spLocks noChangeAspect="1"/>
              </p:cNvSpPr>
              <p:nvPr/>
            </p:nvSpPr>
            <p:spPr bwMode="gray">
              <a:xfrm>
                <a:off x="2484" y="2388"/>
                <a:ext cx="10" cy="18"/>
              </a:xfrm>
              <a:custGeom>
                <a:avLst/>
                <a:gdLst>
                  <a:gd name="T0" fmla="*/ 9 w 61"/>
                  <a:gd name="T1" fmla="*/ 6 h 108"/>
                  <a:gd name="T2" fmla="*/ 10 w 61"/>
                  <a:gd name="T3" fmla="*/ 0 h 108"/>
                  <a:gd name="T4" fmla="*/ 10 w 61"/>
                  <a:gd name="T5" fmla="*/ 1 h 108"/>
                  <a:gd name="T6" fmla="*/ 7 w 61"/>
                  <a:gd name="T7" fmla="*/ 7 h 108"/>
                  <a:gd name="T8" fmla="*/ 2 w 61"/>
                  <a:gd name="T9" fmla="*/ 13 h 108"/>
                  <a:gd name="T10" fmla="*/ 0 w 61"/>
                  <a:gd name="T11" fmla="*/ 18 h 108"/>
                  <a:gd name="T12" fmla="*/ 5 w 61"/>
                  <a:gd name="T13" fmla="*/ 15 h 108"/>
                  <a:gd name="T14" fmla="*/ 7 w 61"/>
                  <a:gd name="T15" fmla="*/ 9 h 108"/>
                  <a:gd name="T16" fmla="*/ 9 w 61"/>
                  <a:gd name="T17" fmla="*/ 6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08"/>
                  <a:gd name="T29" fmla="*/ 61 w 61"/>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08">
                    <a:moveTo>
                      <a:pt x="57" y="37"/>
                    </a:moveTo>
                    <a:lnTo>
                      <a:pt x="61" y="0"/>
                    </a:lnTo>
                    <a:lnTo>
                      <a:pt x="61" y="4"/>
                    </a:lnTo>
                    <a:lnTo>
                      <a:pt x="43" y="40"/>
                    </a:lnTo>
                    <a:lnTo>
                      <a:pt x="12" y="78"/>
                    </a:lnTo>
                    <a:lnTo>
                      <a:pt x="0" y="108"/>
                    </a:lnTo>
                    <a:lnTo>
                      <a:pt x="30" y="89"/>
                    </a:lnTo>
                    <a:lnTo>
                      <a:pt x="43" y="53"/>
                    </a:lnTo>
                    <a:lnTo>
                      <a:pt x="57" y="3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grpSp>
          <p:nvGrpSpPr>
            <p:cNvPr id="135" name="Group 525"/>
            <p:cNvGrpSpPr>
              <a:grpSpLocks noChangeAspect="1"/>
            </p:cNvGrpSpPr>
            <p:nvPr/>
          </p:nvGrpSpPr>
          <p:grpSpPr bwMode="auto">
            <a:xfrm>
              <a:off x="5166951" y="3839441"/>
              <a:ext cx="558230" cy="378214"/>
              <a:chOff x="2594" y="2119"/>
              <a:chExt cx="237" cy="192"/>
            </a:xfrm>
            <a:solidFill>
              <a:schemeClr val="accent1"/>
            </a:solidFill>
          </p:grpSpPr>
          <p:sp>
            <p:nvSpPr>
              <p:cNvPr id="163" name="Freeform 526"/>
              <p:cNvSpPr>
                <a:spLocks noChangeAspect="1"/>
              </p:cNvSpPr>
              <p:nvPr/>
            </p:nvSpPr>
            <p:spPr bwMode="gray">
              <a:xfrm>
                <a:off x="2818" y="2270"/>
                <a:ext cx="13" cy="15"/>
              </a:xfrm>
              <a:custGeom>
                <a:avLst/>
                <a:gdLst>
                  <a:gd name="T0" fmla="*/ 13 w 81"/>
                  <a:gd name="T1" fmla="*/ 15 h 95"/>
                  <a:gd name="T2" fmla="*/ 11 w 81"/>
                  <a:gd name="T3" fmla="*/ 6 h 95"/>
                  <a:gd name="T4" fmla="*/ 6 w 81"/>
                  <a:gd name="T5" fmla="*/ 2 h 95"/>
                  <a:gd name="T6" fmla="*/ 2 w 81"/>
                  <a:gd name="T7" fmla="*/ 0 h 95"/>
                  <a:gd name="T8" fmla="*/ 0 w 81"/>
                  <a:gd name="T9" fmla="*/ 10 h 95"/>
                  <a:gd name="T10" fmla="*/ 3 w 81"/>
                  <a:gd name="T11" fmla="*/ 13 h 95"/>
                  <a:gd name="T12" fmla="*/ 7 w 81"/>
                  <a:gd name="T13" fmla="*/ 15 h 95"/>
                  <a:gd name="T14" fmla="*/ 13 w 81"/>
                  <a:gd name="T15" fmla="*/ 15 h 95"/>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95"/>
                  <a:gd name="T26" fmla="*/ 81 w 81"/>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95">
                    <a:moveTo>
                      <a:pt x="81" y="95"/>
                    </a:moveTo>
                    <a:lnTo>
                      <a:pt x="70" y="39"/>
                    </a:lnTo>
                    <a:lnTo>
                      <a:pt x="39" y="12"/>
                    </a:lnTo>
                    <a:lnTo>
                      <a:pt x="11" y="0"/>
                    </a:lnTo>
                    <a:lnTo>
                      <a:pt x="0" y="63"/>
                    </a:lnTo>
                    <a:lnTo>
                      <a:pt x="18" y="84"/>
                    </a:lnTo>
                    <a:lnTo>
                      <a:pt x="43" y="93"/>
                    </a:lnTo>
                    <a:lnTo>
                      <a:pt x="81" y="95"/>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4" name="Freeform 527"/>
              <p:cNvSpPr>
                <a:spLocks noChangeAspect="1"/>
              </p:cNvSpPr>
              <p:nvPr/>
            </p:nvSpPr>
            <p:spPr bwMode="gray">
              <a:xfrm>
                <a:off x="2653" y="2249"/>
                <a:ext cx="39" cy="35"/>
              </a:xfrm>
              <a:custGeom>
                <a:avLst/>
                <a:gdLst>
                  <a:gd name="T0" fmla="*/ 10 w 233"/>
                  <a:gd name="T1" fmla="*/ 5 h 211"/>
                  <a:gd name="T2" fmla="*/ 13 w 233"/>
                  <a:gd name="T3" fmla="*/ 3 h 211"/>
                  <a:gd name="T4" fmla="*/ 21 w 233"/>
                  <a:gd name="T5" fmla="*/ 2 h 211"/>
                  <a:gd name="T6" fmla="*/ 26 w 233"/>
                  <a:gd name="T7" fmla="*/ 6 h 211"/>
                  <a:gd name="T8" fmla="*/ 28 w 233"/>
                  <a:gd name="T9" fmla="*/ 5 h 211"/>
                  <a:gd name="T10" fmla="*/ 28 w 233"/>
                  <a:gd name="T11" fmla="*/ 1 h 211"/>
                  <a:gd name="T12" fmla="*/ 29 w 233"/>
                  <a:gd name="T13" fmla="*/ 0 h 211"/>
                  <a:gd name="T14" fmla="*/ 34 w 233"/>
                  <a:gd name="T15" fmla="*/ 8 h 211"/>
                  <a:gd name="T16" fmla="*/ 34 w 233"/>
                  <a:gd name="T17" fmla="*/ 13 h 211"/>
                  <a:gd name="T18" fmla="*/ 35 w 233"/>
                  <a:gd name="T19" fmla="*/ 17 h 211"/>
                  <a:gd name="T20" fmla="*/ 36 w 233"/>
                  <a:gd name="T21" fmla="*/ 19 h 211"/>
                  <a:gd name="T22" fmla="*/ 39 w 233"/>
                  <a:gd name="T23" fmla="*/ 20 h 211"/>
                  <a:gd name="T24" fmla="*/ 39 w 233"/>
                  <a:gd name="T25" fmla="*/ 21 h 211"/>
                  <a:gd name="T26" fmla="*/ 37 w 233"/>
                  <a:gd name="T27" fmla="*/ 21 h 211"/>
                  <a:gd name="T28" fmla="*/ 37 w 233"/>
                  <a:gd name="T29" fmla="*/ 26 h 211"/>
                  <a:gd name="T30" fmla="*/ 36 w 233"/>
                  <a:gd name="T31" fmla="*/ 32 h 211"/>
                  <a:gd name="T32" fmla="*/ 31 w 233"/>
                  <a:gd name="T33" fmla="*/ 33 h 211"/>
                  <a:gd name="T34" fmla="*/ 27 w 233"/>
                  <a:gd name="T35" fmla="*/ 35 h 211"/>
                  <a:gd name="T36" fmla="*/ 24 w 233"/>
                  <a:gd name="T37" fmla="*/ 35 h 211"/>
                  <a:gd name="T38" fmla="*/ 19 w 233"/>
                  <a:gd name="T39" fmla="*/ 31 h 211"/>
                  <a:gd name="T40" fmla="*/ 13 w 233"/>
                  <a:gd name="T41" fmla="*/ 33 h 211"/>
                  <a:gd name="T42" fmla="*/ 13 w 233"/>
                  <a:gd name="T43" fmla="*/ 31 h 211"/>
                  <a:gd name="T44" fmla="*/ 15 w 233"/>
                  <a:gd name="T45" fmla="*/ 28 h 211"/>
                  <a:gd name="T46" fmla="*/ 13 w 233"/>
                  <a:gd name="T47" fmla="*/ 28 h 211"/>
                  <a:gd name="T48" fmla="*/ 6 w 233"/>
                  <a:gd name="T49" fmla="*/ 25 h 211"/>
                  <a:gd name="T50" fmla="*/ 5 w 233"/>
                  <a:gd name="T51" fmla="*/ 20 h 211"/>
                  <a:gd name="T52" fmla="*/ 2 w 233"/>
                  <a:gd name="T53" fmla="*/ 17 h 211"/>
                  <a:gd name="T54" fmla="*/ 3 w 233"/>
                  <a:gd name="T55" fmla="*/ 14 h 211"/>
                  <a:gd name="T56" fmla="*/ 1 w 233"/>
                  <a:gd name="T57" fmla="*/ 12 h 211"/>
                  <a:gd name="T58" fmla="*/ 2 w 233"/>
                  <a:gd name="T59" fmla="*/ 12 h 211"/>
                  <a:gd name="T60" fmla="*/ 2 w 233"/>
                  <a:gd name="T61" fmla="*/ 10 h 211"/>
                  <a:gd name="T62" fmla="*/ 0 w 233"/>
                  <a:gd name="T63" fmla="*/ 8 h 211"/>
                  <a:gd name="T64" fmla="*/ 0 w 233"/>
                  <a:gd name="T65" fmla="*/ 6 h 211"/>
                  <a:gd name="T66" fmla="*/ 3 w 233"/>
                  <a:gd name="T67" fmla="*/ 6 h 211"/>
                  <a:gd name="T68" fmla="*/ 7 w 233"/>
                  <a:gd name="T69" fmla="*/ 8 h 211"/>
                  <a:gd name="T70" fmla="*/ 10 w 233"/>
                  <a:gd name="T71" fmla="*/ 5 h 2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3"/>
                  <a:gd name="T109" fmla="*/ 0 h 211"/>
                  <a:gd name="T110" fmla="*/ 233 w 233"/>
                  <a:gd name="T111" fmla="*/ 211 h 2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3" h="211">
                    <a:moveTo>
                      <a:pt x="61" y="31"/>
                    </a:moveTo>
                    <a:lnTo>
                      <a:pt x="78" y="19"/>
                    </a:lnTo>
                    <a:lnTo>
                      <a:pt x="127" y="14"/>
                    </a:lnTo>
                    <a:lnTo>
                      <a:pt x="156" y="34"/>
                    </a:lnTo>
                    <a:lnTo>
                      <a:pt x="165" y="33"/>
                    </a:lnTo>
                    <a:lnTo>
                      <a:pt x="165" y="9"/>
                    </a:lnTo>
                    <a:lnTo>
                      <a:pt x="174" y="0"/>
                    </a:lnTo>
                    <a:lnTo>
                      <a:pt x="204" y="51"/>
                    </a:lnTo>
                    <a:lnTo>
                      <a:pt x="201" y="80"/>
                    </a:lnTo>
                    <a:lnTo>
                      <a:pt x="209" y="104"/>
                    </a:lnTo>
                    <a:lnTo>
                      <a:pt x="216" y="114"/>
                    </a:lnTo>
                    <a:lnTo>
                      <a:pt x="233" y="120"/>
                    </a:lnTo>
                    <a:lnTo>
                      <a:pt x="233" y="126"/>
                    </a:lnTo>
                    <a:lnTo>
                      <a:pt x="221" y="125"/>
                    </a:lnTo>
                    <a:lnTo>
                      <a:pt x="221" y="156"/>
                    </a:lnTo>
                    <a:lnTo>
                      <a:pt x="214" y="194"/>
                    </a:lnTo>
                    <a:lnTo>
                      <a:pt x="185" y="200"/>
                    </a:lnTo>
                    <a:lnTo>
                      <a:pt x="163" y="211"/>
                    </a:lnTo>
                    <a:lnTo>
                      <a:pt x="143" y="208"/>
                    </a:lnTo>
                    <a:lnTo>
                      <a:pt x="113" y="189"/>
                    </a:lnTo>
                    <a:lnTo>
                      <a:pt x="77" y="199"/>
                    </a:lnTo>
                    <a:lnTo>
                      <a:pt x="77" y="184"/>
                    </a:lnTo>
                    <a:lnTo>
                      <a:pt x="90" y="166"/>
                    </a:lnTo>
                    <a:lnTo>
                      <a:pt x="75" y="166"/>
                    </a:lnTo>
                    <a:lnTo>
                      <a:pt x="33" y="148"/>
                    </a:lnTo>
                    <a:lnTo>
                      <a:pt x="30" y="121"/>
                    </a:lnTo>
                    <a:lnTo>
                      <a:pt x="12" y="103"/>
                    </a:lnTo>
                    <a:lnTo>
                      <a:pt x="19" y="86"/>
                    </a:lnTo>
                    <a:lnTo>
                      <a:pt x="3" y="71"/>
                    </a:lnTo>
                    <a:lnTo>
                      <a:pt x="9" y="71"/>
                    </a:lnTo>
                    <a:lnTo>
                      <a:pt x="9" y="62"/>
                    </a:lnTo>
                    <a:lnTo>
                      <a:pt x="0" y="50"/>
                    </a:lnTo>
                    <a:lnTo>
                      <a:pt x="0" y="38"/>
                    </a:lnTo>
                    <a:lnTo>
                      <a:pt x="19" y="38"/>
                    </a:lnTo>
                    <a:lnTo>
                      <a:pt x="39" y="47"/>
                    </a:lnTo>
                    <a:lnTo>
                      <a:pt x="61" y="3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5" name="Freeform 528"/>
              <p:cNvSpPr>
                <a:spLocks noChangeAspect="1"/>
              </p:cNvSpPr>
              <p:nvPr/>
            </p:nvSpPr>
            <p:spPr bwMode="gray">
              <a:xfrm>
                <a:off x="2685" y="2276"/>
                <a:ext cx="10" cy="27"/>
              </a:xfrm>
              <a:custGeom>
                <a:avLst/>
                <a:gdLst>
                  <a:gd name="T0" fmla="*/ 7 w 63"/>
                  <a:gd name="T1" fmla="*/ 6 h 159"/>
                  <a:gd name="T2" fmla="*/ 7 w 63"/>
                  <a:gd name="T3" fmla="*/ 2 h 159"/>
                  <a:gd name="T4" fmla="*/ 8 w 63"/>
                  <a:gd name="T5" fmla="*/ 0 h 159"/>
                  <a:gd name="T6" fmla="*/ 10 w 63"/>
                  <a:gd name="T7" fmla="*/ 0 h 159"/>
                  <a:gd name="T8" fmla="*/ 10 w 63"/>
                  <a:gd name="T9" fmla="*/ 9 h 159"/>
                  <a:gd name="T10" fmla="*/ 7 w 63"/>
                  <a:gd name="T11" fmla="*/ 15 h 159"/>
                  <a:gd name="T12" fmla="*/ 7 w 63"/>
                  <a:gd name="T13" fmla="*/ 19 h 159"/>
                  <a:gd name="T14" fmla="*/ 5 w 63"/>
                  <a:gd name="T15" fmla="*/ 21 h 159"/>
                  <a:gd name="T16" fmla="*/ 4 w 63"/>
                  <a:gd name="T17" fmla="*/ 26 h 159"/>
                  <a:gd name="T18" fmla="*/ 2 w 63"/>
                  <a:gd name="T19" fmla="*/ 27 h 159"/>
                  <a:gd name="T20" fmla="*/ 2 w 63"/>
                  <a:gd name="T21" fmla="*/ 22 h 159"/>
                  <a:gd name="T22" fmla="*/ 0 w 63"/>
                  <a:gd name="T23" fmla="*/ 18 h 159"/>
                  <a:gd name="T24" fmla="*/ 1 w 63"/>
                  <a:gd name="T25" fmla="*/ 17 h 159"/>
                  <a:gd name="T26" fmla="*/ 3 w 63"/>
                  <a:gd name="T27" fmla="*/ 11 h 159"/>
                  <a:gd name="T28" fmla="*/ 5 w 63"/>
                  <a:gd name="T29" fmla="*/ 7 h 159"/>
                  <a:gd name="T30" fmla="*/ 7 w 63"/>
                  <a:gd name="T31" fmla="*/ 6 h 1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159"/>
                  <a:gd name="T50" fmla="*/ 63 w 63"/>
                  <a:gd name="T51" fmla="*/ 159 h 1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159">
                    <a:moveTo>
                      <a:pt x="43" y="38"/>
                    </a:moveTo>
                    <a:lnTo>
                      <a:pt x="43" y="10"/>
                    </a:lnTo>
                    <a:lnTo>
                      <a:pt x="50" y="0"/>
                    </a:lnTo>
                    <a:lnTo>
                      <a:pt x="61" y="0"/>
                    </a:lnTo>
                    <a:lnTo>
                      <a:pt x="63" y="53"/>
                    </a:lnTo>
                    <a:lnTo>
                      <a:pt x="43" y="88"/>
                    </a:lnTo>
                    <a:lnTo>
                      <a:pt x="42" y="111"/>
                    </a:lnTo>
                    <a:lnTo>
                      <a:pt x="33" y="124"/>
                    </a:lnTo>
                    <a:lnTo>
                      <a:pt x="24" y="153"/>
                    </a:lnTo>
                    <a:lnTo>
                      <a:pt x="15" y="159"/>
                    </a:lnTo>
                    <a:lnTo>
                      <a:pt x="12" y="130"/>
                    </a:lnTo>
                    <a:lnTo>
                      <a:pt x="0" y="106"/>
                    </a:lnTo>
                    <a:lnTo>
                      <a:pt x="8" y="103"/>
                    </a:lnTo>
                    <a:lnTo>
                      <a:pt x="17" y="67"/>
                    </a:lnTo>
                    <a:lnTo>
                      <a:pt x="29" y="44"/>
                    </a:lnTo>
                    <a:lnTo>
                      <a:pt x="43" y="3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6" name="Freeform 529"/>
              <p:cNvSpPr>
                <a:spLocks noChangeAspect="1"/>
              </p:cNvSpPr>
              <p:nvPr/>
            </p:nvSpPr>
            <p:spPr bwMode="gray">
              <a:xfrm>
                <a:off x="2694" y="2217"/>
                <a:ext cx="60" cy="70"/>
              </a:xfrm>
              <a:custGeom>
                <a:avLst/>
                <a:gdLst>
                  <a:gd name="T0" fmla="*/ 21 w 359"/>
                  <a:gd name="T1" fmla="*/ 11 h 417"/>
                  <a:gd name="T2" fmla="*/ 30 w 359"/>
                  <a:gd name="T3" fmla="*/ 13 h 417"/>
                  <a:gd name="T4" fmla="*/ 27 w 359"/>
                  <a:gd name="T5" fmla="*/ 19 h 417"/>
                  <a:gd name="T6" fmla="*/ 26 w 359"/>
                  <a:gd name="T7" fmla="*/ 21 h 417"/>
                  <a:gd name="T8" fmla="*/ 28 w 359"/>
                  <a:gd name="T9" fmla="*/ 26 h 417"/>
                  <a:gd name="T10" fmla="*/ 31 w 359"/>
                  <a:gd name="T11" fmla="*/ 26 h 417"/>
                  <a:gd name="T12" fmla="*/ 34 w 359"/>
                  <a:gd name="T13" fmla="*/ 19 h 417"/>
                  <a:gd name="T14" fmla="*/ 33 w 359"/>
                  <a:gd name="T15" fmla="*/ 15 h 417"/>
                  <a:gd name="T16" fmla="*/ 35 w 359"/>
                  <a:gd name="T17" fmla="*/ 14 h 417"/>
                  <a:gd name="T18" fmla="*/ 37 w 359"/>
                  <a:gd name="T19" fmla="*/ 25 h 417"/>
                  <a:gd name="T20" fmla="*/ 35 w 359"/>
                  <a:gd name="T21" fmla="*/ 27 h 417"/>
                  <a:gd name="T22" fmla="*/ 36 w 359"/>
                  <a:gd name="T23" fmla="*/ 28 h 417"/>
                  <a:gd name="T24" fmla="*/ 39 w 359"/>
                  <a:gd name="T25" fmla="*/ 14 h 417"/>
                  <a:gd name="T26" fmla="*/ 34 w 359"/>
                  <a:gd name="T27" fmla="*/ 11 h 417"/>
                  <a:gd name="T28" fmla="*/ 38 w 359"/>
                  <a:gd name="T29" fmla="*/ 3 h 417"/>
                  <a:gd name="T30" fmla="*/ 45 w 359"/>
                  <a:gd name="T31" fmla="*/ 1 h 417"/>
                  <a:gd name="T32" fmla="*/ 52 w 359"/>
                  <a:gd name="T33" fmla="*/ 4 h 417"/>
                  <a:gd name="T34" fmla="*/ 56 w 359"/>
                  <a:gd name="T35" fmla="*/ 13 h 417"/>
                  <a:gd name="T36" fmla="*/ 57 w 359"/>
                  <a:gd name="T37" fmla="*/ 19 h 417"/>
                  <a:gd name="T38" fmla="*/ 58 w 359"/>
                  <a:gd name="T39" fmla="*/ 23 h 417"/>
                  <a:gd name="T40" fmla="*/ 55 w 359"/>
                  <a:gd name="T41" fmla="*/ 29 h 417"/>
                  <a:gd name="T42" fmla="*/ 50 w 359"/>
                  <a:gd name="T43" fmla="*/ 31 h 417"/>
                  <a:gd name="T44" fmla="*/ 46 w 359"/>
                  <a:gd name="T45" fmla="*/ 38 h 417"/>
                  <a:gd name="T46" fmla="*/ 49 w 359"/>
                  <a:gd name="T47" fmla="*/ 43 h 417"/>
                  <a:gd name="T48" fmla="*/ 52 w 359"/>
                  <a:gd name="T49" fmla="*/ 54 h 417"/>
                  <a:gd name="T50" fmla="*/ 41 w 359"/>
                  <a:gd name="T51" fmla="*/ 58 h 417"/>
                  <a:gd name="T52" fmla="*/ 42 w 359"/>
                  <a:gd name="T53" fmla="*/ 60 h 417"/>
                  <a:gd name="T54" fmla="*/ 42 w 359"/>
                  <a:gd name="T55" fmla="*/ 64 h 417"/>
                  <a:gd name="T56" fmla="*/ 42 w 359"/>
                  <a:gd name="T57" fmla="*/ 69 h 417"/>
                  <a:gd name="T58" fmla="*/ 36 w 359"/>
                  <a:gd name="T59" fmla="*/ 68 h 417"/>
                  <a:gd name="T60" fmla="*/ 25 w 359"/>
                  <a:gd name="T61" fmla="*/ 65 h 417"/>
                  <a:gd name="T62" fmla="*/ 28 w 359"/>
                  <a:gd name="T63" fmla="*/ 65 h 417"/>
                  <a:gd name="T64" fmla="*/ 29 w 359"/>
                  <a:gd name="T65" fmla="*/ 61 h 417"/>
                  <a:gd name="T66" fmla="*/ 20 w 359"/>
                  <a:gd name="T67" fmla="*/ 56 h 417"/>
                  <a:gd name="T68" fmla="*/ 12 w 359"/>
                  <a:gd name="T69" fmla="*/ 52 h 417"/>
                  <a:gd name="T70" fmla="*/ 7 w 359"/>
                  <a:gd name="T71" fmla="*/ 48 h 417"/>
                  <a:gd name="T72" fmla="*/ 8 w 359"/>
                  <a:gd name="T73" fmla="*/ 47 h 417"/>
                  <a:gd name="T74" fmla="*/ 9 w 359"/>
                  <a:gd name="T75" fmla="*/ 33 h 417"/>
                  <a:gd name="T76" fmla="*/ 3 w 359"/>
                  <a:gd name="T77" fmla="*/ 30 h 417"/>
                  <a:gd name="T78" fmla="*/ 4 w 359"/>
                  <a:gd name="T79" fmla="*/ 28 h 417"/>
                  <a:gd name="T80" fmla="*/ 0 w 359"/>
                  <a:gd name="T81" fmla="*/ 26 h 417"/>
                  <a:gd name="T82" fmla="*/ 11 w 359"/>
                  <a:gd name="T83" fmla="*/ 24 h 417"/>
                  <a:gd name="T84" fmla="*/ 15 w 359"/>
                  <a:gd name="T85" fmla="*/ 18 h 417"/>
                  <a:gd name="T86" fmla="*/ 20 w 359"/>
                  <a:gd name="T87" fmla="*/ 17 h 417"/>
                  <a:gd name="T88" fmla="*/ 16 w 359"/>
                  <a:gd name="T89" fmla="*/ 9 h 4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9"/>
                  <a:gd name="T136" fmla="*/ 0 h 417"/>
                  <a:gd name="T137" fmla="*/ 359 w 359"/>
                  <a:gd name="T138" fmla="*/ 417 h 4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9" h="417">
                    <a:moveTo>
                      <a:pt x="93" y="56"/>
                    </a:moveTo>
                    <a:lnTo>
                      <a:pt x="127" y="63"/>
                    </a:lnTo>
                    <a:lnTo>
                      <a:pt x="178" y="62"/>
                    </a:lnTo>
                    <a:lnTo>
                      <a:pt x="178" y="80"/>
                    </a:lnTo>
                    <a:lnTo>
                      <a:pt x="165" y="85"/>
                    </a:lnTo>
                    <a:lnTo>
                      <a:pt x="164" y="116"/>
                    </a:lnTo>
                    <a:lnTo>
                      <a:pt x="156" y="122"/>
                    </a:lnTo>
                    <a:lnTo>
                      <a:pt x="158" y="127"/>
                    </a:lnTo>
                    <a:lnTo>
                      <a:pt x="167" y="122"/>
                    </a:lnTo>
                    <a:lnTo>
                      <a:pt x="170" y="152"/>
                    </a:lnTo>
                    <a:lnTo>
                      <a:pt x="173" y="170"/>
                    </a:lnTo>
                    <a:lnTo>
                      <a:pt x="188" y="153"/>
                    </a:lnTo>
                    <a:lnTo>
                      <a:pt x="195" y="119"/>
                    </a:lnTo>
                    <a:lnTo>
                      <a:pt x="201" y="116"/>
                    </a:lnTo>
                    <a:lnTo>
                      <a:pt x="202" y="91"/>
                    </a:lnTo>
                    <a:lnTo>
                      <a:pt x="199" y="91"/>
                    </a:lnTo>
                    <a:lnTo>
                      <a:pt x="202" y="84"/>
                    </a:lnTo>
                    <a:lnTo>
                      <a:pt x="208" y="84"/>
                    </a:lnTo>
                    <a:lnTo>
                      <a:pt x="225" y="127"/>
                    </a:lnTo>
                    <a:lnTo>
                      <a:pt x="224" y="148"/>
                    </a:lnTo>
                    <a:lnTo>
                      <a:pt x="218" y="148"/>
                    </a:lnTo>
                    <a:lnTo>
                      <a:pt x="212" y="158"/>
                    </a:lnTo>
                    <a:lnTo>
                      <a:pt x="218" y="159"/>
                    </a:lnTo>
                    <a:lnTo>
                      <a:pt x="218" y="168"/>
                    </a:lnTo>
                    <a:lnTo>
                      <a:pt x="229" y="169"/>
                    </a:lnTo>
                    <a:lnTo>
                      <a:pt x="232" y="81"/>
                    </a:lnTo>
                    <a:lnTo>
                      <a:pt x="224" y="69"/>
                    </a:lnTo>
                    <a:lnTo>
                      <a:pt x="206" y="65"/>
                    </a:lnTo>
                    <a:lnTo>
                      <a:pt x="203" y="50"/>
                    </a:lnTo>
                    <a:lnTo>
                      <a:pt x="228" y="20"/>
                    </a:lnTo>
                    <a:lnTo>
                      <a:pt x="265" y="10"/>
                    </a:lnTo>
                    <a:lnTo>
                      <a:pt x="268" y="3"/>
                    </a:lnTo>
                    <a:lnTo>
                      <a:pt x="292" y="0"/>
                    </a:lnTo>
                    <a:lnTo>
                      <a:pt x="312" y="25"/>
                    </a:lnTo>
                    <a:lnTo>
                      <a:pt x="330" y="73"/>
                    </a:lnTo>
                    <a:lnTo>
                      <a:pt x="338" y="76"/>
                    </a:lnTo>
                    <a:lnTo>
                      <a:pt x="335" y="93"/>
                    </a:lnTo>
                    <a:lnTo>
                      <a:pt x="340" y="111"/>
                    </a:lnTo>
                    <a:lnTo>
                      <a:pt x="347" y="115"/>
                    </a:lnTo>
                    <a:lnTo>
                      <a:pt x="345" y="135"/>
                    </a:lnTo>
                    <a:lnTo>
                      <a:pt x="359" y="173"/>
                    </a:lnTo>
                    <a:lnTo>
                      <a:pt x="332" y="173"/>
                    </a:lnTo>
                    <a:lnTo>
                      <a:pt x="319" y="187"/>
                    </a:lnTo>
                    <a:lnTo>
                      <a:pt x="301" y="187"/>
                    </a:lnTo>
                    <a:lnTo>
                      <a:pt x="283" y="208"/>
                    </a:lnTo>
                    <a:lnTo>
                      <a:pt x="273" y="229"/>
                    </a:lnTo>
                    <a:lnTo>
                      <a:pt x="269" y="257"/>
                    </a:lnTo>
                    <a:lnTo>
                      <a:pt x="293" y="259"/>
                    </a:lnTo>
                    <a:lnTo>
                      <a:pt x="310" y="286"/>
                    </a:lnTo>
                    <a:lnTo>
                      <a:pt x="310" y="322"/>
                    </a:lnTo>
                    <a:lnTo>
                      <a:pt x="255" y="335"/>
                    </a:lnTo>
                    <a:lnTo>
                      <a:pt x="248" y="346"/>
                    </a:lnTo>
                    <a:lnTo>
                      <a:pt x="248" y="360"/>
                    </a:lnTo>
                    <a:lnTo>
                      <a:pt x="254" y="360"/>
                    </a:lnTo>
                    <a:lnTo>
                      <a:pt x="260" y="379"/>
                    </a:lnTo>
                    <a:lnTo>
                      <a:pt x="253" y="379"/>
                    </a:lnTo>
                    <a:lnTo>
                      <a:pt x="250" y="388"/>
                    </a:lnTo>
                    <a:lnTo>
                      <a:pt x="250" y="412"/>
                    </a:lnTo>
                    <a:lnTo>
                      <a:pt x="229" y="417"/>
                    </a:lnTo>
                    <a:lnTo>
                      <a:pt x="218" y="404"/>
                    </a:lnTo>
                    <a:lnTo>
                      <a:pt x="164" y="395"/>
                    </a:lnTo>
                    <a:lnTo>
                      <a:pt x="150" y="385"/>
                    </a:lnTo>
                    <a:lnTo>
                      <a:pt x="150" y="379"/>
                    </a:lnTo>
                    <a:lnTo>
                      <a:pt x="167" y="385"/>
                    </a:lnTo>
                    <a:lnTo>
                      <a:pt x="164" y="362"/>
                    </a:lnTo>
                    <a:lnTo>
                      <a:pt x="171" y="362"/>
                    </a:lnTo>
                    <a:lnTo>
                      <a:pt x="171" y="349"/>
                    </a:lnTo>
                    <a:lnTo>
                      <a:pt x="120" y="336"/>
                    </a:lnTo>
                    <a:lnTo>
                      <a:pt x="73" y="339"/>
                    </a:lnTo>
                    <a:lnTo>
                      <a:pt x="70" y="308"/>
                    </a:lnTo>
                    <a:lnTo>
                      <a:pt x="47" y="300"/>
                    </a:lnTo>
                    <a:lnTo>
                      <a:pt x="41" y="288"/>
                    </a:lnTo>
                    <a:lnTo>
                      <a:pt x="41" y="281"/>
                    </a:lnTo>
                    <a:lnTo>
                      <a:pt x="47" y="279"/>
                    </a:lnTo>
                    <a:lnTo>
                      <a:pt x="50" y="261"/>
                    </a:lnTo>
                    <a:lnTo>
                      <a:pt x="51" y="197"/>
                    </a:lnTo>
                    <a:lnTo>
                      <a:pt x="42" y="185"/>
                    </a:lnTo>
                    <a:lnTo>
                      <a:pt x="15" y="181"/>
                    </a:lnTo>
                    <a:lnTo>
                      <a:pt x="8" y="173"/>
                    </a:lnTo>
                    <a:lnTo>
                      <a:pt x="21" y="165"/>
                    </a:lnTo>
                    <a:lnTo>
                      <a:pt x="0" y="157"/>
                    </a:lnTo>
                    <a:lnTo>
                      <a:pt x="0" y="152"/>
                    </a:lnTo>
                    <a:lnTo>
                      <a:pt x="13" y="143"/>
                    </a:lnTo>
                    <a:lnTo>
                      <a:pt x="65" y="144"/>
                    </a:lnTo>
                    <a:lnTo>
                      <a:pt x="86" y="137"/>
                    </a:lnTo>
                    <a:lnTo>
                      <a:pt x="92" y="108"/>
                    </a:lnTo>
                    <a:lnTo>
                      <a:pt x="114" y="108"/>
                    </a:lnTo>
                    <a:lnTo>
                      <a:pt x="122" y="100"/>
                    </a:lnTo>
                    <a:lnTo>
                      <a:pt x="126" y="81"/>
                    </a:lnTo>
                    <a:lnTo>
                      <a:pt x="93" y="56"/>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7" name="Freeform 530"/>
              <p:cNvSpPr>
                <a:spLocks noChangeAspect="1"/>
              </p:cNvSpPr>
              <p:nvPr/>
            </p:nvSpPr>
            <p:spPr bwMode="gray">
              <a:xfrm>
                <a:off x="2722" y="2288"/>
                <a:ext cx="13" cy="23"/>
              </a:xfrm>
              <a:custGeom>
                <a:avLst/>
                <a:gdLst>
                  <a:gd name="T0" fmla="*/ 2 w 79"/>
                  <a:gd name="T1" fmla="*/ 0 h 136"/>
                  <a:gd name="T2" fmla="*/ 4 w 79"/>
                  <a:gd name="T3" fmla="*/ 0 h 136"/>
                  <a:gd name="T4" fmla="*/ 6 w 79"/>
                  <a:gd name="T5" fmla="*/ 1 h 136"/>
                  <a:gd name="T6" fmla="*/ 7 w 79"/>
                  <a:gd name="T7" fmla="*/ 4 h 136"/>
                  <a:gd name="T8" fmla="*/ 13 w 79"/>
                  <a:gd name="T9" fmla="*/ 6 h 136"/>
                  <a:gd name="T10" fmla="*/ 13 w 79"/>
                  <a:gd name="T11" fmla="*/ 10 h 136"/>
                  <a:gd name="T12" fmla="*/ 9 w 79"/>
                  <a:gd name="T13" fmla="*/ 13 h 136"/>
                  <a:gd name="T14" fmla="*/ 9 w 79"/>
                  <a:gd name="T15" fmla="*/ 14 h 136"/>
                  <a:gd name="T16" fmla="*/ 8 w 79"/>
                  <a:gd name="T17" fmla="*/ 23 h 136"/>
                  <a:gd name="T18" fmla="*/ 6 w 79"/>
                  <a:gd name="T19" fmla="*/ 21 h 136"/>
                  <a:gd name="T20" fmla="*/ 6 w 79"/>
                  <a:gd name="T21" fmla="*/ 13 h 136"/>
                  <a:gd name="T22" fmla="*/ 4 w 79"/>
                  <a:gd name="T23" fmla="*/ 11 h 136"/>
                  <a:gd name="T24" fmla="*/ 3 w 79"/>
                  <a:gd name="T25" fmla="*/ 7 h 136"/>
                  <a:gd name="T26" fmla="*/ 2 w 79"/>
                  <a:gd name="T27" fmla="*/ 6 h 136"/>
                  <a:gd name="T28" fmla="*/ 0 w 79"/>
                  <a:gd name="T29" fmla="*/ 2 h 136"/>
                  <a:gd name="T30" fmla="*/ 0 w 79"/>
                  <a:gd name="T31" fmla="*/ 0 h 136"/>
                  <a:gd name="T32" fmla="*/ 2 w 79"/>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36"/>
                  <a:gd name="T53" fmla="*/ 79 w 79"/>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36">
                    <a:moveTo>
                      <a:pt x="15" y="2"/>
                    </a:moveTo>
                    <a:lnTo>
                      <a:pt x="24" y="0"/>
                    </a:lnTo>
                    <a:lnTo>
                      <a:pt x="38" y="5"/>
                    </a:lnTo>
                    <a:lnTo>
                      <a:pt x="44" y="21"/>
                    </a:lnTo>
                    <a:lnTo>
                      <a:pt x="76" y="36"/>
                    </a:lnTo>
                    <a:lnTo>
                      <a:pt x="79" y="58"/>
                    </a:lnTo>
                    <a:lnTo>
                      <a:pt x="57" y="75"/>
                    </a:lnTo>
                    <a:lnTo>
                      <a:pt x="54" y="85"/>
                    </a:lnTo>
                    <a:lnTo>
                      <a:pt x="50" y="136"/>
                    </a:lnTo>
                    <a:lnTo>
                      <a:pt x="35" y="124"/>
                    </a:lnTo>
                    <a:lnTo>
                      <a:pt x="36" y="75"/>
                    </a:lnTo>
                    <a:lnTo>
                      <a:pt x="26" y="64"/>
                    </a:lnTo>
                    <a:lnTo>
                      <a:pt x="19" y="41"/>
                    </a:lnTo>
                    <a:lnTo>
                      <a:pt x="11" y="35"/>
                    </a:lnTo>
                    <a:lnTo>
                      <a:pt x="0" y="9"/>
                    </a:lnTo>
                    <a:lnTo>
                      <a:pt x="0" y="2"/>
                    </a:lnTo>
                    <a:lnTo>
                      <a:pt x="15" y="2"/>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8" name="Freeform 531"/>
              <p:cNvSpPr>
                <a:spLocks noChangeAspect="1"/>
              </p:cNvSpPr>
              <p:nvPr/>
            </p:nvSpPr>
            <p:spPr bwMode="gray">
              <a:xfrm>
                <a:off x="2697" y="2288"/>
                <a:ext cx="27" cy="20"/>
              </a:xfrm>
              <a:custGeom>
                <a:avLst/>
                <a:gdLst>
                  <a:gd name="T0" fmla="*/ 9 w 161"/>
                  <a:gd name="T1" fmla="*/ 0 h 118"/>
                  <a:gd name="T2" fmla="*/ 10 w 161"/>
                  <a:gd name="T3" fmla="*/ 1 h 118"/>
                  <a:gd name="T4" fmla="*/ 11 w 161"/>
                  <a:gd name="T5" fmla="*/ 4 h 118"/>
                  <a:gd name="T6" fmla="*/ 13 w 161"/>
                  <a:gd name="T7" fmla="*/ 4 h 118"/>
                  <a:gd name="T8" fmla="*/ 15 w 161"/>
                  <a:gd name="T9" fmla="*/ 7 h 118"/>
                  <a:gd name="T10" fmla="*/ 17 w 161"/>
                  <a:gd name="T11" fmla="*/ 7 h 118"/>
                  <a:gd name="T12" fmla="*/ 17 w 161"/>
                  <a:gd name="T13" fmla="*/ 6 h 118"/>
                  <a:gd name="T14" fmla="*/ 19 w 161"/>
                  <a:gd name="T15" fmla="*/ 6 h 118"/>
                  <a:gd name="T16" fmla="*/ 19 w 161"/>
                  <a:gd name="T17" fmla="*/ 4 h 118"/>
                  <a:gd name="T18" fmla="*/ 22 w 161"/>
                  <a:gd name="T19" fmla="*/ 4 h 118"/>
                  <a:gd name="T20" fmla="*/ 22 w 161"/>
                  <a:gd name="T21" fmla="*/ 6 h 118"/>
                  <a:gd name="T22" fmla="*/ 25 w 161"/>
                  <a:gd name="T23" fmla="*/ 9 h 118"/>
                  <a:gd name="T24" fmla="*/ 27 w 161"/>
                  <a:gd name="T25" fmla="*/ 17 h 118"/>
                  <a:gd name="T26" fmla="*/ 24 w 161"/>
                  <a:gd name="T27" fmla="*/ 18 h 118"/>
                  <a:gd name="T28" fmla="*/ 19 w 161"/>
                  <a:gd name="T29" fmla="*/ 17 h 118"/>
                  <a:gd name="T30" fmla="*/ 17 w 161"/>
                  <a:gd name="T31" fmla="*/ 19 h 118"/>
                  <a:gd name="T32" fmla="*/ 14 w 161"/>
                  <a:gd name="T33" fmla="*/ 20 h 118"/>
                  <a:gd name="T34" fmla="*/ 8 w 161"/>
                  <a:gd name="T35" fmla="*/ 14 h 118"/>
                  <a:gd name="T36" fmla="*/ 1 w 161"/>
                  <a:gd name="T37" fmla="*/ 12 h 118"/>
                  <a:gd name="T38" fmla="*/ 0 w 161"/>
                  <a:gd name="T39" fmla="*/ 9 h 118"/>
                  <a:gd name="T40" fmla="*/ 2 w 161"/>
                  <a:gd name="T41" fmla="*/ 9 h 118"/>
                  <a:gd name="T42" fmla="*/ 4 w 161"/>
                  <a:gd name="T43" fmla="*/ 6 h 118"/>
                  <a:gd name="T44" fmla="*/ 2 w 161"/>
                  <a:gd name="T45" fmla="*/ 6 h 118"/>
                  <a:gd name="T46" fmla="*/ 1 w 161"/>
                  <a:gd name="T47" fmla="*/ 3 h 118"/>
                  <a:gd name="T48" fmla="*/ 3 w 161"/>
                  <a:gd name="T49" fmla="*/ 1 h 118"/>
                  <a:gd name="T50" fmla="*/ 8 w 161"/>
                  <a:gd name="T51" fmla="*/ 1 h 118"/>
                  <a:gd name="T52" fmla="*/ 9 w 161"/>
                  <a:gd name="T53" fmla="*/ 0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1"/>
                  <a:gd name="T82" fmla="*/ 0 h 118"/>
                  <a:gd name="T83" fmla="*/ 161 w 161"/>
                  <a:gd name="T84" fmla="*/ 118 h 1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1" h="118">
                    <a:moveTo>
                      <a:pt x="51" y="0"/>
                    </a:moveTo>
                    <a:lnTo>
                      <a:pt x="57" y="3"/>
                    </a:lnTo>
                    <a:lnTo>
                      <a:pt x="63" y="21"/>
                    </a:lnTo>
                    <a:lnTo>
                      <a:pt x="77" y="24"/>
                    </a:lnTo>
                    <a:lnTo>
                      <a:pt x="92" y="39"/>
                    </a:lnTo>
                    <a:lnTo>
                      <a:pt x="103" y="43"/>
                    </a:lnTo>
                    <a:lnTo>
                      <a:pt x="103" y="34"/>
                    </a:lnTo>
                    <a:lnTo>
                      <a:pt x="116" y="34"/>
                    </a:lnTo>
                    <a:lnTo>
                      <a:pt x="116" y="25"/>
                    </a:lnTo>
                    <a:lnTo>
                      <a:pt x="131" y="25"/>
                    </a:lnTo>
                    <a:lnTo>
                      <a:pt x="134" y="38"/>
                    </a:lnTo>
                    <a:lnTo>
                      <a:pt x="147" y="55"/>
                    </a:lnTo>
                    <a:lnTo>
                      <a:pt x="161" y="103"/>
                    </a:lnTo>
                    <a:lnTo>
                      <a:pt x="146" y="108"/>
                    </a:lnTo>
                    <a:lnTo>
                      <a:pt x="112" y="101"/>
                    </a:lnTo>
                    <a:lnTo>
                      <a:pt x="102" y="113"/>
                    </a:lnTo>
                    <a:lnTo>
                      <a:pt x="85" y="118"/>
                    </a:lnTo>
                    <a:lnTo>
                      <a:pt x="47" y="85"/>
                    </a:lnTo>
                    <a:lnTo>
                      <a:pt x="8" y="70"/>
                    </a:lnTo>
                    <a:lnTo>
                      <a:pt x="0" y="52"/>
                    </a:lnTo>
                    <a:lnTo>
                      <a:pt x="11" y="53"/>
                    </a:lnTo>
                    <a:lnTo>
                      <a:pt x="24" y="35"/>
                    </a:lnTo>
                    <a:lnTo>
                      <a:pt x="11" y="35"/>
                    </a:lnTo>
                    <a:lnTo>
                      <a:pt x="3" y="17"/>
                    </a:lnTo>
                    <a:lnTo>
                      <a:pt x="19" y="5"/>
                    </a:lnTo>
                    <a:lnTo>
                      <a:pt x="46" y="5"/>
                    </a:lnTo>
                    <a:lnTo>
                      <a:pt x="51"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9" name="Freeform 532"/>
              <p:cNvSpPr>
                <a:spLocks noChangeAspect="1"/>
              </p:cNvSpPr>
              <p:nvPr/>
            </p:nvSpPr>
            <p:spPr bwMode="gray">
              <a:xfrm>
                <a:off x="2594" y="2119"/>
                <a:ext cx="95" cy="177"/>
              </a:xfrm>
              <a:custGeom>
                <a:avLst/>
                <a:gdLst>
                  <a:gd name="T0" fmla="*/ 27 w 573"/>
                  <a:gd name="T1" fmla="*/ 173 h 1057"/>
                  <a:gd name="T2" fmla="*/ 47 w 573"/>
                  <a:gd name="T3" fmla="*/ 174 h 1057"/>
                  <a:gd name="T4" fmla="*/ 49 w 573"/>
                  <a:gd name="T5" fmla="*/ 172 h 1057"/>
                  <a:gd name="T6" fmla="*/ 52 w 573"/>
                  <a:gd name="T7" fmla="*/ 174 h 1057"/>
                  <a:gd name="T8" fmla="*/ 55 w 573"/>
                  <a:gd name="T9" fmla="*/ 171 h 1057"/>
                  <a:gd name="T10" fmla="*/ 51 w 573"/>
                  <a:gd name="T11" fmla="*/ 166 h 1057"/>
                  <a:gd name="T12" fmla="*/ 47 w 573"/>
                  <a:gd name="T13" fmla="*/ 163 h 1057"/>
                  <a:gd name="T14" fmla="*/ 52 w 573"/>
                  <a:gd name="T15" fmla="*/ 154 h 1057"/>
                  <a:gd name="T16" fmla="*/ 51 w 573"/>
                  <a:gd name="T17" fmla="*/ 152 h 1057"/>
                  <a:gd name="T18" fmla="*/ 52 w 573"/>
                  <a:gd name="T19" fmla="*/ 140 h 1057"/>
                  <a:gd name="T20" fmla="*/ 56 w 573"/>
                  <a:gd name="T21" fmla="*/ 131 h 1057"/>
                  <a:gd name="T22" fmla="*/ 52 w 573"/>
                  <a:gd name="T23" fmla="*/ 124 h 1057"/>
                  <a:gd name="T24" fmla="*/ 63 w 573"/>
                  <a:gd name="T25" fmla="*/ 124 h 1057"/>
                  <a:gd name="T26" fmla="*/ 61 w 573"/>
                  <a:gd name="T27" fmla="*/ 115 h 1057"/>
                  <a:gd name="T28" fmla="*/ 71 w 573"/>
                  <a:gd name="T29" fmla="*/ 114 h 1057"/>
                  <a:gd name="T30" fmla="*/ 73 w 573"/>
                  <a:gd name="T31" fmla="*/ 102 h 1057"/>
                  <a:gd name="T32" fmla="*/ 79 w 573"/>
                  <a:gd name="T33" fmla="*/ 93 h 1057"/>
                  <a:gd name="T34" fmla="*/ 81 w 573"/>
                  <a:gd name="T35" fmla="*/ 100 h 1057"/>
                  <a:gd name="T36" fmla="*/ 86 w 573"/>
                  <a:gd name="T37" fmla="*/ 97 h 1057"/>
                  <a:gd name="T38" fmla="*/ 95 w 573"/>
                  <a:gd name="T39" fmla="*/ 82 h 1057"/>
                  <a:gd name="T40" fmla="*/ 91 w 573"/>
                  <a:gd name="T41" fmla="*/ 76 h 1057"/>
                  <a:gd name="T42" fmla="*/ 80 w 573"/>
                  <a:gd name="T43" fmla="*/ 79 h 1057"/>
                  <a:gd name="T44" fmla="*/ 74 w 573"/>
                  <a:gd name="T45" fmla="*/ 75 h 1057"/>
                  <a:gd name="T46" fmla="*/ 70 w 573"/>
                  <a:gd name="T47" fmla="*/ 76 h 1057"/>
                  <a:gd name="T48" fmla="*/ 74 w 573"/>
                  <a:gd name="T49" fmla="*/ 68 h 1057"/>
                  <a:gd name="T50" fmla="*/ 67 w 573"/>
                  <a:gd name="T51" fmla="*/ 68 h 1057"/>
                  <a:gd name="T52" fmla="*/ 72 w 573"/>
                  <a:gd name="T53" fmla="*/ 63 h 1057"/>
                  <a:gd name="T54" fmla="*/ 73 w 573"/>
                  <a:gd name="T55" fmla="*/ 57 h 1057"/>
                  <a:gd name="T56" fmla="*/ 75 w 573"/>
                  <a:gd name="T57" fmla="*/ 41 h 1057"/>
                  <a:gd name="T58" fmla="*/ 82 w 573"/>
                  <a:gd name="T59" fmla="*/ 24 h 1057"/>
                  <a:gd name="T60" fmla="*/ 79 w 573"/>
                  <a:gd name="T61" fmla="*/ 6 h 1057"/>
                  <a:gd name="T62" fmla="*/ 80 w 573"/>
                  <a:gd name="T63" fmla="*/ 0 h 1057"/>
                  <a:gd name="T64" fmla="*/ 63 w 573"/>
                  <a:gd name="T65" fmla="*/ 10 h 1057"/>
                  <a:gd name="T66" fmla="*/ 51 w 573"/>
                  <a:gd name="T67" fmla="*/ 28 h 1057"/>
                  <a:gd name="T68" fmla="*/ 18 w 573"/>
                  <a:gd name="T69" fmla="*/ 39 h 1057"/>
                  <a:gd name="T70" fmla="*/ 9 w 573"/>
                  <a:gd name="T71" fmla="*/ 51 h 1057"/>
                  <a:gd name="T72" fmla="*/ 4 w 573"/>
                  <a:gd name="T73" fmla="*/ 75 h 1057"/>
                  <a:gd name="T74" fmla="*/ 0 w 573"/>
                  <a:gd name="T75" fmla="*/ 91 h 1057"/>
                  <a:gd name="T76" fmla="*/ 4 w 573"/>
                  <a:gd name="T77" fmla="*/ 115 h 1057"/>
                  <a:gd name="T78" fmla="*/ 2 w 573"/>
                  <a:gd name="T79" fmla="*/ 134 h 1057"/>
                  <a:gd name="T80" fmla="*/ 8 w 573"/>
                  <a:gd name="T81" fmla="*/ 133 h 1057"/>
                  <a:gd name="T82" fmla="*/ 18 w 573"/>
                  <a:gd name="T83" fmla="*/ 141 h 1057"/>
                  <a:gd name="T84" fmla="*/ 21 w 573"/>
                  <a:gd name="T85" fmla="*/ 168 h 10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3"/>
                  <a:gd name="T130" fmla="*/ 0 h 1057"/>
                  <a:gd name="T131" fmla="*/ 573 w 573"/>
                  <a:gd name="T132" fmla="*/ 1057 h 105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3" h="1057">
                    <a:moveTo>
                      <a:pt x="132" y="1037"/>
                    </a:moveTo>
                    <a:lnTo>
                      <a:pt x="163" y="1034"/>
                    </a:lnTo>
                    <a:lnTo>
                      <a:pt x="249" y="1057"/>
                    </a:lnTo>
                    <a:lnTo>
                      <a:pt x="281" y="1042"/>
                    </a:lnTo>
                    <a:lnTo>
                      <a:pt x="294" y="1037"/>
                    </a:lnTo>
                    <a:lnTo>
                      <a:pt x="298" y="1030"/>
                    </a:lnTo>
                    <a:lnTo>
                      <a:pt x="308" y="1028"/>
                    </a:lnTo>
                    <a:lnTo>
                      <a:pt x="314" y="1037"/>
                    </a:lnTo>
                    <a:lnTo>
                      <a:pt x="332" y="1038"/>
                    </a:lnTo>
                    <a:lnTo>
                      <a:pt x="332" y="1024"/>
                    </a:lnTo>
                    <a:lnTo>
                      <a:pt x="323" y="1008"/>
                    </a:lnTo>
                    <a:lnTo>
                      <a:pt x="308" y="994"/>
                    </a:lnTo>
                    <a:lnTo>
                      <a:pt x="283" y="994"/>
                    </a:lnTo>
                    <a:lnTo>
                      <a:pt x="281" y="973"/>
                    </a:lnTo>
                    <a:lnTo>
                      <a:pt x="281" y="944"/>
                    </a:lnTo>
                    <a:lnTo>
                      <a:pt x="316" y="919"/>
                    </a:lnTo>
                    <a:lnTo>
                      <a:pt x="316" y="905"/>
                    </a:lnTo>
                    <a:lnTo>
                      <a:pt x="308" y="905"/>
                    </a:lnTo>
                    <a:lnTo>
                      <a:pt x="305" y="875"/>
                    </a:lnTo>
                    <a:lnTo>
                      <a:pt x="314" y="834"/>
                    </a:lnTo>
                    <a:lnTo>
                      <a:pt x="305" y="820"/>
                    </a:lnTo>
                    <a:lnTo>
                      <a:pt x="339" y="782"/>
                    </a:lnTo>
                    <a:lnTo>
                      <a:pt x="337" y="768"/>
                    </a:lnTo>
                    <a:lnTo>
                      <a:pt x="312" y="743"/>
                    </a:lnTo>
                    <a:lnTo>
                      <a:pt x="335" y="736"/>
                    </a:lnTo>
                    <a:lnTo>
                      <a:pt x="382" y="742"/>
                    </a:lnTo>
                    <a:lnTo>
                      <a:pt x="386" y="717"/>
                    </a:lnTo>
                    <a:lnTo>
                      <a:pt x="369" y="688"/>
                    </a:lnTo>
                    <a:lnTo>
                      <a:pt x="384" y="674"/>
                    </a:lnTo>
                    <a:lnTo>
                      <a:pt x="431" y="678"/>
                    </a:lnTo>
                    <a:lnTo>
                      <a:pt x="449" y="653"/>
                    </a:lnTo>
                    <a:lnTo>
                      <a:pt x="441" y="607"/>
                    </a:lnTo>
                    <a:lnTo>
                      <a:pt x="455" y="562"/>
                    </a:lnTo>
                    <a:lnTo>
                      <a:pt x="476" y="555"/>
                    </a:lnTo>
                    <a:lnTo>
                      <a:pt x="476" y="573"/>
                    </a:lnTo>
                    <a:lnTo>
                      <a:pt x="490" y="598"/>
                    </a:lnTo>
                    <a:lnTo>
                      <a:pt x="512" y="568"/>
                    </a:lnTo>
                    <a:lnTo>
                      <a:pt x="516" y="581"/>
                    </a:lnTo>
                    <a:lnTo>
                      <a:pt x="570" y="533"/>
                    </a:lnTo>
                    <a:lnTo>
                      <a:pt x="573" y="492"/>
                    </a:lnTo>
                    <a:lnTo>
                      <a:pt x="566" y="465"/>
                    </a:lnTo>
                    <a:lnTo>
                      <a:pt x="549" y="455"/>
                    </a:lnTo>
                    <a:lnTo>
                      <a:pt x="512" y="459"/>
                    </a:lnTo>
                    <a:lnTo>
                      <a:pt x="485" y="472"/>
                    </a:lnTo>
                    <a:lnTo>
                      <a:pt x="469" y="449"/>
                    </a:lnTo>
                    <a:lnTo>
                      <a:pt x="445" y="449"/>
                    </a:lnTo>
                    <a:lnTo>
                      <a:pt x="429" y="473"/>
                    </a:lnTo>
                    <a:lnTo>
                      <a:pt x="420" y="455"/>
                    </a:lnTo>
                    <a:lnTo>
                      <a:pt x="422" y="432"/>
                    </a:lnTo>
                    <a:lnTo>
                      <a:pt x="447" y="405"/>
                    </a:lnTo>
                    <a:lnTo>
                      <a:pt x="441" y="398"/>
                    </a:lnTo>
                    <a:lnTo>
                      <a:pt x="406" y="408"/>
                    </a:lnTo>
                    <a:lnTo>
                      <a:pt x="406" y="390"/>
                    </a:lnTo>
                    <a:lnTo>
                      <a:pt x="436" y="379"/>
                    </a:lnTo>
                    <a:lnTo>
                      <a:pt x="438" y="347"/>
                    </a:lnTo>
                    <a:lnTo>
                      <a:pt x="443" y="343"/>
                    </a:lnTo>
                    <a:lnTo>
                      <a:pt x="441" y="298"/>
                    </a:lnTo>
                    <a:lnTo>
                      <a:pt x="454" y="246"/>
                    </a:lnTo>
                    <a:lnTo>
                      <a:pt x="492" y="177"/>
                    </a:lnTo>
                    <a:lnTo>
                      <a:pt x="492" y="145"/>
                    </a:lnTo>
                    <a:lnTo>
                      <a:pt x="471" y="71"/>
                    </a:lnTo>
                    <a:lnTo>
                      <a:pt x="478" y="34"/>
                    </a:lnTo>
                    <a:lnTo>
                      <a:pt x="490" y="8"/>
                    </a:lnTo>
                    <a:lnTo>
                      <a:pt x="483" y="0"/>
                    </a:lnTo>
                    <a:lnTo>
                      <a:pt x="459" y="21"/>
                    </a:lnTo>
                    <a:lnTo>
                      <a:pt x="378" y="61"/>
                    </a:lnTo>
                    <a:lnTo>
                      <a:pt x="318" y="128"/>
                    </a:lnTo>
                    <a:lnTo>
                      <a:pt x="308" y="167"/>
                    </a:lnTo>
                    <a:lnTo>
                      <a:pt x="267" y="200"/>
                    </a:lnTo>
                    <a:lnTo>
                      <a:pt x="109" y="230"/>
                    </a:lnTo>
                    <a:lnTo>
                      <a:pt x="74" y="266"/>
                    </a:lnTo>
                    <a:lnTo>
                      <a:pt x="57" y="303"/>
                    </a:lnTo>
                    <a:lnTo>
                      <a:pt x="27" y="399"/>
                    </a:lnTo>
                    <a:lnTo>
                      <a:pt x="23" y="445"/>
                    </a:lnTo>
                    <a:lnTo>
                      <a:pt x="3" y="498"/>
                    </a:lnTo>
                    <a:lnTo>
                      <a:pt x="0" y="545"/>
                    </a:lnTo>
                    <a:lnTo>
                      <a:pt x="9" y="651"/>
                    </a:lnTo>
                    <a:lnTo>
                      <a:pt x="23" y="688"/>
                    </a:lnTo>
                    <a:lnTo>
                      <a:pt x="23" y="740"/>
                    </a:lnTo>
                    <a:lnTo>
                      <a:pt x="14" y="803"/>
                    </a:lnTo>
                    <a:lnTo>
                      <a:pt x="32" y="803"/>
                    </a:lnTo>
                    <a:lnTo>
                      <a:pt x="46" y="793"/>
                    </a:lnTo>
                    <a:lnTo>
                      <a:pt x="82" y="815"/>
                    </a:lnTo>
                    <a:lnTo>
                      <a:pt x="107" y="843"/>
                    </a:lnTo>
                    <a:lnTo>
                      <a:pt x="125" y="879"/>
                    </a:lnTo>
                    <a:lnTo>
                      <a:pt x="125" y="1001"/>
                    </a:lnTo>
                    <a:lnTo>
                      <a:pt x="132" y="103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grpSp>
          <p:nvGrpSpPr>
            <p:cNvPr id="136" name="Group 533"/>
            <p:cNvGrpSpPr>
              <a:grpSpLocks noChangeAspect="1"/>
            </p:cNvGrpSpPr>
            <p:nvPr/>
          </p:nvGrpSpPr>
          <p:grpSpPr bwMode="auto">
            <a:xfrm>
              <a:off x="5607287" y="5062035"/>
              <a:ext cx="474573" cy="384386"/>
              <a:chOff x="2781" y="2740"/>
              <a:chExt cx="201" cy="195"/>
            </a:xfrm>
            <a:solidFill>
              <a:schemeClr val="bg1">
                <a:lumMod val="85000"/>
              </a:schemeClr>
            </a:solidFill>
          </p:grpSpPr>
          <p:sp>
            <p:nvSpPr>
              <p:cNvPr id="157" name="Freeform 534"/>
              <p:cNvSpPr>
                <a:spLocks noChangeAspect="1"/>
              </p:cNvSpPr>
              <p:nvPr/>
            </p:nvSpPr>
            <p:spPr bwMode="gray">
              <a:xfrm>
                <a:off x="2781" y="2740"/>
                <a:ext cx="201" cy="172"/>
              </a:xfrm>
              <a:custGeom>
                <a:avLst/>
                <a:gdLst>
                  <a:gd name="T0" fmla="*/ 161 w 1204"/>
                  <a:gd name="T1" fmla="*/ 39 h 1031"/>
                  <a:gd name="T2" fmla="*/ 134 w 1204"/>
                  <a:gd name="T3" fmla="*/ 31 h 1031"/>
                  <a:gd name="T4" fmla="*/ 112 w 1204"/>
                  <a:gd name="T5" fmla="*/ 8 h 1031"/>
                  <a:gd name="T6" fmla="*/ 102 w 1204"/>
                  <a:gd name="T7" fmla="*/ 4 h 1031"/>
                  <a:gd name="T8" fmla="*/ 92 w 1204"/>
                  <a:gd name="T9" fmla="*/ 2 h 1031"/>
                  <a:gd name="T10" fmla="*/ 93 w 1204"/>
                  <a:gd name="T11" fmla="*/ 10 h 1031"/>
                  <a:gd name="T12" fmla="*/ 86 w 1204"/>
                  <a:gd name="T13" fmla="*/ 12 h 1031"/>
                  <a:gd name="T14" fmla="*/ 69 w 1204"/>
                  <a:gd name="T15" fmla="*/ 21 h 1031"/>
                  <a:gd name="T16" fmla="*/ 73 w 1204"/>
                  <a:gd name="T17" fmla="*/ 35 h 1031"/>
                  <a:gd name="T18" fmla="*/ 59 w 1204"/>
                  <a:gd name="T19" fmla="*/ 46 h 1031"/>
                  <a:gd name="T20" fmla="*/ 59 w 1204"/>
                  <a:gd name="T21" fmla="*/ 59 h 1031"/>
                  <a:gd name="T22" fmla="*/ 51 w 1204"/>
                  <a:gd name="T23" fmla="*/ 58 h 1031"/>
                  <a:gd name="T24" fmla="*/ 46 w 1204"/>
                  <a:gd name="T25" fmla="*/ 56 h 1031"/>
                  <a:gd name="T26" fmla="*/ 36 w 1204"/>
                  <a:gd name="T27" fmla="*/ 47 h 1031"/>
                  <a:gd name="T28" fmla="*/ 18 w 1204"/>
                  <a:gd name="T29" fmla="*/ 57 h 1031"/>
                  <a:gd name="T30" fmla="*/ 5 w 1204"/>
                  <a:gd name="T31" fmla="*/ 58 h 1031"/>
                  <a:gd name="T32" fmla="*/ 11 w 1204"/>
                  <a:gd name="T33" fmla="*/ 84 h 1031"/>
                  <a:gd name="T34" fmla="*/ 24 w 1204"/>
                  <a:gd name="T35" fmla="*/ 73 h 1031"/>
                  <a:gd name="T36" fmla="*/ 41 w 1204"/>
                  <a:gd name="T37" fmla="*/ 70 h 1031"/>
                  <a:gd name="T38" fmla="*/ 47 w 1204"/>
                  <a:gd name="T39" fmla="*/ 80 h 1031"/>
                  <a:gd name="T40" fmla="*/ 65 w 1204"/>
                  <a:gd name="T41" fmla="*/ 109 h 1031"/>
                  <a:gd name="T42" fmla="*/ 57 w 1204"/>
                  <a:gd name="T43" fmla="*/ 117 h 1031"/>
                  <a:gd name="T44" fmla="*/ 74 w 1204"/>
                  <a:gd name="T45" fmla="*/ 134 h 1031"/>
                  <a:gd name="T46" fmla="*/ 85 w 1204"/>
                  <a:gd name="T47" fmla="*/ 148 h 1031"/>
                  <a:gd name="T48" fmla="*/ 115 w 1204"/>
                  <a:gd name="T49" fmla="*/ 153 h 1031"/>
                  <a:gd name="T50" fmla="*/ 137 w 1204"/>
                  <a:gd name="T51" fmla="*/ 172 h 1031"/>
                  <a:gd name="T52" fmla="*/ 126 w 1204"/>
                  <a:gd name="T53" fmla="*/ 147 h 1031"/>
                  <a:gd name="T54" fmla="*/ 108 w 1204"/>
                  <a:gd name="T55" fmla="*/ 131 h 1031"/>
                  <a:gd name="T56" fmla="*/ 97 w 1204"/>
                  <a:gd name="T57" fmla="*/ 118 h 1031"/>
                  <a:gd name="T58" fmla="*/ 90 w 1204"/>
                  <a:gd name="T59" fmla="*/ 106 h 1031"/>
                  <a:gd name="T60" fmla="*/ 89 w 1204"/>
                  <a:gd name="T61" fmla="*/ 97 h 1031"/>
                  <a:gd name="T62" fmla="*/ 80 w 1204"/>
                  <a:gd name="T63" fmla="*/ 85 h 1031"/>
                  <a:gd name="T64" fmla="*/ 77 w 1204"/>
                  <a:gd name="T65" fmla="*/ 78 h 1031"/>
                  <a:gd name="T66" fmla="*/ 80 w 1204"/>
                  <a:gd name="T67" fmla="*/ 61 h 1031"/>
                  <a:gd name="T68" fmla="*/ 95 w 1204"/>
                  <a:gd name="T69" fmla="*/ 72 h 1031"/>
                  <a:gd name="T70" fmla="*/ 114 w 1204"/>
                  <a:gd name="T71" fmla="*/ 63 h 1031"/>
                  <a:gd name="T72" fmla="*/ 125 w 1204"/>
                  <a:gd name="T73" fmla="*/ 66 h 1031"/>
                  <a:gd name="T74" fmla="*/ 131 w 1204"/>
                  <a:gd name="T75" fmla="*/ 66 h 1031"/>
                  <a:gd name="T76" fmla="*/ 143 w 1204"/>
                  <a:gd name="T77" fmla="*/ 67 h 1031"/>
                  <a:gd name="T78" fmla="*/ 153 w 1204"/>
                  <a:gd name="T79" fmla="*/ 66 h 1031"/>
                  <a:gd name="T80" fmla="*/ 159 w 1204"/>
                  <a:gd name="T81" fmla="*/ 70 h 1031"/>
                  <a:gd name="T82" fmla="*/ 170 w 1204"/>
                  <a:gd name="T83" fmla="*/ 72 h 1031"/>
                  <a:gd name="T84" fmla="*/ 176 w 1204"/>
                  <a:gd name="T85" fmla="*/ 69 h 1031"/>
                  <a:gd name="T86" fmla="*/ 180 w 1204"/>
                  <a:gd name="T87" fmla="*/ 78 h 1031"/>
                  <a:gd name="T88" fmla="*/ 192 w 1204"/>
                  <a:gd name="T89" fmla="*/ 77 h 1031"/>
                  <a:gd name="T90" fmla="*/ 190 w 1204"/>
                  <a:gd name="T91" fmla="*/ 68 h 1031"/>
                  <a:gd name="T92" fmla="*/ 194 w 1204"/>
                  <a:gd name="T93" fmla="*/ 63 h 1031"/>
                  <a:gd name="T94" fmla="*/ 201 w 1204"/>
                  <a:gd name="T95" fmla="*/ 62 h 1031"/>
                  <a:gd name="T96" fmla="*/ 197 w 1204"/>
                  <a:gd name="T97" fmla="*/ 61 h 1031"/>
                  <a:gd name="T98" fmla="*/ 190 w 1204"/>
                  <a:gd name="T99" fmla="*/ 58 h 1031"/>
                  <a:gd name="T100" fmla="*/ 185 w 1204"/>
                  <a:gd name="T101" fmla="*/ 56 h 1031"/>
                  <a:gd name="T102" fmla="*/ 185 w 1204"/>
                  <a:gd name="T103" fmla="*/ 52 h 1031"/>
                  <a:gd name="T104" fmla="*/ 188 w 1204"/>
                  <a:gd name="T105" fmla="*/ 49 h 1031"/>
                  <a:gd name="T106" fmla="*/ 185 w 1204"/>
                  <a:gd name="T107" fmla="*/ 47 h 1031"/>
                  <a:gd name="T108" fmla="*/ 181 w 1204"/>
                  <a:gd name="T109" fmla="*/ 46 h 1031"/>
                  <a:gd name="T110" fmla="*/ 182 w 1204"/>
                  <a:gd name="T111" fmla="*/ 40 h 1031"/>
                  <a:gd name="T112" fmla="*/ 177 w 1204"/>
                  <a:gd name="T113" fmla="*/ 32 h 10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4"/>
                  <a:gd name="T172" fmla="*/ 0 h 1031"/>
                  <a:gd name="T173" fmla="*/ 1204 w 1204"/>
                  <a:gd name="T174" fmla="*/ 1031 h 10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4" h="1031">
                    <a:moveTo>
                      <a:pt x="1063" y="189"/>
                    </a:moveTo>
                    <a:lnTo>
                      <a:pt x="1015" y="217"/>
                    </a:lnTo>
                    <a:lnTo>
                      <a:pt x="966" y="231"/>
                    </a:lnTo>
                    <a:lnTo>
                      <a:pt x="901" y="236"/>
                    </a:lnTo>
                    <a:lnTo>
                      <a:pt x="846" y="199"/>
                    </a:lnTo>
                    <a:lnTo>
                      <a:pt x="803" y="186"/>
                    </a:lnTo>
                    <a:lnTo>
                      <a:pt x="761" y="129"/>
                    </a:lnTo>
                    <a:lnTo>
                      <a:pt x="708" y="102"/>
                    </a:lnTo>
                    <a:lnTo>
                      <a:pt x="669" y="46"/>
                    </a:lnTo>
                    <a:lnTo>
                      <a:pt x="627" y="25"/>
                    </a:lnTo>
                    <a:lnTo>
                      <a:pt x="623" y="18"/>
                    </a:lnTo>
                    <a:lnTo>
                      <a:pt x="611" y="25"/>
                    </a:lnTo>
                    <a:lnTo>
                      <a:pt x="578" y="1"/>
                    </a:lnTo>
                    <a:lnTo>
                      <a:pt x="564" y="0"/>
                    </a:lnTo>
                    <a:lnTo>
                      <a:pt x="550" y="14"/>
                    </a:lnTo>
                    <a:lnTo>
                      <a:pt x="550" y="31"/>
                    </a:lnTo>
                    <a:lnTo>
                      <a:pt x="557" y="56"/>
                    </a:lnTo>
                    <a:lnTo>
                      <a:pt x="555" y="60"/>
                    </a:lnTo>
                    <a:lnTo>
                      <a:pt x="542" y="55"/>
                    </a:lnTo>
                    <a:lnTo>
                      <a:pt x="516" y="55"/>
                    </a:lnTo>
                    <a:lnTo>
                      <a:pt x="513" y="72"/>
                    </a:lnTo>
                    <a:lnTo>
                      <a:pt x="502" y="83"/>
                    </a:lnTo>
                    <a:lnTo>
                      <a:pt x="428" y="107"/>
                    </a:lnTo>
                    <a:lnTo>
                      <a:pt x="416" y="128"/>
                    </a:lnTo>
                    <a:lnTo>
                      <a:pt x="417" y="143"/>
                    </a:lnTo>
                    <a:lnTo>
                      <a:pt x="441" y="166"/>
                    </a:lnTo>
                    <a:lnTo>
                      <a:pt x="440" y="209"/>
                    </a:lnTo>
                    <a:lnTo>
                      <a:pt x="424" y="237"/>
                    </a:lnTo>
                    <a:lnTo>
                      <a:pt x="392" y="239"/>
                    </a:lnTo>
                    <a:lnTo>
                      <a:pt x="352" y="274"/>
                    </a:lnTo>
                    <a:lnTo>
                      <a:pt x="365" y="292"/>
                    </a:lnTo>
                    <a:lnTo>
                      <a:pt x="351" y="311"/>
                    </a:lnTo>
                    <a:lnTo>
                      <a:pt x="354" y="356"/>
                    </a:lnTo>
                    <a:lnTo>
                      <a:pt x="335" y="370"/>
                    </a:lnTo>
                    <a:lnTo>
                      <a:pt x="323" y="370"/>
                    </a:lnTo>
                    <a:lnTo>
                      <a:pt x="305" y="349"/>
                    </a:lnTo>
                    <a:lnTo>
                      <a:pt x="289" y="347"/>
                    </a:lnTo>
                    <a:lnTo>
                      <a:pt x="283" y="337"/>
                    </a:lnTo>
                    <a:lnTo>
                      <a:pt x="273" y="336"/>
                    </a:lnTo>
                    <a:lnTo>
                      <a:pt x="272" y="352"/>
                    </a:lnTo>
                    <a:lnTo>
                      <a:pt x="256" y="354"/>
                    </a:lnTo>
                    <a:lnTo>
                      <a:pt x="213" y="284"/>
                    </a:lnTo>
                    <a:lnTo>
                      <a:pt x="202" y="283"/>
                    </a:lnTo>
                    <a:lnTo>
                      <a:pt x="174" y="341"/>
                    </a:lnTo>
                    <a:lnTo>
                      <a:pt x="110" y="343"/>
                    </a:lnTo>
                    <a:lnTo>
                      <a:pt x="90" y="324"/>
                    </a:lnTo>
                    <a:lnTo>
                      <a:pt x="82" y="344"/>
                    </a:lnTo>
                    <a:lnTo>
                      <a:pt x="28" y="345"/>
                    </a:lnTo>
                    <a:lnTo>
                      <a:pt x="0" y="323"/>
                    </a:lnTo>
                    <a:lnTo>
                      <a:pt x="14" y="401"/>
                    </a:lnTo>
                    <a:lnTo>
                      <a:pt x="63" y="501"/>
                    </a:lnTo>
                    <a:lnTo>
                      <a:pt x="81" y="514"/>
                    </a:lnTo>
                    <a:lnTo>
                      <a:pt x="102" y="510"/>
                    </a:lnTo>
                    <a:lnTo>
                      <a:pt x="143" y="436"/>
                    </a:lnTo>
                    <a:lnTo>
                      <a:pt x="167" y="368"/>
                    </a:lnTo>
                    <a:lnTo>
                      <a:pt x="213" y="384"/>
                    </a:lnTo>
                    <a:lnTo>
                      <a:pt x="244" y="420"/>
                    </a:lnTo>
                    <a:lnTo>
                      <a:pt x="256" y="420"/>
                    </a:lnTo>
                    <a:lnTo>
                      <a:pt x="272" y="442"/>
                    </a:lnTo>
                    <a:lnTo>
                      <a:pt x="282" y="480"/>
                    </a:lnTo>
                    <a:lnTo>
                      <a:pt x="282" y="534"/>
                    </a:lnTo>
                    <a:lnTo>
                      <a:pt x="311" y="595"/>
                    </a:lnTo>
                    <a:lnTo>
                      <a:pt x="389" y="656"/>
                    </a:lnTo>
                    <a:lnTo>
                      <a:pt x="350" y="665"/>
                    </a:lnTo>
                    <a:lnTo>
                      <a:pt x="339" y="681"/>
                    </a:lnTo>
                    <a:lnTo>
                      <a:pt x="341" y="702"/>
                    </a:lnTo>
                    <a:lnTo>
                      <a:pt x="382" y="755"/>
                    </a:lnTo>
                    <a:lnTo>
                      <a:pt x="419" y="780"/>
                    </a:lnTo>
                    <a:lnTo>
                      <a:pt x="444" y="805"/>
                    </a:lnTo>
                    <a:lnTo>
                      <a:pt x="485" y="825"/>
                    </a:lnTo>
                    <a:lnTo>
                      <a:pt x="501" y="859"/>
                    </a:lnTo>
                    <a:lnTo>
                      <a:pt x="508" y="886"/>
                    </a:lnTo>
                    <a:lnTo>
                      <a:pt x="575" y="884"/>
                    </a:lnTo>
                    <a:lnTo>
                      <a:pt x="620" y="889"/>
                    </a:lnTo>
                    <a:lnTo>
                      <a:pt x="686" y="915"/>
                    </a:lnTo>
                    <a:lnTo>
                      <a:pt x="741" y="956"/>
                    </a:lnTo>
                    <a:lnTo>
                      <a:pt x="788" y="1008"/>
                    </a:lnTo>
                    <a:lnTo>
                      <a:pt x="819" y="1031"/>
                    </a:lnTo>
                    <a:lnTo>
                      <a:pt x="846" y="1015"/>
                    </a:lnTo>
                    <a:lnTo>
                      <a:pt x="762" y="926"/>
                    </a:lnTo>
                    <a:lnTo>
                      <a:pt x="756" y="884"/>
                    </a:lnTo>
                    <a:lnTo>
                      <a:pt x="741" y="869"/>
                    </a:lnTo>
                    <a:lnTo>
                      <a:pt x="721" y="861"/>
                    </a:lnTo>
                    <a:lnTo>
                      <a:pt x="646" y="785"/>
                    </a:lnTo>
                    <a:lnTo>
                      <a:pt x="644" y="767"/>
                    </a:lnTo>
                    <a:lnTo>
                      <a:pt x="609" y="718"/>
                    </a:lnTo>
                    <a:lnTo>
                      <a:pt x="583" y="710"/>
                    </a:lnTo>
                    <a:lnTo>
                      <a:pt x="552" y="661"/>
                    </a:lnTo>
                    <a:lnTo>
                      <a:pt x="535" y="661"/>
                    </a:lnTo>
                    <a:lnTo>
                      <a:pt x="538" y="634"/>
                    </a:lnTo>
                    <a:lnTo>
                      <a:pt x="546" y="625"/>
                    </a:lnTo>
                    <a:lnTo>
                      <a:pt x="531" y="605"/>
                    </a:lnTo>
                    <a:lnTo>
                      <a:pt x="531" y="584"/>
                    </a:lnTo>
                    <a:lnTo>
                      <a:pt x="511" y="561"/>
                    </a:lnTo>
                    <a:lnTo>
                      <a:pt x="496" y="516"/>
                    </a:lnTo>
                    <a:lnTo>
                      <a:pt x="479" y="512"/>
                    </a:lnTo>
                    <a:lnTo>
                      <a:pt x="451" y="488"/>
                    </a:lnTo>
                    <a:lnTo>
                      <a:pt x="452" y="479"/>
                    </a:lnTo>
                    <a:lnTo>
                      <a:pt x="464" y="470"/>
                    </a:lnTo>
                    <a:lnTo>
                      <a:pt x="460" y="456"/>
                    </a:lnTo>
                    <a:lnTo>
                      <a:pt x="461" y="385"/>
                    </a:lnTo>
                    <a:lnTo>
                      <a:pt x="482" y="363"/>
                    </a:lnTo>
                    <a:lnTo>
                      <a:pt x="514" y="369"/>
                    </a:lnTo>
                    <a:lnTo>
                      <a:pt x="517" y="380"/>
                    </a:lnTo>
                    <a:lnTo>
                      <a:pt x="567" y="433"/>
                    </a:lnTo>
                    <a:lnTo>
                      <a:pt x="577" y="435"/>
                    </a:lnTo>
                    <a:lnTo>
                      <a:pt x="612" y="370"/>
                    </a:lnTo>
                    <a:lnTo>
                      <a:pt x="681" y="378"/>
                    </a:lnTo>
                    <a:lnTo>
                      <a:pt x="696" y="358"/>
                    </a:lnTo>
                    <a:lnTo>
                      <a:pt x="702" y="358"/>
                    </a:lnTo>
                    <a:lnTo>
                      <a:pt x="747" y="393"/>
                    </a:lnTo>
                    <a:lnTo>
                      <a:pt x="762" y="393"/>
                    </a:lnTo>
                    <a:lnTo>
                      <a:pt x="770" y="383"/>
                    </a:lnTo>
                    <a:lnTo>
                      <a:pt x="786" y="397"/>
                    </a:lnTo>
                    <a:lnTo>
                      <a:pt x="841" y="405"/>
                    </a:lnTo>
                    <a:lnTo>
                      <a:pt x="846" y="398"/>
                    </a:lnTo>
                    <a:lnTo>
                      <a:pt x="854" y="399"/>
                    </a:lnTo>
                    <a:lnTo>
                      <a:pt x="885" y="424"/>
                    </a:lnTo>
                    <a:lnTo>
                      <a:pt x="896" y="422"/>
                    </a:lnTo>
                    <a:lnTo>
                      <a:pt x="918" y="396"/>
                    </a:lnTo>
                    <a:lnTo>
                      <a:pt x="930" y="399"/>
                    </a:lnTo>
                    <a:lnTo>
                      <a:pt x="945" y="417"/>
                    </a:lnTo>
                    <a:lnTo>
                      <a:pt x="955" y="418"/>
                    </a:lnTo>
                    <a:lnTo>
                      <a:pt x="966" y="402"/>
                    </a:lnTo>
                    <a:lnTo>
                      <a:pt x="1007" y="409"/>
                    </a:lnTo>
                    <a:lnTo>
                      <a:pt x="1021" y="429"/>
                    </a:lnTo>
                    <a:lnTo>
                      <a:pt x="1030" y="422"/>
                    </a:lnTo>
                    <a:lnTo>
                      <a:pt x="1029" y="415"/>
                    </a:lnTo>
                    <a:lnTo>
                      <a:pt x="1055" y="415"/>
                    </a:lnTo>
                    <a:lnTo>
                      <a:pt x="1080" y="444"/>
                    </a:lnTo>
                    <a:lnTo>
                      <a:pt x="1075" y="460"/>
                    </a:lnTo>
                    <a:lnTo>
                      <a:pt x="1076" y="468"/>
                    </a:lnTo>
                    <a:lnTo>
                      <a:pt x="1096" y="484"/>
                    </a:lnTo>
                    <a:lnTo>
                      <a:pt x="1126" y="482"/>
                    </a:lnTo>
                    <a:lnTo>
                      <a:pt x="1149" y="464"/>
                    </a:lnTo>
                    <a:lnTo>
                      <a:pt x="1153" y="447"/>
                    </a:lnTo>
                    <a:lnTo>
                      <a:pt x="1146" y="441"/>
                    </a:lnTo>
                    <a:lnTo>
                      <a:pt x="1140" y="407"/>
                    </a:lnTo>
                    <a:lnTo>
                      <a:pt x="1150" y="395"/>
                    </a:lnTo>
                    <a:lnTo>
                      <a:pt x="1153" y="378"/>
                    </a:lnTo>
                    <a:lnTo>
                      <a:pt x="1162" y="376"/>
                    </a:lnTo>
                    <a:lnTo>
                      <a:pt x="1175" y="379"/>
                    </a:lnTo>
                    <a:lnTo>
                      <a:pt x="1190" y="383"/>
                    </a:lnTo>
                    <a:lnTo>
                      <a:pt x="1204" y="374"/>
                    </a:lnTo>
                    <a:lnTo>
                      <a:pt x="1202" y="367"/>
                    </a:lnTo>
                    <a:lnTo>
                      <a:pt x="1194" y="363"/>
                    </a:lnTo>
                    <a:lnTo>
                      <a:pt x="1178" y="365"/>
                    </a:lnTo>
                    <a:lnTo>
                      <a:pt x="1165" y="356"/>
                    </a:lnTo>
                    <a:lnTo>
                      <a:pt x="1147" y="357"/>
                    </a:lnTo>
                    <a:lnTo>
                      <a:pt x="1136" y="349"/>
                    </a:lnTo>
                    <a:lnTo>
                      <a:pt x="1130" y="341"/>
                    </a:lnTo>
                    <a:lnTo>
                      <a:pt x="1115" y="341"/>
                    </a:lnTo>
                    <a:lnTo>
                      <a:pt x="1110" y="334"/>
                    </a:lnTo>
                    <a:lnTo>
                      <a:pt x="1112" y="327"/>
                    </a:lnTo>
                    <a:lnTo>
                      <a:pt x="1115" y="317"/>
                    </a:lnTo>
                    <a:lnTo>
                      <a:pt x="1110" y="310"/>
                    </a:lnTo>
                    <a:lnTo>
                      <a:pt x="1113" y="301"/>
                    </a:lnTo>
                    <a:lnTo>
                      <a:pt x="1121" y="301"/>
                    </a:lnTo>
                    <a:lnTo>
                      <a:pt x="1128" y="295"/>
                    </a:lnTo>
                    <a:lnTo>
                      <a:pt x="1128" y="289"/>
                    </a:lnTo>
                    <a:lnTo>
                      <a:pt x="1117" y="280"/>
                    </a:lnTo>
                    <a:lnTo>
                      <a:pt x="1109" y="280"/>
                    </a:lnTo>
                    <a:lnTo>
                      <a:pt x="1101" y="288"/>
                    </a:lnTo>
                    <a:lnTo>
                      <a:pt x="1089" y="282"/>
                    </a:lnTo>
                    <a:lnTo>
                      <a:pt x="1087" y="273"/>
                    </a:lnTo>
                    <a:lnTo>
                      <a:pt x="1099" y="258"/>
                    </a:lnTo>
                    <a:lnTo>
                      <a:pt x="1097" y="245"/>
                    </a:lnTo>
                    <a:lnTo>
                      <a:pt x="1088" y="237"/>
                    </a:lnTo>
                    <a:lnTo>
                      <a:pt x="1093" y="229"/>
                    </a:lnTo>
                    <a:lnTo>
                      <a:pt x="1091" y="215"/>
                    </a:lnTo>
                    <a:lnTo>
                      <a:pt x="1063" y="189"/>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58" name="Freeform 535"/>
              <p:cNvSpPr>
                <a:spLocks noChangeAspect="1"/>
              </p:cNvSpPr>
              <p:nvPr/>
            </p:nvSpPr>
            <p:spPr bwMode="gray">
              <a:xfrm>
                <a:off x="2812" y="2807"/>
                <a:ext cx="10" cy="12"/>
              </a:xfrm>
              <a:custGeom>
                <a:avLst/>
                <a:gdLst>
                  <a:gd name="T0" fmla="*/ 3 w 60"/>
                  <a:gd name="T1" fmla="*/ 0 h 72"/>
                  <a:gd name="T2" fmla="*/ 5 w 60"/>
                  <a:gd name="T3" fmla="*/ 6 h 72"/>
                  <a:gd name="T4" fmla="*/ 9 w 60"/>
                  <a:gd name="T5" fmla="*/ 9 h 72"/>
                  <a:gd name="T6" fmla="*/ 10 w 60"/>
                  <a:gd name="T7" fmla="*/ 12 h 72"/>
                  <a:gd name="T8" fmla="*/ 6 w 60"/>
                  <a:gd name="T9" fmla="*/ 10 h 72"/>
                  <a:gd name="T10" fmla="*/ 2 w 60"/>
                  <a:gd name="T11" fmla="*/ 9 h 72"/>
                  <a:gd name="T12" fmla="*/ 0 w 60"/>
                  <a:gd name="T13" fmla="*/ 8 h 72"/>
                  <a:gd name="T14" fmla="*/ 1 w 60"/>
                  <a:gd name="T15" fmla="*/ 2 h 72"/>
                  <a:gd name="T16" fmla="*/ 3 w 60"/>
                  <a:gd name="T17" fmla="*/ 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72"/>
                  <a:gd name="T29" fmla="*/ 60 w 6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72">
                    <a:moveTo>
                      <a:pt x="18" y="0"/>
                    </a:moveTo>
                    <a:lnTo>
                      <a:pt x="29" y="36"/>
                    </a:lnTo>
                    <a:lnTo>
                      <a:pt x="56" y="56"/>
                    </a:lnTo>
                    <a:lnTo>
                      <a:pt x="60" y="72"/>
                    </a:lnTo>
                    <a:lnTo>
                      <a:pt x="33" y="58"/>
                    </a:lnTo>
                    <a:lnTo>
                      <a:pt x="10" y="56"/>
                    </a:lnTo>
                    <a:lnTo>
                      <a:pt x="0" y="46"/>
                    </a:lnTo>
                    <a:lnTo>
                      <a:pt x="8" y="11"/>
                    </a:lnTo>
                    <a:lnTo>
                      <a:pt x="18"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59" name="Freeform 536"/>
              <p:cNvSpPr>
                <a:spLocks noChangeAspect="1"/>
              </p:cNvSpPr>
              <p:nvPr/>
            </p:nvSpPr>
            <p:spPr bwMode="gray">
              <a:xfrm>
                <a:off x="2807" y="2809"/>
                <a:ext cx="6" cy="25"/>
              </a:xfrm>
              <a:custGeom>
                <a:avLst/>
                <a:gdLst>
                  <a:gd name="T0" fmla="*/ 1 w 37"/>
                  <a:gd name="T1" fmla="*/ 2 h 148"/>
                  <a:gd name="T2" fmla="*/ 0 w 37"/>
                  <a:gd name="T3" fmla="*/ 0 h 148"/>
                  <a:gd name="T4" fmla="*/ 2 w 37"/>
                  <a:gd name="T5" fmla="*/ 0 h 148"/>
                  <a:gd name="T6" fmla="*/ 3 w 37"/>
                  <a:gd name="T7" fmla="*/ 2 h 148"/>
                  <a:gd name="T8" fmla="*/ 3 w 37"/>
                  <a:gd name="T9" fmla="*/ 7 h 148"/>
                  <a:gd name="T10" fmla="*/ 4 w 37"/>
                  <a:gd name="T11" fmla="*/ 11 h 148"/>
                  <a:gd name="T12" fmla="*/ 4 w 37"/>
                  <a:gd name="T13" fmla="*/ 17 h 148"/>
                  <a:gd name="T14" fmla="*/ 6 w 37"/>
                  <a:gd name="T15" fmla="*/ 25 h 148"/>
                  <a:gd name="T16" fmla="*/ 0 w 37"/>
                  <a:gd name="T17" fmla="*/ 15 h 148"/>
                  <a:gd name="T18" fmla="*/ 0 w 37"/>
                  <a:gd name="T19" fmla="*/ 14 h 148"/>
                  <a:gd name="T20" fmla="*/ 3 w 37"/>
                  <a:gd name="T21" fmla="*/ 11 h 148"/>
                  <a:gd name="T22" fmla="*/ 3 w 37"/>
                  <a:gd name="T23" fmla="*/ 8 h 148"/>
                  <a:gd name="T24" fmla="*/ 1 w 37"/>
                  <a:gd name="T25" fmla="*/ 2 h 1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148"/>
                  <a:gd name="T41" fmla="*/ 37 w 37"/>
                  <a:gd name="T42" fmla="*/ 148 h 1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148">
                    <a:moveTo>
                      <a:pt x="5" y="9"/>
                    </a:moveTo>
                    <a:lnTo>
                      <a:pt x="3" y="2"/>
                    </a:lnTo>
                    <a:lnTo>
                      <a:pt x="10" y="0"/>
                    </a:lnTo>
                    <a:lnTo>
                      <a:pt x="17" y="13"/>
                    </a:lnTo>
                    <a:lnTo>
                      <a:pt x="17" y="39"/>
                    </a:lnTo>
                    <a:lnTo>
                      <a:pt x="23" y="63"/>
                    </a:lnTo>
                    <a:lnTo>
                      <a:pt x="23" y="99"/>
                    </a:lnTo>
                    <a:lnTo>
                      <a:pt x="37" y="148"/>
                    </a:lnTo>
                    <a:lnTo>
                      <a:pt x="0" y="88"/>
                    </a:lnTo>
                    <a:lnTo>
                      <a:pt x="0" y="82"/>
                    </a:lnTo>
                    <a:lnTo>
                      <a:pt x="17" y="63"/>
                    </a:lnTo>
                    <a:lnTo>
                      <a:pt x="17" y="45"/>
                    </a:lnTo>
                    <a:lnTo>
                      <a:pt x="5" y="9"/>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0" name="Freeform 537"/>
              <p:cNvSpPr>
                <a:spLocks noChangeAspect="1"/>
              </p:cNvSpPr>
              <p:nvPr/>
            </p:nvSpPr>
            <p:spPr bwMode="gray">
              <a:xfrm>
                <a:off x="2879" y="2893"/>
                <a:ext cx="15" cy="6"/>
              </a:xfrm>
              <a:custGeom>
                <a:avLst/>
                <a:gdLst>
                  <a:gd name="T0" fmla="*/ 0 w 91"/>
                  <a:gd name="T1" fmla="*/ 1 h 36"/>
                  <a:gd name="T2" fmla="*/ 1 w 91"/>
                  <a:gd name="T3" fmla="*/ 0 h 36"/>
                  <a:gd name="T4" fmla="*/ 9 w 91"/>
                  <a:gd name="T5" fmla="*/ 2 h 36"/>
                  <a:gd name="T6" fmla="*/ 14 w 91"/>
                  <a:gd name="T7" fmla="*/ 3 h 36"/>
                  <a:gd name="T8" fmla="*/ 15 w 91"/>
                  <a:gd name="T9" fmla="*/ 4 h 36"/>
                  <a:gd name="T10" fmla="*/ 14 w 91"/>
                  <a:gd name="T11" fmla="*/ 5 h 36"/>
                  <a:gd name="T12" fmla="*/ 8 w 91"/>
                  <a:gd name="T13" fmla="*/ 6 h 36"/>
                  <a:gd name="T14" fmla="*/ 1 w 91"/>
                  <a:gd name="T15" fmla="*/ 5 h 36"/>
                  <a:gd name="T16" fmla="*/ 0 w 91"/>
                  <a:gd name="T17" fmla="*/ 1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36"/>
                  <a:gd name="T29" fmla="*/ 91 w 91"/>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36">
                    <a:moveTo>
                      <a:pt x="0" y="5"/>
                    </a:moveTo>
                    <a:lnTo>
                      <a:pt x="9" y="0"/>
                    </a:lnTo>
                    <a:lnTo>
                      <a:pt x="56" y="10"/>
                    </a:lnTo>
                    <a:lnTo>
                      <a:pt x="86" y="21"/>
                    </a:lnTo>
                    <a:lnTo>
                      <a:pt x="91" y="27"/>
                    </a:lnTo>
                    <a:lnTo>
                      <a:pt x="86" y="32"/>
                    </a:lnTo>
                    <a:lnTo>
                      <a:pt x="47" y="36"/>
                    </a:lnTo>
                    <a:lnTo>
                      <a:pt x="9" y="32"/>
                    </a:lnTo>
                    <a:lnTo>
                      <a:pt x="0" y="5"/>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1" name="Freeform 538"/>
              <p:cNvSpPr>
                <a:spLocks noChangeAspect="1"/>
              </p:cNvSpPr>
              <p:nvPr/>
            </p:nvSpPr>
            <p:spPr bwMode="gray">
              <a:xfrm>
                <a:off x="2888" y="2912"/>
                <a:ext cx="15" cy="4"/>
              </a:xfrm>
              <a:custGeom>
                <a:avLst/>
                <a:gdLst>
                  <a:gd name="T0" fmla="*/ 0 w 93"/>
                  <a:gd name="T1" fmla="*/ 2 h 20"/>
                  <a:gd name="T2" fmla="*/ 1 w 93"/>
                  <a:gd name="T3" fmla="*/ 0 h 20"/>
                  <a:gd name="T4" fmla="*/ 12 w 93"/>
                  <a:gd name="T5" fmla="*/ 0 h 20"/>
                  <a:gd name="T6" fmla="*/ 14 w 93"/>
                  <a:gd name="T7" fmla="*/ 1 h 20"/>
                  <a:gd name="T8" fmla="*/ 15 w 93"/>
                  <a:gd name="T9" fmla="*/ 4 h 20"/>
                  <a:gd name="T10" fmla="*/ 0 w 93"/>
                  <a:gd name="T11" fmla="*/ 4 h 20"/>
                  <a:gd name="T12" fmla="*/ 0 w 93"/>
                  <a:gd name="T13" fmla="*/ 2 h 20"/>
                  <a:gd name="T14" fmla="*/ 0 60000 65536"/>
                  <a:gd name="T15" fmla="*/ 0 60000 65536"/>
                  <a:gd name="T16" fmla="*/ 0 60000 65536"/>
                  <a:gd name="T17" fmla="*/ 0 60000 65536"/>
                  <a:gd name="T18" fmla="*/ 0 60000 65536"/>
                  <a:gd name="T19" fmla="*/ 0 60000 65536"/>
                  <a:gd name="T20" fmla="*/ 0 60000 65536"/>
                  <a:gd name="T21" fmla="*/ 0 w 93"/>
                  <a:gd name="T22" fmla="*/ 0 h 20"/>
                  <a:gd name="T23" fmla="*/ 93 w 93"/>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20">
                    <a:moveTo>
                      <a:pt x="0" y="8"/>
                    </a:moveTo>
                    <a:lnTo>
                      <a:pt x="7" y="0"/>
                    </a:lnTo>
                    <a:lnTo>
                      <a:pt x="75" y="0"/>
                    </a:lnTo>
                    <a:lnTo>
                      <a:pt x="89" y="4"/>
                    </a:lnTo>
                    <a:lnTo>
                      <a:pt x="93" y="18"/>
                    </a:lnTo>
                    <a:lnTo>
                      <a:pt x="2" y="20"/>
                    </a:lnTo>
                    <a:lnTo>
                      <a:pt x="0" y="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62" name="Freeform 539"/>
              <p:cNvSpPr>
                <a:spLocks noChangeAspect="1"/>
              </p:cNvSpPr>
              <p:nvPr/>
            </p:nvSpPr>
            <p:spPr bwMode="gray">
              <a:xfrm>
                <a:off x="2903" y="2909"/>
                <a:ext cx="46" cy="26"/>
              </a:xfrm>
              <a:custGeom>
                <a:avLst/>
                <a:gdLst>
                  <a:gd name="T0" fmla="*/ 46 w 281"/>
                  <a:gd name="T1" fmla="*/ 26 h 156"/>
                  <a:gd name="T2" fmla="*/ 27 w 281"/>
                  <a:gd name="T3" fmla="*/ 12 h 156"/>
                  <a:gd name="T4" fmla="*/ 17 w 281"/>
                  <a:gd name="T5" fmla="*/ 10 h 156"/>
                  <a:gd name="T6" fmla="*/ 8 w 281"/>
                  <a:gd name="T7" fmla="*/ 5 h 156"/>
                  <a:gd name="T8" fmla="*/ 0 w 281"/>
                  <a:gd name="T9" fmla="*/ 3 h 156"/>
                  <a:gd name="T10" fmla="*/ 2 w 281"/>
                  <a:gd name="T11" fmla="*/ 0 h 156"/>
                  <a:gd name="T12" fmla="*/ 9 w 281"/>
                  <a:gd name="T13" fmla="*/ 2 h 156"/>
                  <a:gd name="T14" fmla="*/ 12 w 281"/>
                  <a:gd name="T15" fmla="*/ 6 h 156"/>
                  <a:gd name="T16" fmla="*/ 15 w 281"/>
                  <a:gd name="T17" fmla="*/ 6 h 156"/>
                  <a:gd name="T18" fmla="*/ 20 w 281"/>
                  <a:gd name="T19" fmla="*/ 3 h 156"/>
                  <a:gd name="T20" fmla="*/ 24 w 281"/>
                  <a:gd name="T21" fmla="*/ 4 h 156"/>
                  <a:gd name="T22" fmla="*/ 25 w 281"/>
                  <a:gd name="T23" fmla="*/ 7 h 156"/>
                  <a:gd name="T24" fmla="*/ 29 w 281"/>
                  <a:gd name="T25" fmla="*/ 11 h 156"/>
                  <a:gd name="T26" fmla="*/ 33 w 281"/>
                  <a:gd name="T27" fmla="*/ 12 h 156"/>
                  <a:gd name="T28" fmla="*/ 38 w 281"/>
                  <a:gd name="T29" fmla="*/ 17 h 156"/>
                  <a:gd name="T30" fmla="*/ 43 w 281"/>
                  <a:gd name="T31" fmla="*/ 18 h 156"/>
                  <a:gd name="T32" fmla="*/ 43 w 281"/>
                  <a:gd name="T33" fmla="*/ 21 h 156"/>
                  <a:gd name="T34" fmla="*/ 46 w 281"/>
                  <a:gd name="T35" fmla="*/ 22 h 156"/>
                  <a:gd name="T36" fmla="*/ 46 w 281"/>
                  <a:gd name="T37" fmla="*/ 26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1"/>
                  <a:gd name="T58" fmla="*/ 0 h 156"/>
                  <a:gd name="T59" fmla="*/ 281 w 281"/>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1" h="156">
                    <a:moveTo>
                      <a:pt x="280" y="156"/>
                    </a:moveTo>
                    <a:lnTo>
                      <a:pt x="167" y="73"/>
                    </a:lnTo>
                    <a:lnTo>
                      <a:pt x="106" y="63"/>
                    </a:lnTo>
                    <a:lnTo>
                      <a:pt x="47" y="28"/>
                    </a:lnTo>
                    <a:lnTo>
                      <a:pt x="0" y="17"/>
                    </a:lnTo>
                    <a:lnTo>
                      <a:pt x="14" y="0"/>
                    </a:lnTo>
                    <a:lnTo>
                      <a:pt x="55" y="9"/>
                    </a:lnTo>
                    <a:lnTo>
                      <a:pt x="74" y="33"/>
                    </a:lnTo>
                    <a:lnTo>
                      <a:pt x="94" y="36"/>
                    </a:lnTo>
                    <a:lnTo>
                      <a:pt x="121" y="20"/>
                    </a:lnTo>
                    <a:lnTo>
                      <a:pt x="148" y="23"/>
                    </a:lnTo>
                    <a:lnTo>
                      <a:pt x="150" y="42"/>
                    </a:lnTo>
                    <a:lnTo>
                      <a:pt x="178" y="65"/>
                    </a:lnTo>
                    <a:lnTo>
                      <a:pt x="203" y="69"/>
                    </a:lnTo>
                    <a:lnTo>
                      <a:pt x="235" y="103"/>
                    </a:lnTo>
                    <a:lnTo>
                      <a:pt x="265" y="108"/>
                    </a:lnTo>
                    <a:lnTo>
                      <a:pt x="264" y="127"/>
                    </a:lnTo>
                    <a:lnTo>
                      <a:pt x="281" y="129"/>
                    </a:lnTo>
                    <a:lnTo>
                      <a:pt x="280" y="156"/>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grpSp>
          <p:nvGrpSpPr>
            <p:cNvPr id="137" name="Group 540"/>
            <p:cNvGrpSpPr>
              <a:grpSpLocks noChangeAspect="1"/>
            </p:cNvGrpSpPr>
            <p:nvPr/>
          </p:nvGrpSpPr>
          <p:grpSpPr bwMode="auto">
            <a:xfrm>
              <a:off x="6102413" y="5511300"/>
              <a:ext cx="696503" cy="506503"/>
              <a:chOff x="2991" y="2968"/>
              <a:chExt cx="295" cy="257"/>
            </a:xfrm>
            <a:solidFill>
              <a:schemeClr val="bg1">
                <a:lumMod val="85000"/>
              </a:schemeClr>
            </a:solidFill>
          </p:grpSpPr>
          <p:sp>
            <p:nvSpPr>
              <p:cNvPr id="139" name="Freeform 541"/>
              <p:cNvSpPr>
                <a:spLocks noChangeAspect="1"/>
              </p:cNvSpPr>
              <p:nvPr/>
            </p:nvSpPr>
            <p:spPr bwMode="gray">
              <a:xfrm>
                <a:off x="3156" y="3013"/>
                <a:ext cx="11" cy="10"/>
              </a:xfrm>
              <a:custGeom>
                <a:avLst/>
                <a:gdLst>
                  <a:gd name="T0" fmla="*/ 7 w 61"/>
                  <a:gd name="T1" fmla="*/ 9 h 59"/>
                  <a:gd name="T2" fmla="*/ 11 w 61"/>
                  <a:gd name="T3" fmla="*/ 7 h 59"/>
                  <a:gd name="T4" fmla="*/ 9 w 61"/>
                  <a:gd name="T5" fmla="*/ 6 h 59"/>
                  <a:gd name="T6" fmla="*/ 9 w 61"/>
                  <a:gd name="T7" fmla="*/ 1 h 59"/>
                  <a:gd name="T8" fmla="*/ 6 w 61"/>
                  <a:gd name="T9" fmla="*/ 0 h 59"/>
                  <a:gd name="T10" fmla="*/ 0 w 61"/>
                  <a:gd name="T11" fmla="*/ 5 h 59"/>
                  <a:gd name="T12" fmla="*/ 1 w 61"/>
                  <a:gd name="T13" fmla="*/ 8 h 59"/>
                  <a:gd name="T14" fmla="*/ 5 w 61"/>
                  <a:gd name="T15" fmla="*/ 10 h 59"/>
                  <a:gd name="T16" fmla="*/ 7 w 61"/>
                  <a:gd name="T17" fmla="*/ 9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59"/>
                  <a:gd name="T29" fmla="*/ 61 w 61"/>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59">
                    <a:moveTo>
                      <a:pt x="41" y="51"/>
                    </a:moveTo>
                    <a:lnTo>
                      <a:pt x="61" y="43"/>
                    </a:lnTo>
                    <a:lnTo>
                      <a:pt x="52" y="33"/>
                    </a:lnTo>
                    <a:lnTo>
                      <a:pt x="50" y="6"/>
                    </a:lnTo>
                    <a:lnTo>
                      <a:pt x="32" y="0"/>
                    </a:lnTo>
                    <a:lnTo>
                      <a:pt x="0" y="30"/>
                    </a:lnTo>
                    <a:lnTo>
                      <a:pt x="3" y="47"/>
                    </a:lnTo>
                    <a:lnTo>
                      <a:pt x="25" y="59"/>
                    </a:lnTo>
                    <a:lnTo>
                      <a:pt x="41" y="5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0" name="Freeform 542"/>
              <p:cNvSpPr>
                <a:spLocks noChangeAspect="1"/>
              </p:cNvSpPr>
              <p:nvPr/>
            </p:nvSpPr>
            <p:spPr bwMode="gray">
              <a:xfrm>
                <a:off x="3174" y="3050"/>
                <a:ext cx="11" cy="8"/>
              </a:xfrm>
              <a:custGeom>
                <a:avLst/>
                <a:gdLst>
                  <a:gd name="T0" fmla="*/ 11 w 70"/>
                  <a:gd name="T1" fmla="*/ 3 h 51"/>
                  <a:gd name="T2" fmla="*/ 10 w 70"/>
                  <a:gd name="T3" fmla="*/ 3 h 51"/>
                  <a:gd name="T4" fmla="*/ 10 w 70"/>
                  <a:gd name="T5" fmla="*/ 0 h 51"/>
                  <a:gd name="T6" fmla="*/ 6 w 70"/>
                  <a:gd name="T7" fmla="*/ 0 h 51"/>
                  <a:gd name="T8" fmla="*/ 1 w 70"/>
                  <a:gd name="T9" fmla="*/ 1 h 51"/>
                  <a:gd name="T10" fmla="*/ 0 w 70"/>
                  <a:gd name="T11" fmla="*/ 7 h 51"/>
                  <a:gd name="T12" fmla="*/ 2 w 70"/>
                  <a:gd name="T13" fmla="*/ 8 h 51"/>
                  <a:gd name="T14" fmla="*/ 4 w 70"/>
                  <a:gd name="T15" fmla="*/ 6 h 51"/>
                  <a:gd name="T16" fmla="*/ 8 w 70"/>
                  <a:gd name="T17" fmla="*/ 8 h 51"/>
                  <a:gd name="T18" fmla="*/ 11 w 70"/>
                  <a:gd name="T19" fmla="*/ 3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51"/>
                  <a:gd name="T32" fmla="*/ 70 w 70"/>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51">
                    <a:moveTo>
                      <a:pt x="70" y="18"/>
                    </a:moveTo>
                    <a:lnTo>
                      <a:pt x="63" y="18"/>
                    </a:lnTo>
                    <a:lnTo>
                      <a:pt x="61" y="2"/>
                    </a:lnTo>
                    <a:lnTo>
                      <a:pt x="38" y="0"/>
                    </a:lnTo>
                    <a:lnTo>
                      <a:pt x="8" y="6"/>
                    </a:lnTo>
                    <a:lnTo>
                      <a:pt x="0" y="43"/>
                    </a:lnTo>
                    <a:lnTo>
                      <a:pt x="14" y="51"/>
                    </a:lnTo>
                    <a:lnTo>
                      <a:pt x="24" y="38"/>
                    </a:lnTo>
                    <a:lnTo>
                      <a:pt x="51" y="49"/>
                    </a:lnTo>
                    <a:lnTo>
                      <a:pt x="70" y="18"/>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1" name="Freeform 543"/>
              <p:cNvSpPr>
                <a:spLocks noChangeAspect="1"/>
              </p:cNvSpPr>
              <p:nvPr/>
            </p:nvSpPr>
            <p:spPr bwMode="gray">
              <a:xfrm>
                <a:off x="3203" y="3073"/>
                <a:ext cx="26" cy="20"/>
              </a:xfrm>
              <a:custGeom>
                <a:avLst/>
                <a:gdLst>
                  <a:gd name="T0" fmla="*/ 22 w 158"/>
                  <a:gd name="T1" fmla="*/ 17 h 117"/>
                  <a:gd name="T2" fmla="*/ 26 w 158"/>
                  <a:gd name="T3" fmla="*/ 18 h 117"/>
                  <a:gd name="T4" fmla="*/ 23 w 158"/>
                  <a:gd name="T5" fmla="*/ 10 h 117"/>
                  <a:gd name="T6" fmla="*/ 17 w 158"/>
                  <a:gd name="T7" fmla="*/ 0 h 117"/>
                  <a:gd name="T8" fmla="*/ 1 w 158"/>
                  <a:gd name="T9" fmla="*/ 7 h 117"/>
                  <a:gd name="T10" fmla="*/ 0 w 158"/>
                  <a:gd name="T11" fmla="*/ 13 h 117"/>
                  <a:gd name="T12" fmla="*/ 4 w 158"/>
                  <a:gd name="T13" fmla="*/ 14 h 117"/>
                  <a:gd name="T14" fmla="*/ 9 w 158"/>
                  <a:gd name="T15" fmla="*/ 11 h 117"/>
                  <a:gd name="T16" fmla="*/ 13 w 158"/>
                  <a:gd name="T17" fmla="*/ 11 h 117"/>
                  <a:gd name="T18" fmla="*/ 10 w 158"/>
                  <a:gd name="T19" fmla="*/ 17 h 117"/>
                  <a:gd name="T20" fmla="*/ 15 w 158"/>
                  <a:gd name="T21" fmla="*/ 20 h 117"/>
                  <a:gd name="T22" fmla="*/ 20 w 158"/>
                  <a:gd name="T23" fmla="*/ 17 h 117"/>
                  <a:gd name="T24" fmla="*/ 20 w 158"/>
                  <a:gd name="T25" fmla="*/ 15 h 117"/>
                  <a:gd name="T26" fmla="*/ 22 w 158"/>
                  <a:gd name="T27" fmla="*/ 17 h 1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8"/>
                  <a:gd name="T43" fmla="*/ 0 h 117"/>
                  <a:gd name="T44" fmla="*/ 158 w 158"/>
                  <a:gd name="T45" fmla="*/ 117 h 1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8" h="117">
                    <a:moveTo>
                      <a:pt x="135" y="100"/>
                    </a:moveTo>
                    <a:lnTo>
                      <a:pt x="158" y="104"/>
                    </a:lnTo>
                    <a:lnTo>
                      <a:pt x="139" y="61"/>
                    </a:lnTo>
                    <a:lnTo>
                      <a:pt x="101" y="0"/>
                    </a:lnTo>
                    <a:lnTo>
                      <a:pt x="9" y="43"/>
                    </a:lnTo>
                    <a:lnTo>
                      <a:pt x="0" y="77"/>
                    </a:lnTo>
                    <a:lnTo>
                      <a:pt x="25" y="82"/>
                    </a:lnTo>
                    <a:lnTo>
                      <a:pt x="54" y="65"/>
                    </a:lnTo>
                    <a:lnTo>
                      <a:pt x="76" y="63"/>
                    </a:lnTo>
                    <a:lnTo>
                      <a:pt x="59" y="102"/>
                    </a:lnTo>
                    <a:lnTo>
                      <a:pt x="90" y="117"/>
                    </a:lnTo>
                    <a:lnTo>
                      <a:pt x="121" y="100"/>
                    </a:lnTo>
                    <a:lnTo>
                      <a:pt x="121" y="86"/>
                    </a:lnTo>
                    <a:lnTo>
                      <a:pt x="135" y="10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2" name="Freeform 544"/>
              <p:cNvSpPr>
                <a:spLocks noChangeAspect="1"/>
              </p:cNvSpPr>
              <p:nvPr/>
            </p:nvSpPr>
            <p:spPr bwMode="gray">
              <a:xfrm>
                <a:off x="3203" y="3109"/>
                <a:ext cx="9" cy="17"/>
              </a:xfrm>
              <a:custGeom>
                <a:avLst/>
                <a:gdLst>
                  <a:gd name="T0" fmla="*/ 3 w 52"/>
                  <a:gd name="T1" fmla="*/ 17 h 102"/>
                  <a:gd name="T2" fmla="*/ 7 w 52"/>
                  <a:gd name="T3" fmla="*/ 15 h 102"/>
                  <a:gd name="T4" fmla="*/ 9 w 52"/>
                  <a:gd name="T5" fmla="*/ 3 h 102"/>
                  <a:gd name="T6" fmla="*/ 7 w 52"/>
                  <a:gd name="T7" fmla="*/ 1 h 102"/>
                  <a:gd name="T8" fmla="*/ 0 w 52"/>
                  <a:gd name="T9" fmla="*/ 0 h 102"/>
                  <a:gd name="T10" fmla="*/ 0 w 52"/>
                  <a:gd name="T11" fmla="*/ 5 h 102"/>
                  <a:gd name="T12" fmla="*/ 4 w 52"/>
                  <a:gd name="T13" fmla="*/ 9 h 102"/>
                  <a:gd name="T14" fmla="*/ 1 w 52"/>
                  <a:gd name="T15" fmla="*/ 14 h 102"/>
                  <a:gd name="T16" fmla="*/ 1 w 52"/>
                  <a:gd name="T17" fmla="*/ 17 h 102"/>
                  <a:gd name="T18" fmla="*/ 3 w 52"/>
                  <a:gd name="T19" fmla="*/ 17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102"/>
                  <a:gd name="T32" fmla="*/ 52 w 52"/>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102">
                    <a:moveTo>
                      <a:pt x="18" y="102"/>
                    </a:moveTo>
                    <a:lnTo>
                      <a:pt x="43" y="87"/>
                    </a:lnTo>
                    <a:lnTo>
                      <a:pt x="52" y="19"/>
                    </a:lnTo>
                    <a:lnTo>
                      <a:pt x="43" y="3"/>
                    </a:lnTo>
                    <a:lnTo>
                      <a:pt x="0" y="0"/>
                    </a:lnTo>
                    <a:lnTo>
                      <a:pt x="0" y="28"/>
                    </a:lnTo>
                    <a:lnTo>
                      <a:pt x="23" y="57"/>
                    </a:lnTo>
                    <a:lnTo>
                      <a:pt x="4" y="83"/>
                    </a:lnTo>
                    <a:lnTo>
                      <a:pt x="4" y="100"/>
                    </a:lnTo>
                    <a:lnTo>
                      <a:pt x="18" y="102"/>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3" name="Freeform 545"/>
              <p:cNvSpPr>
                <a:spLocks noChangeAspect="1"/>
              </p:cNvSpPr>
              <p:nvPr/>
            </p:nvSpPr>
            <p:spPr bwMode="gray">
              <a:xfrm>
                <a:off x="3267" y="3202"/>
                <a:ext cx="19" cy="23"/>
              </a:xfrm>
              <a:custGeom>
                <a:avLst/>
                <a:gdLst>
                  <a:gd name="T0" fmla="*/ 11 w 113"/>
                  <a:gd name="T1" fmla="*/ 17 h 133"/>
                  <a:gd name="T2" fmla="*/ 14 w 113"/>
                  <a:gd name="T3" fmla="*/ 16 h 133"/>
                  <a:gd name="T4" fmla="*/ 15 w 113"/>
                  <a:gd name="T5" fmla="*/ 12 h 133"/>
                  <a:gd name="T6" fmla="*/ 17 w 113"/>
                  <a:gd name="T7" fmla="*/ 7 h 133"/>
                  <a:gd name="T8" fmla="*/ 19 w 113"/>
                  <a:gd name="T9" fmla="*/ 0 h 133"/>
                  <a:gd name="T10" fmla="*/ 10 w 113"/>
                  <a:gd name="T11" fmla="*/ 4 h 133"/>
                  <a:gd name="T12" fmla="*/ 1 w 113"/>
                  <a:gd name="T13" fmla="*/ 12 h 133"/>
                  <a:gd name="T14" fmla="*/ 0 w 113"/>
                  <a:gd name="T15" fmla="*/ 16 h 133"/>
                  <a:gd name="T16" fmla="*/ 0 w 113"/>
                  <a:gd name="T17" fmla="*/ 23 h 133"/>
                  <a:gd name="T18" fmla="*/ 11 w 113"/>
                  <a:gd name="T19" fmla="*/ 17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3"/>
                  <a:gd name="T31" fmla="*/ 0 h 133"/>
                  <a:gd name="T32" fmla="*/ 113 w 113"/>
                  <a:gd name="T33" fmla="*/ 133 h 1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3" h="133">
                    <a:moveTo>
                      <a:pt x="68" y="97"/>
                    </a:moveTo>
                    <a:lnTo>
                      <a:pt x="84" y="90"/>
                    </a:lnTo>
                    <a:lnTo>
                      <a:pt x="88" y="70"/>
                    </a:lnTo>
                    <a:lnTo>
                      <a:pt x="104" y="43"/>
                    </a:lnTo>
                    <a:lnTo>
                      <a:pt x="113" y="0"/>
                    </a:lnTo>
                    <a:lnTo>
                      <a:pt x="59" y="22"/>
                    </a:lnTo>
                    <a:lnTo>
                      <a:pt x="4" y="70"/>
                    </a:lnTo>
                    <a:lnTo>
                      <a:pt x="0" y="90"/>
                    </a:lnTo>
                    <a:lnTo>
                      <a:pt x="2" y="133"/>
                    </a:lnTo>
                    <a:lnTo>
                      <a:pt x="68" y="9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4" name="Freeform 547"/>
              <p:cNvSpPr>
                <a:spLocks noChangeAspect="1"/>
              </p:cNvSpPr>
              <p:nvPr/>
            </p:nvSpPr>
            <p:spPr bwMode="gray">
              <a:xfrm>
                <a:off x="3163" y="3138"/>
                <a:ext cx="10" cy="13"/>
              </a:xfrm>
              <a:custGeom>
                <a:avLst/>
                <a:gdLst>
                  <a:gd name="T0" fmla="*/ 8 w 61"/>
                  <a:gd name="T1" fmla="*/ 13 h 80"/>
                  <a:gd name="T2" fmla="*/ 10 w 61"/>
                  <a:gd name="T3" fmla="*/ 11 h 80"/>
                  <a:gd name="T4" fmla="*/ 10 w 61"/>
                  <a:gd name="T5" fmla="*/ 7 h 80"/>
                  <a:gd name="T6" fmla="*/ 9 w 61"/>
                  <a:gd name="T7" fmla="*/ 4 h 80"/>
                  <a:gd name="T8" fmla="*/ 5 w 61"/>
                  <a:gd name="T9" fmla="*/ 1 h 80"/>
                  <a:gd name="T10" fmla="*/ 0 w 61"/>
                  <a:gd name="T11" fmla="*/ 0 h 80"/>
                  <a:gd name="T12" fmla="*/ 0 w 61"/>
                  <a:gd name="T13" fmla="*/ 3 h 80"/>
                  <a:gd name="T14" fmla="*/ 3 w 61"/>
                  <a:gd name="T15" fmla="*/ 6 h 80"/>
                  <a:gd name="T16" fmla="*/ 6 w 61"/>
                  <a:gd name="T17" fmla="*/ 13 h 80"/>
                  <a:gd name="T18" fmla="*/ 8 w 61"/>
                  <a:gd name="T19" fmla="*/ 13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80"/>
                  <a:gd name="T32" fmla="*/ 61 w 61"/>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80">
                    <a:moveTo>
                      <a:pt x="50" y="80"/>
                    </a:moveTo>
                    <a:lnTo>
                      <a:pt x="61" y="67"/>
                    </a:lnTo>
                    <a:lnTo>
                      <a:pt x="61" y="40"/>
                    </a:lnTo>
                    <a:lnTo>
                      <a:pt x="55" y="25"/>
                    </a:lnTo>
                    <a:lnTo>
                      <a:pt x="29" y="7"/>
                    </a:lnTo>
                    <a:lnTo>
                      <a:pt x="3" y="0"/>
                    </a:lnTo>
                    <a:lnTo>
                      <a:pt x="0" y="17"/>
                    </a:lnTo>
                    <a:lnTo>
                      <a:pt x="18" y="38"/>
                    </a:lnTo>
                    <a:lnTo>
                      <a:pt x="39" y="79"/>
                    </a:lnTo>
                    <a:lnTo>
                      <a:pt x="50" y="8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5" name="Freeform 548"/>
              <p:cNvSpPr>
                <a:spLocks noChangeAspect="1"/>
              </p:cNvSpPr>
              <p:nvPr/>
            </p:nvSpPr>
            <p:spPr bwMode="gray">
              <a:xfrm>
                <a:off x="3186" y="3173"/>
                <a:ext cx="7" cy="10"/>
              </a:xfrm>
              <a:custGeom>
                <a:avLst/>
                <a:gdLst>
                  <a:gd name="T0" fmla="*/ 2 w 40"/>
                  <a:gd name="T1" fmla="*/ 10 h 61"/>
                  <a:gd name="T2" fmla="*/ 6 w 40"/>
                  <a:gd name="T3" fmla="*/ 10 h 61"/>
                  <a:gd name="T4" fmla="*/ 7 w 40"/>
                  <a:gd name="T5" fmla="*/ 0 h 61"/>
                  <a:gd name="T6" fmla="*/ 3 w 40"/>
                  <a:gd name="T7" fmla="*/ 1 h 61"/>
                  <a:gd name="T8" fmla="*/ 0 w 40"/>
                  <a:gd name="T9" fmla="*/ 4 h 61"/>
                  <a:gd name="T10" fmla="*/ 0 w 40"/>
                  <a:gd name="T11" fmla="*/ 9 h 61"/>
                  <a:gd name="T12" fmla="*/ 2 w 40"/>
                  <a:gd name="T13" fmla="*/ 10 h 61"/>
                  <a:gd name="T14" fmla="*/ 0 60000 65536"/>
                  <a:gd name="T15" fmla="*/ 0 60000 65536"/>
                  <a:gd name="T16" fmla="*/ 0 60000 65536"/>
                  <a:gd name="T17" fmla="*/ 0 60000 65536"/>
                  <a:gd name="T18" fmla="*/ 0 60000 65536"/>
                  <a:gd name="T19" fmla="*/ 0 60000 65536"/>
                  <a:gd name="T20" fmla="*/ 0 60000 65536"/>
                  <a:gd name="T21" fmla="*/ 0 w 40"/>
                  <a:gd name="T22" fmla="*/ 0 h 61"/>
                  <a:gd name="T23" fmla="*/ 40 w 40"/>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61">
                    <a:moveTo>
                      <a:pt x="10" y="61"/>
                    </a:moveTo>
                    <a:lnTo>
                      <a:pt x="34" y="59"/>
                    </a:lnTo>
                    <a:lnTo>
                      <a:pt x="40" y="0"/>
                    </a:lnTo>
                    <a:lnTo>
                      <a:pt x="18" y="4"/>
                    </a:lnTo>
                    <a:lnTo>
                      <a:pt x="0" y="25"/>
                    </a:lnTo>
                    <a:lnTo>
                      <a:pt x="0" y="57"/>
                    </a:lnTo>
                    <a:lnTo>
                      <a:pt x="10" y="6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6" name="Freeform 549"/>
              <p:cNvSpPr>
                <a:spLocks noChangeAspect="1"/>
              </p:cNvSpPr>
              <p:nvPr/>
            </p:nvSpPr>
            <p:spPr bwMode="gray">
              <a:xfrm>
                <a:off x="3015" y="3119"/>
                <a:ext cx="14" cy="15"/>
              </a:xfrm>
              <a:custGeom>
                <a:avLst/>
                <a:gdLst>
                  <a:gd name="T0" fmla="*/ 13 w 86"/>
                  <a:gd name="T1" fmla="*/ 15 h 89"/>
                  <a:gd name="T2" fmla="*/ 14 w 86"/>
                  <a:gd name="T3" fmla="*/ 9 h 89"/>
                  <a:gd name="T4" fmla="*/ 10 w 86"/>
                  <a:gd name="T5" fmla="*/ 6 h 89"/>
                  <a:gd name="T6" fmla="*/ 8 w 86"/>
                  <a:gd name="T7" fmla="*/ 0 h 89"/>
                  <a:gd name="T8" fmla="*/ 5 w 86"/>
                  <a:gd name="T9" fmla="*/ 2 h 89"/>
                  <a:gd name="T10" fmla="*/ 0 w 86"/>
                  <a:gd name="T11" fmla="*/ 7 h 89"/>
                  <a:gd name="T12" fmla="*/ 5 w 86"/>
                  <a:gd name="T13" fmla="*/ 12 h 89"/>
                  <a:gd name="T14" fmla="*/ 9 w 86"/>
                  <a:gd name="T15" fmla="*/ 13 h 89"/>
                  <a:gd name="T16" fmla="*/ 13 w 86"/>
                  <a:gd name="T17" fmla="*/ 15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
                  <a:gd name="T28" fmla="*/ 0 h 89"/>
                  <a:gd name="T29" fmla="*/ 86 w 86"/>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 h="89">
                    <a:moveTo>
                      <a:pt x="77" y="89"/>
                    </a:moveTo>
                    <a:lnTo>
                      <a:pt x="86" y="56"/>
                    </a:lnTo>
                    <a:lnTo>
                      <a:pt x="59" y="36"/>
                    </a:lnTo>
                    <a:lnTo>
                      <a:pt x="49" y="0"/>
                    </a:lnTo>
                    <a:lnTo>
                      <a:pt x="30" y="11"/>
                    </a:lnTo>
                    <a:lnTo>
                      <a:pt x="0" y="40"/>
                    </a:lnTo>
                    <a:lnTo>
                      <a:pt x="30" y="73"/>
                    </a:lnTo>
                    <a:lnTo>
                      <a:pt x="57" y="76"/>
                    </a:lnTo>
                    <a:lnTo>
                      <a:pt x="77" y="89"/>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47" name="Freeform 550"/>
              <p:cNvSpPr>
                <a:spLocks noChangeAspect="1"/>
              </p:cNvSpPr>
              <p:nvPr/>
            </p:nvSpPr>
            <p:spPr bwMode="gray">
              <a:xfrm>
                <a:off x="3103" y="3092"/>
                <a:ext cx="57" cy="47"/>
              </a:xfrm>
              <a:custGeom>
                <a:avLst/>
                <a:gdLst>
                  <a:gd name="T0" fmla="*/ 56 w 338"/>
                  <a:gd name="T1" fmla="*/ 41 h 282"/>
                  <a:gd name="T2" fmla="*/ 57 w 338"/>
                  <a:gd name="T3" fmla="*/ 43 h 282"/>
                  <a:gd name="T4" fmla="*/ 57 w 338"/>
                  <a:gd name="T5" fmla="*/ 38 h 282"/>
                  <a:gd name="T6" fmla="*/ 47 w 338"/>
                  <a:gd name="T7" fmla="*/ 35 h 282"/>
                  <a:gd name="T8" fmla="*/ 43 w 338"/>
                  <a:gd name="T9" fmla="*/ 26 h 282"/>
                  <a:gd name="T10" fmla="*/ 43 w 338"/>
                  <a:gd name="T11" fmla="*/ 21 h 282"/>
                  <a:gd name="T12" fmla="*/ 40 w 338"/>
                  <a:gd name="T13" fmla="*/ 17 h 282"/>
                  <a:gd name="T14" fmla="*/ 30 w 338"/>
                  <a:gd name="T15" fmla="*/ 15 h 282"/>
                  <a:gd name="T16" fmla="*/ 24 w 338"/>
                  <a:gd name="T17" fmla="*/ 12 h 282"/>
                  <a:gd name="T18" fmla="*/ 14 w 338"/>
                  <a:gd name="T19" fmla="*/ 3 h 282"/>
                  <a:gd name="T20" fmla="*/ 12 w 338"/>
                  <a:gd name="T21" fmla="*/ 0 h 282"/>
                  <a:gd name="T22" fmla="*/ 9 w 338"/>
                  <a:gd name="T23" fmla="*/ 0 h 282"/>
                  <a:gd name="T24" fmla="*/ 3 w 338"/>
                  <a:gd name="T25" fmla="*/ 5 h 282"/>
                  <a:gd name="T26" fmla="*/ 0 w 338"/>
                  <a:gd name="T27" fmla="*/ 8 h 282"/>
                  <a:gd name="T28" fmla="*/ 7 w 338"/>
                  <a:gd name="T29" fmla="*/ 8 h 282"/>
                  <a:gd name="T30" fmla="*/ 14 w 338"/>
                  <a:gd name="T31" fmla="*/ 15 h 282"/>
                  <a:gd name="T32" fmla="*/ 20 w 338"/>
                  <a:gd name="T33" fmla="*/ 20 h 282"/>
                  <a:gd name="T34" fmla="*/ 21 w 338"/>
                  <a:gd name="T35" fmla="*/ 24 h 282"/>
                  <a:gd name="T36" fmla="*/ 26 w 338"/>
                  <a:gd name="T37" fmla="*/ 27 h 282"/>
                  <a:gd name="T38" fmla="*/ 34 w 338"/>
                  <a:gd name="T39" fmla="*/ 28 h 282"/>
                  <a:gd name="T40" fmla="*/ 40 w 338"/>
                  <a:gd name="T41" fmla="*/ 33 h 282"/>
                  <a:gd name="T42" fmla="*/ 42 w 338"/>
                  <a:gd name="T43" fmla="*/ 37 h 282"/>
                  <a:gd name="T44" fmla="*/ 44 w 338"/>
                  <a:gd name="T45" fmla="*/ 43 h 282"/>
                  <a:gd name="T46" fmla="*/ 48 w 338"/>
                  <a:gd name="T47" fmla="*/ 46 h 282"/>
                  <a:gd name="T48" fmla="*/ 56 w 338"/>
                  <a:gd name="T49" fmla="*/ 47 h 282"/>
                  <a:gd name="T50" fmla="*/ 56 w 338"/>
                  <a:gd name="T51" fmla="*/ 41 h 2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8"/>
                  <a:gd name="T79" fmla="*/ 0 h 282"/>
                  <a:gd name="T80" fmla="*/ 338 w 338"/>
                  <a:gd name="T81" fmla="*/ 282 h 2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8" h="282">
                    <a:moveTo>
                      <a:pt x="330" y="247"/>
                    </a:moveTo>
                    <a:lnTo>
                      <a:pt x="338" y="259"/>
                    </a:lnTo>
                    <a:lnTo>
                      <a:pt x="336" y="227"/>
                    </a:lnTo>
                    <a:lnTo>
                      <a:pt x="278" y="210"/>
                    </a:lnTo>
                    <a:lnTo>
                      <a:pt x="256" y="155"/>
                    </a:lnTo>
                    <a:lnTo>
                      <a:pt x="256" y="124"/>
                    </a:lnTo>
                    <a:lnTo>
                      <a:pt x="235" y="102"/>
                    </a:lnTo>
                    <a:lnTo>
                      <a:pt x="178" y="90"/>
                    </a:lnTo>
                    <a:lnTo>
                      <a:pt x="140" y="71"/>
                    </a:lnTo>
                    <a:lnTo>
                      <a:pt x="82" y="16"/>
                    </a:lnTo>
                    <a:lnTo>
                      <a:pt x="74" y="0"/>
                    </a:lnTo>
                    <a:lnTo>
                      <a:pt x="53" y="0"/>
                    </a:lnTo>
                    <a:lnTo>
                      <a:pt x="16" y="30"/>
                    </a:lnTo>
                    <a:lnTo>
                      <a:pt x="0" y="49"/>
                    </a:lnTo>
                    <a:lnTo>
                      <a:pt x="39" y="49"/>
                    </a:lnTo>
                    <a:lnTo>
                      <a:pt x="82" y="90"/>
                    </a:lnTo>
                    <a:lnTo>
                      <a:pt x="117" y="118"/>
                    </a:lnTo>
                    <a:lnTo>
                      <a:pt x="124" y="146"/>
                    </a:lnTo>
                    <a:lnTo>
                      <a:pt x="156" y="165"/>
                    </a:lnTo>
                    <a:lnTo>
                      <a:pt x="199" y="169"/>
                    </a:lnTo>
                    <a:lnTo>
                      <a:pt x="240" y="200"/>
                    </a:lnTo>
                    <a:lnTo>
                      <a:pt x="252" y="223"/>
                    </a:lnTo>
                    <a:lnTo>
                      <a:pt x="262" y="257"/>
                    </a:lnTo>
                    <a:lnTo>
                      <a:pt x="283" y="275"/>
                    </a:lnTo>
                    <a:lnTo>
                      <a:pt x="330" y="282"/>
                    </a:lnTo>
                    <a:lnTo>
                      <a:pt x="330" y="247"/>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54" name="Freeform 551"/>
              <p:cNvSpPr>
                <a:spLocks noChangeAspect="1"/>
              </p:cNvSpPr>
              <p:nvPr/>
            </p:nvSpPr>
            <p:spPr bwMode="gray">
              <a:xfrm>
                <a:off x="2991" y="3059"/>
                <a:ext cx="14" cy="17"/>
              </a:xfrm>
              <a:custGeom>
                <a:avLst/>
                <a:gdLst>
                  <a:gd name="T0" fmla="*/ 13 w 84"/>
                  <a:gd name="T1" fmla="*/ 17 h 103"/>
                  <a:gd name="T2" fmla="*/ 14 w 84"/>
                  <a:gd name="T3" fmla="*/ 14 h 103"/>
                  <a:gd name="T4" fmla="*/ 8 w 84"/>
                  <a:gd name="T5" fmla="*/ 3 h 103"/>
                  <a:gd name="T6" fmla="*/ 4 w 84"/>
                  <a:gd name="T7" fmla="*/ 0 h 103"/>
                  <a:gd name="T8" fmla="*/ 0 w 84"/>
                  <a:gd name="T9" fmla="*/ 1 h 103"/>
                  <a:gd name="T10" fmla="*/ 6 w 84"/>
                  <a:gd name="T11" fmla="*/ 13 h 103"/>
                  <a:gd name="T12" fmla="*/ 9 w 84"/>
                  <a:gd name="T13" fmla="*/ 17 h 103"/>
                  <a:gd name="T14" fmla="*/ 13 w 84"/>
                  <a:gd name="T15" fmla="*/ 17 h 103"/>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103"/>
                  <a:gd name="T26" fmla="*/ 84 w 84"/>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103">
                    <a:moveTo>
                      <a:pt x="80" y="101"/>
                    </a:moveTo>
                    <a:lnTo>
                      <a:pt x="84" y="85"/>
                    </a:lnTo>
                    <a:lnTo>
                      <a:pt x="49" y="17"/>
                    </a:lnTo>
                    <a:lnTo>
                      <a:pt x="26" y="0"/>
                    </a:lnTo>
                    <a:lnTo>
                      <a:pt x="0" y="9"/>
                    </a:lnTo>
                    <a:lnTo>
                      <a:pt x="33" y="77"/>
                    </a:lnTo>
                    <a:lnTo>
                      <a:pt x="57" y="103"/>
                    </a:lnTo>
                    <a:lnTo>
                      <a:pt x="80" y="101"/>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55" name="Freeform 552"/>
              <p:cNvSpPr>
                <a:spLocks noChangeAspect="1"/>
              </p:cNvSpPr>
              <p:nvPr/>
            </p:nvSpPr>
            <p:spPr bwMode="gray">
              <a:xfrm>
                <a:off x="3041" y="3123"/>
                <a:ext cx="80" cy="81"/>
              </a:xfrm>
              <a:custGeom>
                <a:avLst/>
                <a:gdLst>
                  <a:gd name="T0" fmla="*/ 31 w 479"/>
                  <a:gd name="T1" fmla="*/ 0 h 487"/>
                  <a:gd name="T2" fmla="*/ 23 w 479"/>
                  <a:gd name="T3" fmla="*/ 1 h 487"/>
                  <a:gd name="T4" fmla="*/ 14 w 479"/>
                  <a:gd name="T5" fmla="*/ 7 h 487"/>
                  <a:gd name="T6" fmla="*/ 9 w 479"/>
                  <a:gd name="T7" fmla="*/ 5 h 487"/>
                  <a:gd name="T8" fmla="*/ 2 w 479"/>
                  <a:gd name="T9" fmla="*/ 17 h 487"/>
                  <a:gd name="T10" fmla="*/ 0 w 479"/>
                  <a:gd name="T11" fmla="*/ 22 h 487"/>
                  <a:gd name="T12" fmla="*/ 4 w 479"/>
                  <a:gd name="T13" fmla="*/ 31 h 487"/>
                  <a:gd name="T14" fmla="*/ 14 w 479"/>
                  <a:gd name="T15" fmla="*/ 35 h 487"/>
                  <a:gd name="T16" fmla="*/ 18 w 479"/>
                  <a:gd name="T17" fmla="*/ 43 h 487"/>
                  <a:gd name="T18" fmla="*/ 15 w 479"/>
                  <a:gd name="T19" fmla="*/ 53 h 487"/>
                  <a:gd name="T20" fmla="*/ 17 w 479"/>
                  <a:gd name="T21" fmla="*/ 61 h 487"/>
                  <a:gd name="T22" fmla="*/ 20 w 479"/>
                  <a:gd name="T23" fmla="*/ 65 h 487"/>
                  <a:gd name="T24" fmla="*/ 25 w 479"/>
                  <a:gd name="T25" fmla="*/ 67 h 487"/>
                  <a:gd name="T26" fmla="*/ 26 w 479"/>
                  <a:gd name="T27" fmla="*/ 60 h 487"/>
                  <a:gd name="T28" fmla="*/ 31 w 479"/>
                  <a:gd name="T29" fmla="*/ 55 h 487"/>
                  <a:gd name="T30" fmla="*/ 33 w 479"/>
                  <a:gd name="T31" fmla="*/ 60 h 487"/>
                  <a:gd name="T32" fmla="*/ 38 w 479"/>
                  <a:gd name="T33" fmla="*/ 64 h 487"/>
                  <a:gd name="T34" fmla="*/ 41 w 479"/>
                  <a:gd name="T35" fmla="*/ 74 h 487"/>
                  <a:gd name="T36" fmla="*/ 42 w 479"/>
                  <a:gd name="T37" fmla="*/ 80 h 487"/>
                  <a:gd name="T38" fmla="*/ 45 w 479"/>
                  <a:gd name="T39" fmla="*/ 81 h 487"/>
                  <a:gd name="T40" fmla="*/ 47 w 479"/>
                  <a:gd name="T41" fmla="*/ 69 h 487"/>
                  <a:gd name="T42" fmla="*/ 53 w 479"/>
                  <a:gd name="T43" fmla="*/ 66 h 487"/>
                  <a:gd name="T44" fmla="*/ 57 w 479"/>
                  <a:gd name="T45" fmla="*/ 72 h 487"/>
                  <a:gd name="T46" fmla="*/ 62 w 479"/>
                  <a:gd name="T47" fmla="*/ 77 h 487"/>
                  <a:gd name="T48" fmla="*/ 67 w 479"/>
                  <a:gd name="T49" fmla="*/ 80 h 487"/>
                  <a:gd name="T50" fmla="*/ 66 w 479"/>
                  <a:gd name="T51" fmla="*/ 66 h 487"/>
                  <a:gd name="T52" fmla="*/ 61 w 479"/>
                  <a:gd name="T53" fmla="*/ 48 h 487"/>
                  <a:gd name="T54" fmla="*/ 57 w 479"/>
                  <a:gd name="T55" fmla="*/ 41 h 487"/>
                  <a:gd name="T56" fmla="*/ 55 w 479"/>
                  <a:gd name="T57" fmla="*/ 33 h 487"/>
                  <a:gd name="T58" fmla="*/ 66 w 479"/>
                  <a:gd name="T59" fmla="*/ 41 h 487"/>
                  <a:gd name="T60" fmla="*/ 67 w 479"/>
                  <a:gd name="T61" fmla="*/ 44 h 487"/>
                  <a:gd name="T62" fmla="*/ 70 w 479"/>
                  <a:gd name="T63" fmla="*/ 43 h 487"/>
                  <a:gd name="T64" fmla="*/ 75 w 479"/>
                  <a:gd name="T65" fmla="*/ 40 h 487"/>
                  <a:gd name="T66" fmla="*/ 80 w 479"/>
                  <a:gd name="T67" fmla="*/ 39 h 487"/>
                  <a:gd name="T68" fmla="*/ 79 w 479"/>
                  <a:gd name="T69" fmla="*/ 34 h 487"/>
                  <a:gd name="T70" fmla="*/ 71 w 479"/>
                  <a:gd name="T71" fmla="*/ 30 h 487"/>
                  <a:gd name="T72" fmla="*/ 67 w 479"/>
                  <a:gd name="T73" fmla="*/ 20 h 487"/>
                  <a:gd name="T74" fmla="*/ 67 w 479"/>
                  <a:gd name="T75" fmla="*/ 15 h 487"/>
                  <a:gd name="T76" fmla="*/ 61 w 479"/>
                  <a:gd name="T77" fmla="*/ 12 h 487"/>
                  <a:gd name="T78" fmla="*/ 46 w 479"/>
                  <a:gd name="T79" fmla="*/ 7 h 487"/>
                  <a:gd name="T80" fmla="*/ 39 w 479"/>
                  <a:gd name="T81" fmla="*/ 5 h 487"/>
                  <a:gd name="T82" fmla="*/ 35 w 479"/>
                  <a:gd name="T83" fmla="*/ 5 h 487"/>
                  <a:gd name="T84" fmla="*/ 31 w 479"/>
                  <a:gd name="T85" fmla="*/ 0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9"/>
                  <a:gd name="T130" fmla="*/ 0 h 487"/>
                  <a:gd name="T131" fmla="*/ 479 w 479"/>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9" h="487">
                    <a:moveTo>
                      <a:pt x="186" y="0"/>
                    </a:moveTo>
                    <a:lnTo>
                      <a:pt x="136" y="7"/>
                    </a:lnTo>
                    <a:lnTo>
                      <a:pt x="82" y="43"/>
                    </a:lnTo>
                    <a:lnTo>
                      <a:pt x="53" y="31"/>
                    </a:lnTo>
                    <a:lnTo>
                      <a:pt x="10" y="101"/>
                    </a:lnTo>
                    <a:lnTo>
                      <a:pt x="0" y="135"/>
                    </a:lnTo>
                    <a:lnTo>
                      <a:pt x="25" y="185"/>
                    </a:lnTo>
                    <a:lnTo>
                      <a:pt x="82" y="211"/>
                    </a:lnTo>
                    <a:lnTo>
                      <a:pt x="109" y="259"/>
                    </a:lnTo>
                    <a:lnTo>
                      <a:pt x="90" y="320"/>
                    </a:lnTo>
                    <a:lnTo>
                      <a:pt x="100" y="369"/>
                    </a:lnTo>
                    <a:lnTo>
                      <a:pt x="120" y="391"/>
                    </a:lnTo>
                    <a:lnTo>
                      <a:pt x="150" y="403"/>
                    </a:lnTo>
                    <a:lnTo>
                      <a:pt x="158" y="363"/>
                    </a:lnTo>
                    <a:lnTo>
                      <a:pt x="184" y="331"/>
                    </a:lnTo>
                    <a:lnTo>
                      <a:pt x="199" y="358"/>
                    </a:lnTo>
                    <a:lnTo>
                      <a:pt x="229" y="383"/>
                    </a:lnTo>
                    <a:lnTo>
                      <a:pt x="246" y="443"/>
                    </a:lnTo>
                    <a:lnTo>
                      <a:pt x="251" y="483"/>
                    </a:lnTo>
                    <a:lnTo>
                      <a:pt x="269" y="487"/>
                    </a:lnTo>
                    <a:lnTo>
                      <a:pt x="284" y="412"/>
                    </a:lnTo>
                    <a:lnTo>
                      <a:pt x="319" y="397"/>
                    </a:lnTo>
                    <a:lnTo>
                      <a:pt x="341" y="434"/>
                    </a:lnTo>
                    <a:lnTo>
                      <a:pt x="370" y="461"/>
                    </a:lnTo>
                    <a:lnTo>
                      <a:pt x="402" y="479"/>
                    </a:lnTo>
                    <a:lnTo>
                      <a:pt x="395" y="397"/>
                    </a:lnTo>
                    <a:lnTo>
                      <a:pt x="368" y="286"/>
                    </a:lnTo>
                    <a:lnTo>
                      <a:pt x="341" y="246"/>
                    </a:lnTo>
                    <a:lnTo>
                      <a:pt x="330" y="201"/>
                    </a:lnTo>
                    <a:lnTo>
                      <a:pt x="398" y="244"/>
                    </a:lnTo>
                    <a:lnTo>
                      <a:pt x="404" y="266"/>
                    </a:lnTo>
                    <a:lnTo>
                      <a:pt x="422" y="261"/>
                    </a:lnTo>
                    <a:lnTo>
                      <a:pt x="447" y="238"/>
                    </a:lnTo>
                    <a:lnTo>
                      <a:pt x="479" y="234"/>
                    </a:lnTo>
                    <a:lnTo>
                      <a:pt x="473" y="207"/>
                    </a:lnTo>
                    <a:lnTo>
                      <a:pt x="428" y="178"/>
                    </a:lnTo>
                    <a:lnTo>
                      <a:pt x="400" y="122"/>
                    </a:lnTo>
                    <a:lnTo>
                      <a:pt x="402" y="92"/>
                    </a:lnTo>
                    <a:lnTo>
                      <a:pt x="368" y="74"/>
                    </a:lnTo>
                    <a:lnTo>
                      <a:pt x="276" y="43"/>
                    </a:lnTo>
                    <a:lnTo>
                      <a:pt x="231" y="29"/>
                    </a:lnTo>
                    <a:lnTo>
                      <a:pt x="210" y="29"/>
                    </a:lnTo>
                    <a:lnTo>
                      <a:pt x="186" y="0"/>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sp>
            <p:nvSpPr>
              <p:cNvPr id="156" name="Freeform 553"/>
              <p:cNvSpPr>
                <a:spLocks noChangeAspect="1"/>
              </p:cNvSpPr>
              <p:nvPr/>
            </p:nvSpPr>
            <p:spPr bwMode="gray">
              <a:xfrm>
                <a:off x="3008" y="2968"/>
                <a:ext cx="218" cy="182"/>
              </a:xfrm>
              <a:custGeom>
                <a:avLst/>
                <a:gdLst>
                  <a:gd name="T0" fmla="*/ 195 w 1311"/>
                  <a:gd name="T1" fmla="*/ 44 h 1095"/>
                  <a:gd name="T2" fmla="*/ 160 w 1311"/>
                  <a:gd name="T3" fmla="*/ 40 h 1095"/>
                  <a:gd name="T4" fmla="*/ 152 w 1311"/>
                  <a:gd name="T5" fmla="*/ 41 h 1095"/>
                  <a:gd name="T6" fmla="*/ 139 w 1311"/>
                  <a:gd name="T7" fmla="*/ 45 h 1095"/>
                  <a:gd name="T8" fmla="*/ 119 w 1311"/>
                  <a:gd name="T9" fmla="*/ 54 h 1095"/>
                  <a:gd name="T10" fmla="*/ 134 w 1311"/>
                  <a:gd name="T11" fmla="*/ 62 h 1095"/>
                  <a:gd name="T12" fmla="*/ 141 w 1311"/>
                  <a:gd name="T13" fmla="*/ 72 h 1095"/>
                  <a:gd name="T14" fmla="*/ 125 w 1311"/>
                  <a:gd name="T15" fmla="*/ 64 h 1095"/>
                  <a:gd name="T16" fmla="*/ 129 w 1311"/>
                  <a:gd name="T17" fmla="*/ 75 h 1095"/>
                  <a:gd name="T18" fmla="*/ 125 w 1311"/>
                  <a:gd name="T19" fmla="*/ 78 h 1095"/>
                  <a:gd name="T20" fmla="*/ 115 w 1311"/>
                  <a:gd name="T21" fmla="*/ 69 h 1095"/>
                  <a:gd name="T22" fmla="*/ 114 w 1311"/>
                  <a:gd name="T23" fmla="*/ 77 h 1095"/>
                  <a:gd name="T24" fmla="*/ 116 w 1311"/>
                  <a:gd name="T25" fmla="*/ 84 h 1095"/>
                  <a:gd name="T26" fmla="*/ 106 w 1311"/>
                  <a:gd name="T27" fmla="*/ 70 h 1095"/>
                  <a:gd name="T28" fmla="*/ 92 w 1311"/>
                  <a:gd name="T29" fmla="*/ 58 h 1095"/>
                  <a:gd name="T30" fmla="*/ 85 w 1311"/>
                  <a:gd name="T31" fmla="*/ 57 h 1095"/>
                  <a:gd name="T32" fmla="*/ 83 w 1311"/>
                  <a:gd name="T33" fmla="*/ 74 h 1095"/>
                  <a:gd name="T34" fmla="*/ 89 w 1311"/>
                  <a:gd name="T35" fmla="*/ 87 h 1095"/>
                  <a:gd name="T36" fmla="*/ 102 w 1311"/>
                  <a:gd name="T37" fmla="*/ 107 h 1095"/>
                  <a:gd name="T38" fmla="*/ 107 w 1311"/>
                  <a:gd name="T39" fmla="*/ 118 h 1095"/>
                  <a:gd name="T40" fmla="*/ 101 w 1311"/>
                  <a:gd name="T41" fmla="*/ 119 h 1095"/>
                  <a:gd name="T42" fmla="*/ 99 w 1311"/>
                  <a:gd name="T43" fmla="*/ 111 h 1095"/>
                  <a:gd name="T44" fmla="*/ 92 w 1311"/>
                  <a:gd name="T45" fmla="*/ 116 h 1095"/>
                  <a:gd name="T46" fmla="*/ 94 w 1311"/>
                  <a:gd name="T47" fmla="*/ 126 h 1095"/>
                  <a:gd name="T48" fmla="*/ 87 w 1311"/>
                  <a:gd name="T49" fmla="*/ 127 h 1095"/>
                  <a:gd name="T50" fmla="*/ 84 w 1311"/>
                  <a:gd name="T51" fmla="*/ 132 h 1095"/>
                  <a:gd name="T52" fmla="*/ 96 w 1311"/>
                  <a:gd name="T53" fmla="*/ 137 h 1095"/>
                  <a:gd name="T54" fmla="*/ 107 w 1311"/>
                  <a:gd name="T55" fmla="*/ 140 h 1095"/>
                  <a:gd name="T56" fmla="*/ 114 w 1311"/>
                  <a:gd name="T57" fmla="*/ 147 h 1095"/>
                  <a:gd name="T58" fmla="*/ 123 w 1311"/>
                  <a:gd name="T59" fmla="*/ 155 h 1095"/>
                  <a:gd name="T60" fmla="*/ 131 w 1311"/>
                  <a:gd name="T61" fmla="*/ 159 h 1095"/>
                  <a:gd name="T62" fmla="*/ 124 w 1311"/>
                  <a:gd name="T63" fmla="*/ 177 h 1095"/>
                  <a:gd name="T64" fmla="*/ 109 w 1311"/>
                  <a:gd name="T65" fmla="*/ 170 h 1095"/>
                  <a:gd name="T66" fmla="*/ 94 w 1311"/>
                  <a:gd name="T67" fmla="*/ 167 h 1095"/>
                  <a:gd name="T68" fmla="*/ 102 w 1311"/>
                  <a:gd name="T69" fmla="*/ 161 h 1095"/>
                  <a:gd name="T70" fmla="*/ 86 w 1311"/>
                  <a:gd name="T71" fmla="*/ 151 h 1095"/>
                  <a:gd name="T72" fmla="*/ 76 w 1311"/>
                  <a:gd name="T73" fmla="*/ 152 h 1095"/>
                  <a:gd name="T74" fmla="*/ 61 w 1311"/>
                  <a:gd name="T75" fmla="*/ 152 h 1095"/>
                  <a:gd name="T76" fmla="*/ 41 w 1311"/>
                  <a:gd name="T77" fmla="*/ 150 h 1095"/>
                  <a:gd name="T78" fmla="*/ 38 w 1311"/>
                  <a:gd name="T79" fmla="*/ 152 h 1095"/>
                  <a:gd name="T80" fmla="*/ 32 w 1311"/>
                  <a:gd name="T81" fmla="*/ 149 h 1095"/>
                  <a:gd name="T82" fmla="*/ 20 w 1311"/>
                  <a:gd name="T83" fmla="*/ 130 h 1095"/>
                  <a:gd name="T84" fmla="*/ 33 w 1311"/>
                  <a:gd name="T85" fmla="*/ 130 h 1095"/>
                  <a:gd name="T86" fmla="*/ 21 w 1311"/>
                  <a:gd name="T87" fmla="*/ 121 h 1095"/>
                  <a:gd name="T88" fmla="*/ 10 w 1311"/>
                  <a:gd name="T89" fmla="*/ 111 h 1095"/>
                  <a:gd name="T90" fmla="*/ 2 w 1311"/>
                  <a:gd name="T91" fmla="*/ 96 h 1095"/>
                  <a:gd name="T92" fmla="*/ 0 w 1311"/>
                  <a:gd name="T93" fmla="*/ 94 h 1095"/>
                  <a:gd name="T94" fmla="*/ 6 w 1311"/>
                  <a:gd name="T95" fmla="*/ 91 h 1095"/>
                  <a:gd name="T96" fmla="*/ 10 w 1311"/>
                  <a:gd name="T97" fmla="*/ 79 h 1095"/>
                  <a:gd name="T98" fmla="*/ 22 w 1311"/>
                  <a:gd name="T99" fmla="*/ 64 h 1095"/>
                  <a:gd name="T100" fmla="*/ 30 w 1311"/>
                  <a:gd name="T101" fmla="*/ 48 h 1095"/>
                  <a:gd name="T102" fmla="*/ 51 w 1311"/>
                  <a:gd name="T103" fmla="*/ 39 h 1095"/>
                  <a:gd name="T104" fmla="*/ 69 w 1311"/>
                  <a:gd name="T105" fmla="*/ 28 h 1095"/>
                  <a:gd name="T106" fmla="*/ 91 w 1311"/>
                  <a:gd name="T107" fmla="*/ 20 h 1095"/>
                  <a:gd name="T108" fmla="*/ 103 w 1311"/>
                  <a:gd name="T109" fmla="*/ 18 h 1095"/>
                  <a:gd name="T110" fmla="*/ 127 w 1311"/>
                  <a:gd name="T111" fmla="*/ 16 h 1095"/>
                  <a:gd name="T112" fmla="*/ 153 w 1311"/>
                  <a:gd name="T113" fmla="*/ 10 h 1095"/>
                  <a:gd name="T114" fmla="*/ 182 w 1311"/>
                  <a:gd name="T115" fmla="*/ 23 h 1095"/>
                  <a:gd name="T116" fmla="*/ 203 w 1311"/>
                  <a:gd name="T117" fmla="*/ 13 h 1095"/>
                  <a:gd name="T118" fmla="*/ 211 w 1311"/>
                  <a:gd name="T119" fmla="*/ 0 h 1095"/>
                  <a:gd name="T120" fmla="*/ 218 w 1311"/>
                  <a:gd name="T121" fmla="*/ 9 h 1095"/>
                  <a:gd name="T122" fmla="*/ 211 w 1311"/>
                  <a:gd name="T123" fmla="*/ 21 h 1095"/>
                  <a:gd name="T124" fmla="*/ 207 w 1311"/>
                  <a:gd name="T125" fmla="*/ 40 h 10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11"/>
                  <a:gd name="T190" fmla="*/ 0 h 1095"/>
                  <a:gd name="T191" fmla="*/ 1311 w 1311"/>
                  <a:gd name="T192" fmla="*/ 1095 h 10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11" h="1095">
                    <a:moveTo>
                      <a:pt x="1208" y="293"/>
                    </a:moveTo>
                    <a:lnTo>
                      <a:pt x="1174" y="264"/>
                    </a:lnTo>
                    <a:lnTo>
                      <a:pt x="997" y="217"/>
                    </a:lnTo>
                    <a:lnTo>
                      <a:pt x="961" y="242"/>
                    </a:lnTo>
                    <a:lnTo>
                      <a:pt x="941" y="249"/>
                    </a:lnTo>
                    <a:lnTo>
                      <a:pt x="913" y="249"/>
                    </a:lnTo>
                    <a:lnTo>
                      <a:pt x="873" y="232"/>
                    </a:lnTo>
                    <a:lnTo>
                      <a:pt x="835" y="273"/>
                    </a:lnTo>
                    <a:lnTo>
                      <a:pt x="774" y="286"/>
                    </a:lnTo>
                    <a:lnTo>
                      <a:pt x="718" y="322"/>
                    </a:lnTo>
                    <a:lnTo>
                      <a:pt x="749" y="355"/>
                    </a:lnTo>
                    <a:lnTo>
                      <a:pt x="804" y="375"/>
                    </a:lnTo>
                    <a:lnTo>
                      <a:pt x="839" y="414"/>
                    </a:lnTo>
                    <a:lnTo>
                      <a:pt x="849" y="434"/>
                    </a:lnTo>
                    <a:lnTo>
                      <a:pt x="808" y="401"/>
                    </a:lnTo>
                    <a:lnTo>
                      <a:pt x="749" y="387"/>
                    </a:lnTo>
                    <a:lnTo>
                      <a:pt x="733" y="421"/>
                    </a:lnTo>
                    <a:lnTo>
                      <a:pt x="774" y="451"/>
                    </a:lnTo>
                    <a:lnTo>
                      <a:pt x="778" y="498"/>
                    </a:lnTo>
                    <a:lnTo>
                      <a:pt x="749" y="467"/>
                    </a:lnTo>
                    <a:lnTo>
                      <a:pt x="726" y="431"/>
                    </a:lnTo>
                    <a:lnTo>
                      <a:pt x="690" y="417"/>
                    </a:lnTo>
                    <a:lnTo>
                      <a:pt x="675" y="421"/>
                    </a:lnTo>
                    <a:lnTo>
                      <a:pt x="683" y="461"/>
                    </a:lnTo>
                    <a:lnTo>
                      <a:pt x="718" y="489"/>
                    </a:lnTo>
                    <a:lnTo>
                      <a:pt x="697" y="504"/>
                    </a:lnTo>
                    <a:lnTo>
                      <a:pt x="659" y="467"/>
                    </a:lnTo>
                    <a:lnTo>
                      <a:pt x="639" y="420"/>
                    </a:lnTo>
                    <a:lnTo>
                      <a:pt x="553" y="363"/>
                    </a:lnTo>
                    <a:lnTo>
                      <a:pt x="551" y="349"/>
                    </a:lnTo>
                    <a:lnTo>
                      <a:pt x="563" y="322"/>
                    </a:lnTo>
                    <a:lnTo>
                      <a:pt x="510" y="340"/>
                    </a:lnTo>
                    <a:lnTo>
                      <a:pt x="501" y="393"/>
                    </a:lnTo>
                    <a:lnTo>
                      <a:pt x="501" y="448"/>
                    </a:lnTo>
                    <a:lnTo>
                      <a:pt x="508" y="495"/>
                    </a:lnTo>
                    <a:lnTo>
                      <a:pt x="533" y="523"/>
                    </a:lnTo>
                    <a:lnTo>
                      <a:pt x="549" y="579"/>
                    </a:lnTo>
                    <a:lnTo>
                      <a:pt x="614" y="642"/>
                    </a:lnTo>
                    <a:lnTo>
                      <a:pt x="633" y="680"/>
                    </a:lnTo>
                    <a:lnTo>
                      <a:pt x="641" y="710"/>
                    </a:lnTo>
                    <a:lnTo>
                      <a:pt x="623" y="721"/>
                    </a:lnTo>
                    <a:lnTo>
                      <a:pt x="607" y="716"/>
                    </a:lnTo>
                    <a:lnTo>
                      <a:pt x="614" y="692"/>
                    </a:lnTo>
                    <a:lnTo>
                      <a:pt x="598" y="669"/>
                    </a:lnTo>
                    <a:lnTo>
                      <a:pt x="565" y="665"/>
                    </a:lnTo>
                    <a:lnTo>
                      <a:pt x="555" y="696"/>
                    </a:lnTo>
                    <a:lnTo>
                      <a:pt x="576" y="747"/>
                    </a:lnTo>
                    <a:lnTo>
                      <a:pt x="565" y="760"/>
                    </a:lnTo>
                    <a:lnTo>
                      <a:pt x="546" y="763"/>
                    </a:lnTo>
                    <a:lnTo>
                      <a:pt x="524" y="762"/>
                    </a:lnTo>
                    <a:lnTo>
                      <a:pt x="487" y="768"/>
                    </a:lnTo>
                    <a:lnTo>
                      <a:pt x="503" y="793"/>
                    </a:lnTo>
                    <a:lnTo>
                      <a:pt x="546" y="813"/>
                    </a:lnTo>
                    <a:lnTo>
                      <a:pt x="580" y="823"/>
                    </a:lnTo>
                    <a:lnTo>
                      <a:pt x="607" y="837"/>
                    </a:lnTo>
                    <a:lnTo>
                      <a:pt x="641" y="840"/>
                    </a:lnTo>
                    <a:lnTo>
                      <a:pt x="659" y="882"/>
                    </a:lnTo>
                    <a:lnTo>
                      <a:pt x="683" y="882"/>
                    </a:lnTo>
                    <a:lnTo>
                      <a:pt x="710" y="913"/>
                    </a:lnTo>
                    <a:lnTo>
                      <a:pt x="740" y="935"/>
                    </a:lnTo>
                    <a:lnTo>
                      <a:pt x="761" y="937"/>
                    </a:lnTo>
                    <a:lnTo>
                      <a:pt x="788" y="956"/>
                    </a:lnTo>
                    <a:lnTo>
                      <a:pt x="792" y="1095"/>
                    </a:lnTo>
                    <a:lnTo>
                      <a:pt x="743" y="1064"/>
                    </a:lnTo>
                    <a:lnTo>
                      <a:pt x="704" y="1016"/>
                    </a:lnTo>
                    <a:lnTo>
                      <a:pt x="655" y="1025"/>
                    </a:lnTo>
                    <a:lnTo>
                      <a:pt x="600" y="1025"/>
                    </a:lnTo>
                    <a:lnTo>
                      <a:pt x="567" y="1007"/>
                    </a:lnTo>
                    <a:lnTo>
                      <a:pt x="606" y="995"/>
                    </a:lnTo>
                    <a:lnTo>
                      <a:pt x="612" y="966"/>
                    </a:lnTo>
                    <a:lnTo>
                      <a:pt x="569" y="959"/>
                    </a:lnTo>
                    <a:lnTo>
                      <a:pt x="517" y="910"/>
                    </a:lnTo>
                    <a:lnTo>
                      <a:pt x="495" y="931"/>
                    </a:lnTo>
                    <a:lnTo>
                      <a:pt x="459" y="916"/>
                    </a:lnTo>
                    <a:lnTo>
                      <a:pt x="411" y="924"/>
                    </a:lnTo>
                    <a:lnTo>
                      <a:pt x="365" y="915"/>
                    </a:lnTo>
                    <a:lnTo>
                      <a:pt x="300" y="924"/>
                    </a:lnTo>
                    <a:lnTo>
                      <a:pt x="249" y="903"/>
                    </a:lnTo>
                    <a:lnTo>
                      <a:pt x="235" y="903"/>
                    </a:lnTo>
                    <a:lnTo>
                      <a:pt x="228" y="916"/>
                    </a:lnTo>
                    <a:lnTo>
                      <a:pt x="206" y="924"/>
                    </a:lnTo>
                    <a:lnTo>
                      <a:pt x="190" y="898"/>
                    </a:lnTo>
                    <a:lnTo>
                      <a:pt x="169" y="851"/>
                    </a:lnTo>
                    <a:lnTo>
                      <a:pt x="122" y="782"/>
                    </a:lnTo>
                    <a:lnTo>
                      <a:pt x="161" y="786"/>
                    </a:lnTo>
                    <a:lnTo>
                      <a:pt x="196" y="780"/>
                    </a:lnTo>
                    <a:lnTo>
                      <a:pt x="183" y="747"/>
                    </a:lnTo>
                    <a:lnTo>
                      <a:pt x="129" y="725"/>
                    </a:lnTo>
                    <a:lnTo>
                      <a:pt x="120" y="760"/>
                    </a:lnTo>
                    <a:lnTo>
                      <a:pt x="63" y="665"/>
                    </a:lnTo>
                    <a:lnTo>
                      <a:pt x="28" y="637"/>
                    </a:lnTo>
                    <a:lnTo>
                      <a:pt x="12" y="578"/>
                    </a:lnTo>
                    <a:lnTo>
                      <a:pt x="5" y="568"/>
                    </a:lnTo>
                    <a:lnTo>
                      <a:pt x="0" y="568"/>
                    </a:lnTo>
                    <a:lnTo>
                      <a:pt x="5" y="570"/>
                    </a:lnTo>
                    <a:lnTo>
                      <a:pt x="36" y="545"/>
                    </a:lnTo>
                    <a:lnTo>
                      <a:pt x="52" y="521"/>
                    </a:lnTo>
                    <a:lnTo>
                      <a:pt x="63" y="478"/>
                    </a:lnTo>
                    <a:lnTo>
                      <a:pt x="100" y="451"/>
                    </a:lnTo>
                    <a:lnTo>
                      <a:pt x="133" y="387"/>
                    </a:lnTo>
                    <a:lnTo>
                      <a:pt x="181" y="342"/>
                    </a:lnTo>
                    <a:lnTo>
                      <a:pt x="181" y="291"/>
                    </a:lnTo>
                    <a:lnTo>
                      <a:pt x="174" y="252"/>
                    </a:lnTo>
                    <a:lnTo>
                      <a:pt x="307" y="235"/>
                    </a:lnTo>
                    <a:lnTo>
                      <a:pt x="348" y="195"/>
                    </a:lnTo>
                    <a:lnTo>
                      <a:pt x="415" y="169"/>
                    </a:lnTo>
                    <a:lnTo>
                      <a:pt x="493" y="169"/>
                    </a:lnTo>
                    <a:lnTo>
                      <a:pt x="546" y="119"/>
                    </a:lnTo>
                    <a:lnTo>
                      <a:pt x="571" y="113"/>
                    </a:lnTo>
                    <a:lnTo>
                      <a:pt x="619" y="111"/>
                    </a:lnTo>
                    <a:lnTo>
                      <a:pt x="680" y="97"/>
                    </a:lnTo>
                    <a:lnTo>
                      <a:pt x="765" y="97"/>
                    </a:lnTo>
                    <a:lnTo>
                      <a:pt x="880" y="58"/>
                    </a:lnTo>
                    <a:lnTo>
                      <a:pt x="923" y="60"/>
                    </a:lnTo>
                    <a:lnTo>
                      <a:pt x="958" y="93"/>
                    </a:lnTo>
                    <a:lnTo>
                      <a:pt x="1092" y="140"/>
                    </a:lnTo>
                    <a:lnTo>
                      <a:pt x="1167" y="123"/>
                    </a:lnTo>
                    <a:lnTo>
                      <a:pt x="1218" y="79"/>
                    </a:lnTo>
                    <a:lnTo>
                      <a:pt x="1224" y="5"/>
                    </a:lnTo>
                    <a:lnTo>
                      <a:pt x="1268" y="0"/>
                    </a:lnTo>
                    <a:lnTo>
                      <a:pt x="1278" y="23"/>
                    </a:lnTo>
                    <a:lnTo>
                      <a:pt x="1311" y="52"/>
                    </a:lnTo>
                    <a:lnTo>
                      <a:pt x="1307" y="94"/>
                    </a:lnTo>
                    <a:lnTo>
                      <a:pt x="1267" y="126"/>
                    </a:lnTo>
                    <a:lnTo>
                      <a:pt x="1260" y="182"/>
                    </a:lnTo>
                    <a:lnTo>
                      <a:pt x="1247" y="238"/>
                    </a:lnTo>
                    <a:lnTo>
                      <a:pt x="1208" y="293"/>
                    </a:lnTo>
                    <a:close/>
                  </a:path>
                </a:pathLst>
              </a:custGeom>
              <a:grpFill/>
              <a:ln w="6350" cap="flat" cmpd="sng">
                <a:solidFill>
                  <a:srgbClr val="FFFFFF"/>
                </a:solidFill>
                <a:prstDash val="solid"/>
                <a:round/>
                <a:headEnd type="none" w="med" len="med"/>
                <a:tailEnd type="none" w="med" len="med"/>
              </a:ln>
            </p:spPr>
            <p:txBody>
              <a:bodyPr/>
              <a:lstStyle/>
              <a:p>
                <a:pPr>
                  <a:defRPr/>
                </a:pPr>
                <a:endParaRPr lang="en-US" dirty="0"/>
              </a:p>
            </p:txBody>
          </p:sp>
        </p:grpSp>
        <p:sp>
          <p:nvSpPr>
            <p:cNvPr id="138" name="Freeform 554"/>
            <p:cNvSpPr>
              <a:spLocks noChangeAspect="1"/>
            </p:cNvSpPr>
            <p:nvPr/>
          </p:nvSpPr>
          <p:spPr bwMode="gray">
            <a:xfrm>
              <a:off x="4635947" y="5440262"/>
              <a:ext cx="29021" cy="15437"/>
            </a:xfrm>
            <a:custGeom>
              <a:avLst/>
              <a:gdLst>
                <a:gd name="T0" fmla="*/ 8599358 w 77"/>
                <a:gd name="T1" fmla="*/ 2833850 h 49"/>
                <a:gd name="T2" fmla="*/ 9459118 w 77"/>
                <a:gd name="T3" fmla="*/ 4513360 h 49"/>
                <a:gd name="T4" fmla="*/ 7493551 w 77"/>
                <a:gd name="T5" fmla="*/ 5143176 h 49"/>
                <a:gd name="T6" fmla="*/ 4422527 w 77"/>
                <a:gd name="T7" fmla="*/ 5038206 h 49"/>
                <a:gd name="T8" fmla="*/ 3071024 w 77"/>
                <a:gd name="T9" fmla="*/ 2623911 h 49"/>
                <a:gd name="T10" fmla="*/ 0 w 77"/>
                <a:gd name="T11" fmla="*/ 0 h 49"/>
                <a:gd name="T12" fmla="*/ 6142399 w 77"/>
                <a:gd name="T13" fmla="*/ 629816 h 49"/>
                <a:gd name="T14" fmla="*/ 8599358 w 77"/>
                <a:gd name="T15" fmla="*/ 2833850 h 49"/>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49"/>
                <a:gd name="T26" fmla="*/ 77 w 77"/>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49">
                  <a:moveTo>
                    <a:pt x="70" y="27"/>
                  </a:moveTo>
                  <a:lnTo>
                    <a:pt x="77" y="43"/>
                  </a:lnTo>
                  <a:lnTo>
                    <a:pt x="61" y="49"/>
                  </a:lnTo>
                  <a:lnTo>
                    <a:pt x="36" y="48"/>
                  </a:lnTo>
                  <a:lnTo>
                    <a:pt x="25" y="25"/>
                  </a:lnTo>
                  <a:lnTo>
                    <a:pt x="0" y="0"/>
                  </a:lnTo>
                  <a:lnTo>
                    <a:pt x="50" y="6"/>
                  </a:lnTo>
                  <a:lnTo>
                    <a:pt x="70" y="27"/>
                  </a:lnTo>
                  <a:close/>
                </a:path>
              </a:pathLst>
            </a:custGeom>
            <a:solidFill>
              <a:schemeClr val="bg1">
                <a:lumMod val="85000"/>
              </a:schemeClr>
            </a:solidFill>
            <a:ln w="6350" cap="flat" cmpd="sng">
              <a:solidFill>
                <a:srgbClr val="FFFFFF"/>
              </a:solidFill>
              <a:prstDash val="solid"/>
              <a:round/>
              <a:headEnd type="none" w="med" len="med"/>
              <a:tailEnd type="none" w="med" len="med"/>
            </a:ln>
          </p:spPr>
          <p:txBody>
            <a:bodyPr/>
            <a:lstStyle/>
            <a:p>
              <a:endParaRPr lang="en-US" dirty="0"/>
            </a:p>
          </p:txBody>
        </p:sp>
      </p:grpSp>
      <p:sp>
        <p:nvSpPr>
          <p:cNvPr id="226" name="Text Box 39"/>
          <p:cNvSpPr txBox="1">
            <a:spLocks noChangeArrowheads="1"/>
          </p:cNvSpPr>
          <p:nvPr/>
        </p:nvSpPr>
        <p:spPr bwMode="auto">
          <a:xfrm>
            <a:off x="2446338" y="6029879"/>
            <a:ext cx="6941892" cy="221599"/>
          </a:xfrm>
          <a:prstGeom prst="rect">
            <a:avLst/>
          </a:prstGeom>
          <a:noFill/>
          <a:ln w="9525" algn="ctr">
            <a:noFill/>
            <a:miter lim="800000"/>
            <a:headEnd/>
            <a:tailEnd/>
          </a:ln>
          <a:effectLst/>
        </p:spPr>
        <p:txBody>
          <a:bodyPr wrap="square" lIns="0" tIns="0" rIns="0" bIns="0" anchor="b">
            <a:spAutoFit/>
          </a:bodyPr>
          <a:lstStyle/>
          <a:p>
            <a:pPr marL="360363" indent="-360363">
              <a:lnSpc>
                <a:spcPct val="80000"/>
              </a:lnSpc>
              <a:tabLst>
                <a:tab pos="360363" algn="l"/>
                <a:tab pos="714375" algn="l"/>
              </a:tabLst>
            </a:pPr>
            <a:r>
              <a:rPr lang="en-US" sz="600" dirty="0" smtClean="0">
                <a:latin typeface="Arial" pitchFamily="34" charset="0"/>
                <a:cs typeface="Arial" pitchFamily="34" charset="0"/>
              </a:rPr>
              <a:t>Note: 	(a)  Market volumes are based on the realized market;  (b)  Mixed-PET is partially recycled in Germany. In the other target markets it either hardly sorted (UK/Poland) or only in small amounts (Scandinavia). For that reason mixed-PET is not considered in these markets; (c)  LDPE ratios/rates are based only on the relevant markets (commercial and production waste)</a:t>
            </a:r>
          </a:p>
          <a:p>
            <a:pPr marL="360363" indent="-360363">
              <a:lnSpc>
                <a:spcPct val="80000"/>
              </a:lnSpc>
              <a:tabLst>
                <a:tab pos="628650" algn="l"/>
                <a:tab pos="714375" algn="l"/>
              </a:tabLst>
            </a:pPr>
            <a:r>
              <a:rPr lang="en-US" sz="600" dirty="0" smtClean="0">
                <a:latin typeface="Arial" pitchFamily="34" charset="0"/>
                <a:cs typeface="Arial" pitchFamily="34" charset="0"/>
              </a:rPr>
              <a:t>Source: 	KPMG Interviews and analysis</a:t>
            </a:r>
            <a:endParaRPr lang="en-US" sz="600" dirty="0" smtClean="0">
              <a:cs typeface="Arial" pitchFamily="34" charset="0"/>
            </a:endParaRPr>
          </a:p>
        </p:txBody>
      </p:sp>
      <p:sp>
        <p:nvSpPr>
          <p:cNvPr id="228" name="Rounded Rectangle 196"/>
          <p:cNvSpPr/>
          <p:nvPr/>
        </p:nvSpPr>
        <p:spPr>
          <a:xfrm>
            <a:off x="2566377" y="3215054"/>
            <a:ext cx="2088000" cy="216024"/>
          </a:xfrm>
          <a:prstGeom prst="roundRect">
            <a:avLst>
              <a:gd name="adj" fmla="val 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9" name="Picture 5" descr="DEU"/>
          <p:cNvPicPr>
            <a:picLocks noChangeAspect="1" noChangeArrowheads="1"/>
          </p:cNvPicPr>
          <p:nvPr/>
        </p:nvPicPr>
        <p:blipFill>
          <a:blip r:embed="rId57" cstate="print"/>
          <a:srcRect/>
          <a:stretch>
            <a:fillRect/>
          </a:stretch>
        </p:blipFill>
        <p:spPr bwMode="gray">
          <a:xfrm>
            <a:off x="4360886" y="1748839"/>
            <a:ext cx="396000" cy="251397"/>
          </a:xfrm>
          <a:prstGeom prst="rect">
            <a:avLst/>
          </a:prstGeom>
          <a:noFill/>
          <a:ln w="6350" algn="ctr">
            <a:solidFill>
              <a:srgbClr val="D9D9D9"/>
            </a:solidFill>
            <a:miter lim="800000"/>
            <a:headEnd/>
            <a:tailEnd/>
          </a:ln>
          <a:effectLst/>
        </p:spPr>
      </p:pic>
      <p:graphicFrame>
        <p:nvGraphicFramePr>
          <p:cNvPr id="3" name="Objekt 527"/>
          <p:cNvGraphicFramePr>
            <a:graphicFrameLocks noChangeAspect="1"/>
          </p:cNvGraphicFramePr>
          <p:nvPr>
            <p:custDataLst>
              <p:tags r:id="rId2"/>
            </p:custDataLst>
            <p:extLst>
              <p:ext uri="{D42A27DB-BD31-4B8C-83A1-F6EECF244321}">
                <p14:modId xmlns:p14="http://schemas.microsoft.com/office/powerpoint/2010/main" val="3123530357"/>
              </p:ext>
            </p:extLst>
          </p:nvPr>
        </p:nvGraphicFramePr>
        <p:xfrm>
          <a:off x="2515577" y="2237155"/>
          <a:ext cx="2174959" cy="812699"/>
        </p:xfrm>
        <a:graphic>
          <a:graphicData uri="http://schemas.openxmlformats.org/drawingml/2006/chart">
            <c:chart xmlns:c="http://schemas.openxmlformats.org/drawingml/2006/chart" xmlns:r="http://schemas.openxmlformats.org/officeDocument/2006/relationships" r:id="rId58"/>
          </a:graphicData>
        </a:graphic>
      </p:graphicFrame>
      <p:cxnSp>
        <p:nvCxnSpPr>
          <p:cNvPr id="231" name="Straight Connector 440"/>
          <p:cNvCxnSpPr/>
          <p:nvPr>
            <p:custDataLst>
              <p:tags r:id="rId3"/>
            </p:custDataLst>
          </p:nvPr>
        </p:nvCxnSpPr>
        <p:spPr bwMode="auto">
          <a:xfrm>
            <a:off x="3622064" y="2027604"/>
            <a:ext cx="214312" cy="0"/>
          </a:xfrm>
          <a:prstGeom prst="line">
            <a:avLst/>
          </a:prstGeom>
          <a:ln w="12700">
            <a:solidFill>
              <a:schemeClr val="tx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2" name="Straight Connector 437"/>
          <p:cNvCxnSpPr/>
          <p:nvPr>
            <p:custDataLst>
              <p:tags r:id="rId4"/>
            </p:custDataLst>
          </p:nvPr>
        </p:nvCxnSpPr>
        <p:spPr bwMode="auto">
          <a:xfrm>
            <a:off x="4222139" y="2389554"/>
            <a:ext cx="214312" cy="0"/>
          </a:xfrm>
          <a:prstGeom prst="line">
            <a:avLst/>
          </a:prstGeom>
          <a:ln w="12700">
            <a:solidFill>
              <a:schemeClr val="tx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3" name="Straight Connector 438"/>
          <p:cNvCxnSpPr/>
          <p:nvPr>
            <p:custDataLst>
              <p:tags r:id="rId5"/>
            </p:custDataLst>
          </p:nvPr>
        </p:nvCxnSpPr>
        <p:spPr bwMode="auto">
          <a:xfrm flipV="1">
            <a:off x="4226560" y="2389554"/>
            <a:ext cx="0" cy="239712"/>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4" name="Straight Connector 439"/>
          <p:cNvCxnSpPr/>
          <p:nvPr>
            <p:custDataLst>
              <p:tags r:id="rId6"/>
            </p:custDataLst>
          </p:nvPr>
        </p:nvCxnSpPr>
        <p:spPr bwMode="auto">
          <a:xfrm>
            <a:off x="3831272" y="2027604"/>
            <a:ext cx="0" cy="230187"/>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35" name="Straight Connector 436"/>
          <p:cNvCxnSpPr/>
          <p:nvPr>
            <p:custDataLst>
              <p:tags r:id="rId7"/>
            </p:custDataLst>
          </p:nvPr>
        </p:nvCxnSpPr>
        <p:spPr bwMode="auto">
          <a:xfrm>
            <a:off x="4426926" y="2389554"/>
            <a:ext cx="0" cy="230187"/>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36" name="Straight Connector 441"/>
          <p:cNvCxnSpPr/>
          <p:nvPr>
            <p:custDataLst>
              <p:tags r:id="rId8"/>
            </p:custDataLst>
          </p:nvPr>
        </p:nvCxnSpPr>
        <p:spPr bwMode="auto">
          <a:xfrm flipV="1">
            <a:off x="3616642" y="2014904"/>
            <a:ext cx="0" cy="315912"/>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7" name="Straight Connector 442"/>
          <p:cNvCxnSpPr/>
          <p:nvPr>
            <p:custDataLst>
              <p:tags r:id="rId9"/>
            </p:custDataLst>
          </p:nvPr>
        </p:nvCxnSpPr>
        <p:spPr bwMode="auto">
          <a:xfrm>
            <a:off x="3235960" y="2294304"/>
            <a:ext cx="0" cy="230187"/>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38" name="Straight Connector 443"/>
          <p:cNvCxnSpPr/>
          <p:nvPr>
            <p:custDataLst>
              <p:tags r:id="rId10"/>
            </p:custDataLst>
          </p:nvPr>
        </p:nvCxnSpPr>
        <p:spPr bwMode="auto">
          <a:xfrm>
            <a:off x="3021989" y="2294304"/>
            <a:ext cx="214312" cy="0"/>
          </a:xfrm>
          <a:prstGeom prst="line">
            <a:avLst/>
          </a:prstGeom>
          <a:ln w="12700">
            <a:solidFill>
              <a:schemeClr val="tx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39" name="Straight Connector 444"/>
          <p:cNvCxnSpPr/>
          <p:nvPr>
            <p:custDataLst>
              <p:tags r:id="rId11"/>
            </p:custDataLst>
          </p:nvPr>
        </p:nvCxnSpPr>
        <p:spPr bwMode="auto">
          <a:xfrm flipV="1">
            <a:off x="3021647" y="2294304"/>
            <a:ext cx="0" cy="277812"/>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40" name="Rechteck 530"/>
          <p:cNvSpPr/>
          <p:nvPr>
            <p:custDataLst>
              <p:tags r:id="rId12"/>
            </p:custDataLst>
          </p:nvPr>
        </p:nvSpPr>
        <p:spPr bwMode="auto">
          <a:xfrm>
            <a:off x="2987064" y="2935654"/>
            <a:ext cx="2794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DFD9C29A-68DE-4519-BD67-637DD09B6955}" type="datetime'''''''''''''''L''D''''''''''''''''''''''''''P''E'''">
              <a:rPr lang="en-US" sz="800" smtClean="0">
                <a:solidFill>
                  <a:schemeClr val="tx1"/>
                </a:solidFill>
                <a:cs typeface="Arial"/>
              </a:rPr>
              <a:pPr algn="ctr">
                <a:spcBef>
                  <a:spcPct val="0"/>
                </a:spcBef>
                <a:spcAft>
                  <a:spcPct val="0"/>
                </a:spcAft>
              </a:pPr>
              <a:t>LDPE</a:t>
            </a:fld>
            <a:endParaRPr lang="en-US" sz="800" dirty="0">
              <a:solidFill>
                <a:schemeClr val="tx1"/>
              </a:solidFill>
              <a:latin typeface="Arial"/>
              <a:cs typeface="Arial"/>
              <a:sym typeface="Arial"/>
            </a:endParaRPr>
          </a:p>
        </p:txBody>
      </p:sp>
      <p:sp>
        <p:nvSpPr>
          <p:cNvPr id="241" name="Ellipse 612"/>
          <p:cNvSpPr/>
          <p:nvPr>
            <p:custDataLst>
              <p:tags r:id="rId13"/>
            </p:custDataLst>
          </p:nvPr>
        </p:nvSpPr>
        <p:spPr bwMode="auto">
          <a:xfrm>
            <a:off x="4219576" y="2311766"/>
            <a:ext cx="218122"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2%</a:t>
            </a:r>
            <a:endParaRPr lang="en-US" sz="800" b="1" dirty="0">
              <a:solidFill>
                <a:schemeClr val="accent2"/>
              </a:solidFill>
              <a:latin typeface="Arial"/>
              <a:cs typeface="Arial"/>
              <a:sym typeface="Arial"/>
            </a:endParaRPr>
          </a:p>
        </p:txBody>
      </p:sp>
      <p:sp>
        <p:nvSpPr>
          <p:cNvPr id="242" name="Ellipse 608"/>
          <p:cNvSpPr/>
          <p:nvPr>
            <p:custDataLst>
              <p:tags r:id="rId14"/>
            </p:custDataLst>
          </p:nvPr>
        </p:nvSpPr>
        <p:spPr bwMode="auto">
          <a:xfrm>
            <a:off x="3611899" y="1945729"/>
            <a:ext cx="231437"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3%</a:t>
            </a:r>
            <a:endParaRPr lang="en-US" sz="800" b="1" dirty="0">
              <a:solidFill>
                <a:schemeClr val="accent2"/>
              </a:solidFill>
              <a:latin typeface="Arial"/>
              <a:cs typeface="Arial"/>
              <a:sym typeface="Arial"/>
            </a:endParaRPr>
          </a:p>
        </p:txBody>
      </p:sp>
      <p:sp>
        <p:nvSpPr>
          <p:cNvPr id="243" name="Ellipse 604"/>
          <p:cNvSpPr/>
          <p:nvPr>
            <p:custDataLst>
              <p:tags r:id="rId15"/>
            </p:custDataLst>
          </p:nvPr>
        </p:nvSpPr>
        <p:spPr bwMode="auto">
          <a:xfrm>
            <a:off x="3009901" y="2216516"/>
            <a:ext cx="227647"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6%</a:t>
            </a:r>
            <a:endParaRPr lang="en-US" sz="800" b="1" dirty="0">
              <a:solidFill>
                <a:schemeClr val="accent2"/>
              </a:solidFill>
              <a:latin typeface="Arial"/>
              <a:cs typeface="Arial"/>
              <a:sym typeface="Arial"/>
            </a:endParaRPr>
          </a:p>
        </p:txBody>
      </p:sp>
      <p:sp>
        <p:nvSpPr>
          <p:cNvPr id="244" name="Rechteck 528"/>
          <p:cNvSpPr/>
          <p:nvPr>
            <p:custDataLst>
              <p:tags r:id="rId16"/>
            </p:custDataLst>
          </p:nvPr>
        </p:nvSpPr>
        <p:spPr bwMode="auto">
          <a:xfrm>
            <a:off x="4033227" y="2935654"/>
            <a:ext cx="588962"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800" dirty="0" smtClean="0">
                <a:solidFill>
                  <a:schemeClr val="tx1"/>
                </a:solidFill>
                <a:cs typeface="Arial"/>
              </a:rPr>
              <a:t>Mixed-PET</a:t>
            </a:r>
            <a:r>
              <a:rPr lang="en-US" sz="800" baseline="30000" dirty="0" smtClean="0">
                <a:solidFill>
                  <a:schemeClr val="tx1"/>
                </a:solidFill>
                <a:cs typeface="Arial"/>
              </a:rPr>
              <a:t>(b)</a:t>
            </a:r>
            <a:endParaRPr lang="en-US" sz="800" baseline="30000" dirty="0">
              <a:solidFill>
                <a:schemeClr val="tx1"/>
              </a:solidFill>
              <a:latin typeface="Arial"/>
              <a:cs typeface="Arial"/>
              <a:sym typeface="Arial"/>
            </a:endParaRPr>
          </a:p>
        </p:txBody>
      </p:sp>
      <p:sp>
        <p:nvSpPr>
          <p:cNvPr id="245" name="Rechteck 529"/>
          <p:cNvSpPr/>
          <p:nvPr>
            <p:custDataLst>
              <p:tags r:id="rId17"/>
            </p:custDataLst>
          </p:nvPr>
        </p:nvSpPr>
        <p:spPr bwMode="auto">
          <a:xfrm>
            <a:off x="3622064" y="2935654"/>
            <a:ext cx="211137"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99F5F4E9-67AD-4B62-B41D-4D4DEA951193}" type="datetime'''''''''''''''''''''''P''''''''''''''E''''''T'''''''''''''''">
              <a:rPr lang="en-US" sz="800" smtClean="0">
                <a:solidFill>
                  <a:schemeClr val="tx1"/>
                </a:solidFill>
                <a:cs typeface="Arial"/>
              </a:rPr>
              <a:pPr algn="ctr">
                <a:spcBef>
                  <a:spcPct val="0"/>
                </a:spcBef>
                <a:spcAft>
                  <a:spcPct val="0"/>
                </a:spcAft>
              </a:pPr>
              <a:t>PET</a:t>
            </a:fld>
            <a:endParaRPr lang="en-US" sz="800" dirty="0">
              <a:solidFill>
                <a:schemeClr val="tx1"/>
              </a:solidFill>
              <a:latin typeface="Arial"/>
              <a:cs typeface="Arial"/>
              <a:sym typeface="Arial"/>
            </a:endParaRPr>
          </a:p>
        </p:txBody>
      </p:sp>
      <p:sp>
        <p:nvSpPr>
          <p:cNvPr id="246" name="Text Placeholder 4"/>
          <p:cNvSpPr txBox="1">
            <a:spLocks/>
          </p:cNvSpPr>
          <p:nvPr/>
        </p:nvSpPr>
        <p:spPr bwMode="gray">
          <a:xfrm>
            <a:off x="2504782" y="1752649"/>
            <a:ext cx="1006475" cy="157748"/>
          </a:xfrm>
          <a:prstGeom prst="rect">
            <a:avLst/>
          </a:prstGeom>
        </p:spPr>
        <p:txBody>
          <a:bodyPr vert="horz" wrap="square" lIns="0" tIns="0" rIns="0" bIns="0" rtlCol="0">
            <a:noAutofit/>
          </a:bodyPr>
          <a:lstStyle/>
          <a:p>
            <a:pPr defTabSz="762000" fontAlgn="base">
              <a:spcBef>
                <a:spcPts val="600"/>
              </a:spcBef>
              <a:spcAft>
                <a:spcPct val="0"/>
              </a:spcAft>
              <a:defRPr/>
            </a:pPr>
            <a:r>
              <a:rPr lang="en-US" sz="900" b="1" dirty="0" smtClean="0">
                <a:solidFill>
                  <a:schemeClr val="tx2"/>
                </a:solidFill>
                <a:latin typeface="Arial"/>
                <a:cs typeface="Arial" pitchFamily="34" charset="0"/>
              </a:rPr>
              <a:t>Germany</a:t>
            </a:r>
          </a:p>
        </p:txBody>
      </p:sp>
      <p:sp>
        <p:nvSpPr>
          <p:cNvPr id="247" name="TextBox 453"/>
          <p:cNvSpPr txBox="1"/>
          <p:nvPr/>
        </p:nvSpPr>
        <p:spPr>
          <a:xfrm>
            <a:off x="2588602" y="2026016"/>
            <a:ext cx="719752" cy="117178"/>
          </a:xfrm>
          <a:prstGeom prst="rect">
            <a:avLst/>
          </a:prstGeom>
          <a:noFill/>
        </p:spPr>
        <p:txBody>
          <a:bodyPr wrap="none" lIns="0" tIns="0" rIns="0" bIns="0" rtlCol="0">
            <a:noAutofit/>
          </a:bodyPr>
          <a:lstStyle/>
          <a:p>
            <a:r>
              <a:rPr lang="en-US" sz="800" dirty="0" smtClean="0">
                <a:latin typeface="Arial" pitchFamily="34" charset="0"/>
                <a:cs typeface="Arial" pitchFamily="34" charset="0"/>
              </a:rPr>
              <a:t>000‘ tons</a:t>
            </a:r>
            <a:endParaRPr lang="en-US" sz="800" dirty="0" smtClean="0"/>
          </a:p>
        </p:txBody>
      </p:sp>
      <p:sp>
        <p:nvSpPr>
          <p:cNvPr id="248" name="TextBox 338"/>
          <p:cNvSpPr txBox="1"/>
          <p:nvPr/>
        </p:nvSpPr>
        <p:spPr>
          <a:xfrm>
            <a:off x="2563202" y="3073766"/>
            <a:ext cx="800597" cy="167488"/>
          </a:xfrm>
          <a:prstGeom prst="rect">
            <a:avLst/>
          </a:prstGeom>
          <a:noFill/>
        </p:spPr>
        <p:txBody>
          <a:bodyPr wrap="none" lIns="0" tIns="0" rIns="0" bIns="0" rtlCol="0">
            <a:noAutofit/>
          </a:bodyPr>
          <a:lstStyle/>
          <a:p>
            <a:r>
              <a:rPr lang="en-US" sz="800" dirty="0" smtClean="0"/>
              <a:t>Recycling rate</a:t>
            </a:r>
            <a:r>
              <a:rPr lang="en-US" sz="800" baseline="30000" dirty="0" smtClean="0"/>
              <a:t>(c)</a:t>
            </a:r>
            <a:endParaRPr lang="en-US" sz="600" baseline="30000" dirty="0" smtClean="0"/>
          </a:p>
        </p:txBody>
      </p:sp>
      <p:sp>
        <p:nvSpPr>
          <p:cNvPr id="249" name="TextBox 338"/>
          <p:cNvSpPr txBox="1"/>
          <p:nvPr/>
        </p:nvSpPr>
        <p:spPr>
          <a:xfrm>
            <a:off x="2977539" y="3265854"/>
            <a:ext cx="142875" cy="123111"/>
          </a:xfrm>
          <a:prstGeom prst="rect">
            <a:avLst/>
          </a:prstGeom>
          <a:noFill/>
        </p:spPr>
        <p:txBody>
          <a:bodyPr wrap="none" lIns="0" tIns="0" rIns="0" bIns="0" rtlCol="0">
            <a:noAutofit/>
          </a:bodyPr>
          <a:lstStyle/>
          <a:p>
            <a:r>
              <a:rPr lang="en-US" sz="800" dirty="0" smtClean="0"/>
              <a:t>28</a:t>
            </a:r>
          </a:p>
        </p:txBody>
      </p:sp>
      <p:sp>
        <p:nvSpPr>
          <p:cNvPr id="250" name="TextBox 338"/>
          <p:cNvSpPr txBox="1"/>
          <p:nvPr/>
        </p:nvSpPr>
        <p:spPr>
          <a:xfrm>
            <a:off x="3174389" y="3265854"/>
            <a:ext cx="142875" cy="123111"/>
          </a:xfrm>
          <a:prstGeom prst="rect">
            <a:avLst/>
          </a:prstGeom>
          <a:noFill/>
        </p:spPr>
        <p:txBody>
          <a:bodyPr wrap="none" lIns="0" tIns="0" rIns="0" bIns="0" rtlCol="0">
            <a:noAutofit/>
          </a:bodyPr>
          <a:lstStyle/>
          <a:p>
            <a:r>
              <a:rPr lang="en-US" sz="800" dirty="0" smtClean="0"/>
              <a:t>39</a:t>
            </a:r>
          </a:p>
        </p:txBody>
      </p:sp>
      <p:sp>
        <p:nvSpPr>
          <p:cNvPr id="251" name="TextBox 338"/>
          <p:cNvSpPr txBox="1"/>
          <p:nvPr/>
        </p:nvSpPr>
        <p:spPr>
          <a:xfrm>
            <a:off x="3542689" y="3265854"/>
            <a:ext cx="142875" cy="123111"/>
          </a:xfrm>
          <a:prstGeom prst="rect">
            <a:avLst/>
          </a:prstGeom>
          <a:noFill/>
        </p:spPr>
        <p:txBody>
          <a:bodyPr wrap="none" lIns="0" tIns="0" rIns="0" bIns="0" rtlCol="0">
            <a:noAutofit/>
          </a:bodyPr>
          <a:lstStyle/>
          <a:p>
            <a:r>
              <a:rPr lang="en-US" sz="800" dirty="0" smtClean="0"/>
              <a:t>81</a:t>
            </a:r>
          </a:p>
        </p:txBody>
      </p:sp>
      <p:sp>
        <p:nvSpPr>
          <p:cNvPr id="252" name="TextBox 338"/>
          <p:cNvSpPr txBox="1"/>
          <p:nvPr/>
        </p:nvSpPr>
        <p:spPr>
          <a:xfrm>
            <a:off x="3739539" y="3265854"/>
            <a:ext cx="142875" cy="123111"/>
          </a:xfrm>
          <a:prstGeom prst="rect">
            <a:avLst/>
          </a:prstGeom>
          <a:noFill/>
        </p:spPr>
        <p:txBody>
          <a:bodyPr wrap="none" lIns="0" tIns="0" rIns="0" bIns="0" rtlCol="0">
            <a:noAutofit/>
          </a:bodyPr>
          <a:lstStyle/>
          <a:p>
            <a:r>
              <a:rPr lang="en-US" sz="800" dirty="0" smtClean="0"/>
              <a:t>90</a:t>
            </a:r>
          </a:p>
        </p:txBody>
      </p:sp>
      <p:sp>
        <p:nvSpPr>
          <p:cNvPr id="253" name="TextBox 338"/>
          <p:cNvSpPr txBox="1"/>
          <p:nvPr/>
        </p:nvSpPr>
        <p:spPr>
          <a:xfrm>
            <a:off x="4118952" y="3265854"/>
            <a:ext cx="142875" cy="123111"/>
          </a:xfrm>
          <a:prstGeom prst="rect">
            <a:avLst/>
          </a:prstGeom>
          <a:noFill/>
        </p:spPr>
        <p:txBody>
          <a:bodyPr wrap="none" lIns="0" tIns="0" rIns="0" bIns="0" rtlCol="0">
            <a:noAutofit/>
          </a:bodyPr>
          <a:lstStyle/>
          <a:p>
            <a:r>
              <a:rPr lang="en-US" sz="800" dirty="0" smtClean="0"/>
              <a:t>21</a:t>
            </a:r>
          </a:p>
        </p:txBody>
      </p:sp>
      <p:sp>
        <p:nvSpPr>
          <p:cNvPr id="254" name="TextBox 338"/>
          <p:cNvSpPr txBox="1"/>
          <p:nvPr/>
        </p:nvSpPr>
        <p:spPr>
          <a:xfrm>
            <a:off x="4315802" y="3265854"/>
            <a:ext cx="142875" cy="123111"/>
          </a:xfrm>
          <a:prstGeom prst="rect">
            <a:avLst/>
          </a:prstGeom>
          <a:noFill/>
        </p:spPr>
        <p:txBody>
          <a:bodyPr wrap="none" lIns="0" tIns="0" rIns="0" bIns="0" rtlCol="0">
            <a:noAutofit/>
          </a:bodyPr>
          <a:lstStyle/>
          <a:p>
            <a:r>
              <a:rPr lang="en-US" sz="800" dirty="0" smtClean="0"/>
              <a:t>25</a:t>
            </a:r>
          </a:p>
        </p:txBody>
      </p:sp>
      <p:sp>
        <p:nvSpPr>
          <p:cNvPr id="255" name="TextBox 338"/>
          <p:cNvSpPr txBox="1"/>
          <p:nvPr/>
        </p:nvSpPr>
        <p:spPr>
          <a:xfrm>
            <a:off x="2660039" y="3265854"/>
            <a:ext cx="142875" cy="123111"/>
          </a:xfrm>
          <a:prstGeom prst="rect">
            <a:avLst/>
          </a:prstGeom>
          <a:noFill/>
        </p:spPr>
        <p:txBody>
          <a:bodyPr wrap="none" lIns="0" tIns="0" rIns="0" bIns="0" rtlCol="0">
            <a:noAutofit/>
          </a:bodyPr>
          <a:lstStyle/>
          <a:p>
            <a:r>
              <a:rPr lang="en-US" sz="800" dirty="0" smtClean="0"/>
              <a:t>%</a:t>
            </a:r>
          </a:p>
        </p:txBody>
      </p:sp>
      <p:sp>
        <p:nvSpPr>
          <p:cNvPr id="4" name="Rechteck 3"/>
          <p:cNvSpPr/>
          <p:nvPr/>
        </p:nvSpPr>
        <p:spPr>
          <a:xfrm>
            <a:off x="2446338" y="1706880"/>
            <a:ext cx="2351045" cy="19095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aphicFrame>
        <p:nvGraphicFramePr>
          <p:cNvPr id="7" name="Objekt 507"/>
          <p:cNvGraphicFramePr>
            <a:graphicFrameLocks noChangeAspect="1"/>
          </p:cNvGraphicFramePr>
          <p:nvPr>
            <p:custDataLst>
              <p:tags r:id="rId18"/>
            </p:custDataLst>
            <p:extLst>
              <p:ext uri="{D42A27DB-BD31-4B8C-83A1-F6EECF244321}">
                <p14:modId xmlns:p14="http://schemas.microsoft.com/office/powerpoint/2010/main" val="2393853768"/>
              </p:ext>
            </p:extLst>
          </p:nvPr>
        </p:nvGraphicFramePr>
        <p:xfrm>
          <a:off x="7114539" y="2131060"/>
          <a:ext cx="2117776" cy="926986"/>
        </p:xfrm>
        <a:graphic>
          <a:graphicData uri="http://schemas.openxmlformats.org/drawingml/2006/chart">
            <c:chart xmlns:c="http://schemas.openxmlformats.org/drawingml/2006/chart" xmlns:r="http://schemas.openxmlformats.org/officeDocument/2006/relationships" r:id="rId59"/>
          </a:graphicData>
        </a:graphic>
      </p:graphicFrame>
      <p:cxnSp>
        <p:nvCxnSpPr>
          <p:cNvPr id="261" name="Straight Connector 392"/>
          <p:cNvCxnSpPr/>
          <p:nvPr>
            <p:custDataLst>
              <p:tags r:id="rId19"/>
            </p:custDataLst>
          </p:nvPr>
        </p:nvCxnSpPr>
        <p:spPr bwMode="auto">
          <a:xfrm>
            <a:off x="8902065" y="2456497"/>
            <a:ext cx="0" cy="152400"/>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62" name="Straight Connector 393"/>
          <p:cNvCxnSpPr/>
          <p:nvPr>
            <p:custDataLst>
              <p:tags r:id="rId20"/>
            </p:custDataLst>
          </p:nvPr>
        </p:nvCxnSpPr>
        <p:spPr bwMode="auto">
          <a:xfrm>
            <a:off x="8597265" y="2456497"/>
            <a:ext cx="304800"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63" name="Straight Connector 394"/>
          <p:cNvCxnSpPr/>
          <p:nvPr>
            <p:custDataLst>
              <p:tags r:id="rId21"/>
            </p:custDataLst>
          </p:nvPr>
        </p:nvCxnSpPr>
        <p:spPr bwMode="auto">
          <a:xfrm flipV="1">
            <a:off x="8597265" y="2456497"/>
            <a:ext cx="0" cy="17145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64" name="Straight Connector 395"/>
          <p:cNvCxnSpPr/>
          <p:nvPr>
            <p:custDataLst>
              <p:tags r:id="rId22"/>
            </p:custDataLst>
          </p:nvPr>
        </p:nvCxnSpPr>
        <p:spPr bwMode="auto">
          <a:xfrm>
            <a:off x="8044815" y="2513647"/>
            <a:ext cx="0" cy="152400"/>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65" name="Straight Connector 396"/>
          <p:cNvCxnSpPr/>
          <p:nvPr>
            <p:custDataLst>
              <p:tags r:id="rId23"/>
            </p:custDataLst>
          </p:nvPr>
        </p:nvCxnSpPr>
        <p:spPr bwMode="auto">
          <a:xfrm>
            <a:off x="7735252" y="2513647"/>
            <a:ext cx="309562"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66" name="Straight Connector 397"/>
          <p:cNvCxnSpPr/>
          <p:nvPr>
            <p:custDataLst>
              <p:tags r:id="rId24"/>
            </p:custDataLst>
          </p:nvPr>
        </p:nvCxnSpPr>
        <p:spPr bwMode="auto">
          <a:xfrm flipV="1">
            <a:off x="7735252" y="2513647"/>
            <a:ext cx="0" cy="17145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67" name="Rechteck 515"/>
          <p:cNvSpPr/>
          <p:nvPr>
            <p:custDataLst>
              <p:tags r:id="rId25"/>
            </p:custDataLst>
          </p:nvPr>
        </p:nvSpPr>
        <p:spPr bwMode="auto">
          <a:xfrm>
            <a:off x="8644890" y="2981960"/>
            <a:ext cx="211137"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4129DE21-BF07-4AA1-A4E2-217FF2F54AAB}" type="datetime'''PE''''''''''''''''''''''''''''''''''''''''''''''''''''T'">
              <a:rPr lang="en-US" sz="800" smtClean="0">
                <a:solidFill>
                  <a:schemeClr val="tx1"/>
                </a:solidFill>
                <a:cs typeface="Arial"/>
              </a:rPr>
              <a:pPr algn="ctr">
                <a:spcBef>
                  <a:spcPct val="0"/>
                </a:spcBef>
                <a:spcAft>
                  <a:spcPct val="0"/>
                </a:spcAft>
              </a:pPr>
              <a:t>PET</a:t>
            </a:fld>
            <a:endParaRPr lang="en-US" sz="800" dirty="0">
              <a:solidFill>
                <a:schemeClr val="tx1"/>
              </a:solidFill>
              <a:latin typeface="Arial"/>
              <a:cs typeface="Arial"/>
              <a:sym typeface="Arial"/>
            </a:endParaRPr>
          </a:p>
        </p:txBody>
      </p:sp>
      <p:sp>
        <p:nvSpPr>
          <p:cNvPr id="268" name="Rechteck 508"/>
          <p:cNvSpPr/>
          <p:nvPr>
            <p:custDataLst>
              <p:tags r:id="rId26"/>
            </p:custDataLst>
          </p:nvPr>
        </p:nvSpPr>
        <p:spPr bwMode="auto">
          <a:xfrm>
            <a:off x="7747952" y="2981960"/>
            <a:ext cx="2794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BB8B8347-4B0A-460C-AA25-559D2F51048B}" type="datetime'''L''''''''''''''''D''''''''P''''''''''''''''''''E'''''''''">
              <a:rPr lang="en-US" sz="800" smtClean="0">
                <a:solidFill>
                  <a:schemeClr val="tx1"/>
                </a:solidFill>
                <a:cs typeface="Arial"/>
              </a:rPr>
              <a:pPr algn="ctr">
                <a:spcBef>
                  <a:spcPct val="0"/>
                </a:spcBef>
                <a:spcAft>
                  <a:spcPct val="0"/>
                </a:spcAft>
              </a:pPr>
              <a:t>LDPE</a:t>
            </a:fld>
            <a:endParaRPr lang="en-US" sz="800" dirty="0">
              <a:solidFill>
                <a:schemeClr val="tx1"/>
              </a:solidFill>
              <a:latin typeface="Arial"/>
              <a:cs typeface="Arial"/>
              <a:sym typeface="Arial"/>
            </a:endParaRPr>
          </a:p>
        </p:txBody>
      </p:sp>
      <p:sp>
        <p:nvSpPr>
          <p:cNvPr id="269" name="Ellipse 584"/>
          <p:cNvSpPr/>
          <p:nvPr>
            <p:custDataLst>
              <p:tags r:id="rId27"/>
            </p:custDataLst>
          </p:nvPr>
        </p:nvSpPr>
        <p:spPr bwMode="auto">
          <a:xfrm>
            <a:off x="8644890" y="2378710"/>
            <a:ext cx="209550"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3%</a:t>
            </a:r>
            <a:endParaRPr lang="en-US" sz="800" b="1" dirty="0">
              <a:solidFill>
                <a:schemeClr val="accent2"/>
              </a:solidFill>
              <a:latin typeface="Arial"/>
              <a:cs typeface="Arial"/>
              <a:sym typeface="Arial"/>
            </a:endParaRPr>
          </a:p>
        </p:txBody>
      </p:sp>
      <p:sp>
        <p:nvSpPr>
          <p:cNvPr id="270" name="Ellipse 572"/>
          <p:cNvSpPr/>
          <p:nvPr>
            <p:custDataLst>
              <p:tags r:id="rId28"/>
            </p:custDataLst>
          </p:nvPr>
        </p:nvSpPr>
        <p:spPr bwMode="auto">
          <a:xfrm>
            <a:off x="7784465" y="2435860"/>
            <a:ext cx="209550"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7%</a:t>
            </a:r>
            <a:endParaRPr lang="en-US" sz="800" b="1" dirty="0">
              <a:solidFill>
                <a:schemeClr val="accent2"/>
              </a:solidFill>
              <a:latin typeface="Arial"/>
              <a:cs typeface="Arial"/>
              <a:sym typeface="Arial"/>
            </a:endParaRPr>
          </a:p>
        </p:txBody>
      </p:sp>
      <p:sp>
        <p:nvSpPr>
          <p:cNvPr id="271" name="Text Placeholder 4"/>
          <p:cNvSpPr txBox="1">
            <a:spLocks/>
          </p:cNvSpPr>
          <p:nvPr/>
        </p:nvSpPr>
        <p:spPr bwMode="gray">
          <a:xfrm>
            <a:off x="7048817" y="1761807"/>
            <a:ext cx="1008062" cy="157748"/>
          </a:xfrm>
          <a:prstGeom prst="rect">
            <a:avLst/>
          </a:prstGeom>
        </p:spPr>
        <p:txBody>
          <a:bodyPr vert="horz" wrap="square" lIns="0" tIns="0" rIns="0" bIns="0" rtlCol="0">
            <a:noAutofit/>
          </a:bodyPr>
          <a:lstStyle/>
          <a:p>
            <a:pPr defTabSz="762000" fontAlgn="base">
              <a:spcBef>
                <a:spcPts val="600"/>
              </a:spcBef>
              <a:spcAft>
                <a:spcPct val="0"/>
              </a:spcAft>
              <a:defRPr/>
            </a:pPr>
            <a:r>
              <a:rPr lang="en-US" sz="900" b="1" dirty="0" smtClean="0">
                <a:solidFill>
                  <a:schemeClr val="tx2"/>
                </a:solidFill>
                <a:latin typeface="Arial"/>
                <a:cs typeface="Arial" pitchFamily="34" charset="0"/>
              </a:rPr>
              <a:t>Scandinavia </a:t>
            </a:r>
          </a:p>
          <a:p>
            <a:pPr defTabSz="762000" fontAlgn="base">
              <a:spcBef>
                <a:spcPts val="600"/>
              </a:spcBef>
              <a:spcAft>
                <a:spcPct val="0"/>
              </a:spcAft>
              <a:defRPr/>
            </a:pPr>
            <a:endParaRPr lang="en-US" sz="900" b="1" dirty="0" smtClean="0">
              <a:solidFill>
                <a:schemeClr val="tx2"/>
              </a:solidFill>
              <a:latin typeface="Arial"/>
              <a:cs typeface="Arial" pitchFamily="34" charset="0"/>
            </a:endParaRPr>
          </a:p>
        </p:txBody>
      </p:sp>
      <p:sp>
        <p:nvSpPr>
          <p:cNvPr id="272" name="Rounded Rectangle 196"/>
          <p:cNvSpPr/>
          <p:nvPr/>
        </p:nvSpPr>
        <p:spPr>
          <a:xfrm>
            <a:off x="7176452" y="3271520"/>
            <a:ext cx="1986657" cy="190506"/>
          </a:xfrm>
          <a:prstGeom prst="roundRect">
            <a:avLst>
              <a:gd name="adj" fmla="val 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TextBox 338"/>
          <p:cNvSpPr txBox="1"/>
          <p:nvPr/>
        </p:nvSpPr>
        <p:spPr>
          <a:xfrm>
            <a:off x="7270115" y="3294697"/>
            <a:ext cx="142875" cy="123111"/>
          </a:xfrm>
          <a:prstGeom prst="rect">
            <a:avLst/>
          </a:prstGeom>
          <a:noFill/>
        </p:spPr>
        <p:txBody>
          <a:bodyPr wrap="none" lIns="0" tIns="0" rIns="0" bIns="0" rtlCol="0">
            <a:noAutofit/>
          </a:bodyPr>
          <a:lstStyle/>
          <a:p>
            <a:r>
              <a:rPr lang="en-US" sz="800" dirty="0" smtClean="0"/>
              <a:t>%</a:t>
            </a:r>
          </a:p>
        </p:txBody>
      </p:sp>
      <p:sp>
        <p:nvSpPr>
          <p:cNvPr id="274" name="TextBox 338"/>
          <p:cNvSpPr txBox="1"/>
          <p:nvPr/>
        </p:nvSpPr>
        <p:spPr>
          <a:xfrm>
            <a:off x="7690802" y="3294697"/>
            <a:ext cx="142875" cy="123111"/>
          </a:xfrm>
          <a:prstGeom prst="rect">
            <a:avLst/>
          </a:prstGeom>
          <a:noFill/>
        </p:spPr>
        <p:txBody>
          <a:bodyPr wrap="none" lIns="0" tIns="0" rIns="0" bIns="0" rtlCol="0">
            <a:noAutofit/>
          </a:bodyPr>
          <a:lstStyle/>
          <a:p>
            <a:r>
              <a:rPr lang="en-US" sz="800" dirty="0" smtClean="0"/>
              <a:t>26</a:t>
            </a:r>
          </a:p>
        </p:txBody>
      </p:sp>
      <p:sp>
        <p:nvSpPr>
          <p:cNvPr id="275" name="TextBox 338"/>
          <p:cNvSpPr txBox="1"/>
          <p:nvPr/>
        </p:nvSpPr>
        <p:spPr>
          <a:xfrm>
            <a:off x="7987665" y="3294697"/>
            <a:ext cx="142875" cy="123111"/>
          </a:xfrm>
          <a:prstGeom prst="rect">
            <a:avLst/>
          </a:prstGeom>
          <a:noFill/>
        </p:spPr>
        <p:txBody>
          <a:bodyPr wrap="none" lIns="0" tIns="0" rIns="0" bIns="0" rtlCol="0">
            <a:noAutofit/>
          </a:bodyPr>
          <a:lstStyle/>
          <a:p>
            <a:r>
              <a:rPr lang="en-US" sz="800" dirty="0" smtClean="0"/>
              <a:t>37</a:t>
            </a:r>
          </a:p>
        </p:txBody>
      </p:sp>
      <p:sp>
        <p:nvSpPr>
          <p:cNvPr id="276" name="TextBox 338"/>
          <p:cNvSpPr txBox="1"/>
          <p:nvPr/>
        </p:nvSpPr>
        <p:spPr>
          <a:xfrm>
            <a:off x="8543290" y="3294697"/>
            <a:ext cx="142875" cy="123111"/>
          </a:xfrm>
          <a:prstGeom prst="rect">
            <a:avLst/>
          </a:prstGeom>
          <a:noFill/>
        </p:spPr>
        <p:txBody>
          <a:bodyPr wrap="none" lIns="0" tIns="0" rIns="0" bIns="0" rtlCol="0">
            <a:noAutofit/>
          </a:bodyPr>
          <a:lstStyle/>
          <a:p>
            <a:r>
              <a:rPr lang="en-US" sz="800" dirty="0" smtClean="0"/>
              <a:t>78</a:t>
            </a:r>
          </a:p>
        </p:txBody>
      </p:sp>
      <p:sp>
        <p:nvSpPr>
          <p:cNvPr id="277" name="TextBox 338"/>
          <p:cNvSpPr txBox="1"/>
          <p:nvPr/>
        </p:nvSpPr>
        <p:spPr>
          <a:xfrm>
            <a:off x="8852852" y="3294697"/>
            <a:ext cx="142875" cy="123111"/>
          </a:xfrm>
          <a:prstGeom prst="rect">
            <a:avLst/>
          </a:prstGeom>
          <a:noFill/>
        </p:spPr>
        <p:txBody>
          <a:bodyPr wrap="none" lIns="0" tIns="0" rIns="0" bIns="0" rtlCol="0">
            <a:noAutofit/>
          </a:bodyPr>
          <a:lstStyle/>
          <a:p>
            <a:r>
              <a:rPr lang="en-US" sz="800" dirty="0" smtClean="0"/>
              <a:t>87</a:t>
            </a:r>
          </a:p>
        </p:txBody>
      </p:sp>
      <p:sp>
        <p:nvSpPr>
          <p:cNvPr id="278" name="TextBox 338"/>
          <p:cNvSpPr txBox="1"/>
          <p:nvPr/>
        </p:nvSpPr>
        <p:spPr>
          <a:xfrm>
            <a:off x="7185977" y="3115310"/>
            <a:ext cx="720080" cy="45719"/>
          </a:xfrm>
          <a:prstGeom prst="rect">
            <a:avLst/>
          </a:prstGeom>
          <a:noFill/>
        </p:spPr>
        <p:txBody>
          <a:bodyPr wrap="none" lIns="0" tIns="0" rIns="0" bIns="0" rtlCol="0">
            <a:noAutofit/>
          </a:bodyPr>
          <a:lstStyle/>
          <a:p>
            <a:r>
              <a:rPr lang="en-US" sz="800" dirty="0" smtClean="0"/>
              <a:t>Recycling rate</a:t>
            </a:r>
            <a:endParaRPr lang="en-US" sz="600" dirty="0" smtClean="0"/>
          </a:p>
        </p:txBody>
      </p:sp>
      <p:sp>
        <p:nvSpPr>
          <p:cNvPr id="279" name="TextBox 496"/>
          <p:cNvSpPr txBox="1"/>
          <p:nvPr/>
        </p:nvSpPr>
        <p:spPr>
          <a:xfrm>
            <a:off x="7185977" y="2072322"/>
            <a:ext cx="719752" cy="117178"/>
          </a:xfrm>
          <a:prstGeom prst="rect">
            <a:avLst/>
          </a:prstGeom>
          <a:noFill/>
        </p:spPr>
        <p:txBody>
          <a:bodyPr wrap="none" lIns="0" tIns="0" rIns="0" bIns="0" rtlCol="0">
            <a:noAutofit/>
          </a:bodyPr>
          <a:lstStyle/>
          <a:p>
            <a:r>
              <a:rPr lang="en-US" sz="800" dirty="0" smtClean="0">
                <a:latin typeface="Arial" pitchFamily="34" charset="0"/>
                <a:cs typeface="Arial" pitchFamily="34" charset="0"/>
              </a:rPr>
              <a:t>000‘ tons</a:t>
            </a:r>
            <a:endParaRPr lang="en-US" sz="800" dirty="0" smtClean="0"/>
          </a:p>
        </p:txBody>
      </p:sp>
      <p:grpSp>
        <p:nvGrpSpPr>
          <p:cNvPr id="280" name="Gruppieren 504"/>
          <p:cNvGrpSpPr/>
          <p:nvPr/>
        </p:nvGrpSpPr>
        <p:grpSpPr>
          <a:xfrm>
            <a:off x="8623617" y="1761807"/>
            <a:ext cx="680558" cy="353504"/>
            <a:chOff x="2079476" y="1167296"/>
            <a:chExt cx="680558" cy="353504"/>
          </a:xfrm>
        </p:grpSpPr>
        <p:pic>
          <p:nvPicPr>
            <p:cNvPr id="281" name="Picture 26" descr="dnk"/>
            <p:cNvPicPr>
              <a:picLocks noChangeAspect="1" noChangeArrowheads="1"/>
            </p:cNvPicPr>
            <p:nvPr/>
          </p:nvPicPr>
          <p:blipFill>
            <a:blip r:embed="rId60" cstate="print"/>
            <a:srcRect/>
            <a:stretch>
              <a:fillRect/>
            </a:stretch>
          </p:blipFill>
          <p:spPr bwMode="gray">
            <a:xfrm>
              <a:off x="2361874" y="1167296"/>
              <a:ext cx="398160" cy="252000"/>
            </a:xfrm>
            <a:prstGeom prst="rect">
              <a:avLst/>
            </a:prstGeom>
            <a:noFill/>
            <a:ln>
              <a:solidFill>
                <a:srgbClr val="D9D9D9"/>
              </a:solidFill>
            </a:ln>
          </p:spPr>
        </p:pic>
        <p:pic>
          <p:nvPicPr>
            <p:cNvPr id="282" name="Picture 32" descr="nor"/>
            <p:cNvPicPr>
              <a:picLocks noChangeAspect="1" noChangeArrowheads="1"/>
            </p:cNvPicPr>
            <p:nvPr/>
          </p:nvPicPr>
          <p:blipFill>
            <a:blip r:embed="rId61" cstate="print"/>
            <a:srcRect/>
            <a:stretch>
              <a:fillRect/>
            </a:stretch>
          </p:blipFill>
          <p:spPr bwMode="gray">
            <a:xfrm>
              <a:off x="2213605" y="1219640"/>
              <a:ext cx="398160" cy="252000"/>
            </a:xfrm>
            <a:prstGeom prst="rect">
              <a:avLst/>
            </a:prstGeom>
            <a:noFill/>
            <a:ln>
              <a:solidFill>
                <a:srgbClr val="D9D9D9"/>
              </a:solidFill>
            </a:ln>
          </p:spPr>
        </p:pic>
        <p:pic>
          <p:nvPicPr>
            <p:cNvPr id="283" name="Picture 34" descr="swe"/>
            <p:cNvPicPr>
              <a:picLocks noChangeAspect="1" noChangeArrowheads="1"/>
            </p:cNvPicPr>
            <p:nvPr/>
          </p:nvPicPr>
          <p:blipFill>
            <a:blip r:embed="rId62" cstate="print"/>
            <a:srcRect/>
            <a:stretch>
              <a:fillRect/>
            </a:stretch>
          </p:blipFill>
          <p:spPr bwMode="gray">
            <a:xfrm>
              <a:off x="2079476" y="1268800"/>
              <a:ext cx="398160" cy="252000"/>
            </a:xfrm>
            <a:prstGeom prst="rect">
              <a:avLst/>
            </a:prstGeom>
            <a:noFill/>
            <a:ln>
              <a:solidFill>
                <a:srgbClr val="D9D9D9"/>
              </a:solidFill>
            </a:ln>
          </p:spPr>
        </p:pic>
      </p:grpSp>
      <p:sp>
        <p:nvSpPr>
          <p:cNvPr id="284" name="Rechteck 283"/>
          <p:cNvSpPr/>
          <p:nvPr/>
        </p:nvSpPr>
        <p:spPr>
          <a:xfrm>
            <a:off x="6994483" y="1706880"/>
            <a:ext cx="2351045" cy="19095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aphicFrame>
        <p:nvGraphicFramePr>
          <p:cNvPr id="8" name="Objekt 522"/>
          <p:cNvGraphicFramePr>
            <a:graphicFrameLocks noChangeAspect="1"/>
          </p:cNvGraphicFramePr>
          <p:nvPr>
            <p:custDataLst>
              <p:tags r:id="rId29"/>
            </p:custDataLst>
            <p:extLst>
              <p:ext uri="{D42A27DB-BD31-4B8C-83A1-F6EECF244321}">
                <p14:modId xmlns:p14="http://schemas.microsoft.com/office/powerpoint/2010/main" val="3566855683"/>
              </p:ext>
            </p:extLst>
          </p:nvPr>
        </p:nvGraphicFramePr>
        <p:xfrm>
          <a:off x="2473960" y="4424680"/>
          <a:ext cx="2089184" cy="841338"/>
        </p:xfrm>
        <a:graphic>
          <a:graphicData uri="http://schemas.openxmlformats.org/drawingml/2006/chart">
            <c:chart xmlns:c="http://schemas.openxmlformats.org/drawingml/2006/chart" xmlns:r="http://schemas.openxmlformats.org/officeDocument/2006/relationships" r:id="rId63"/>
          </a:graphicData>
        </a:graphic>
      </p:graphicFrame>
      <p:cxnSp>
        <p:nvCxnSpPr>
          <p:cNvPr id="286" name="Straight Connector 404"/>
          <p:cNvCxnSpPr/>
          <p:nvPr>
            <p:custDataLst>
              <p:tags r:id="rId30"/>
            </p:custDataLst>
          </p:nvPr>
        </p:nvCxnSpPr>
        <p:spPr bwMode="auto">
          <a:xfrm>
            <a:off x="4228147" y="4607242"/>
            <a:ext cx="0" cy="152400"/>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87" name="Straight Connector 405"/>
          <p:cNvCxnSpPr/>
          <p:nvPr>
            <p:custDataLst>
              <p:tags r:id="rId31"/>
            </p:custDataLst>
          </p:nvPr>
        </p:nvCxnSpPr>
        <p:spPr bwMode="auto">
          <a:xfrm>
            <a:off x="3928110" y="4607242"/>
            <a:ext cx="300037"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88" name="Straight Connector 406"/>
          <p:cNvCxnSpPr/>
          <p:nvPr>
            <p:custDataLst>
              <p:tags r:id="rId32"/>
            </p:custDataLst>
          </p:nvPr>
        </p:nvCxnSpPr>
        <p:spPr bwMode="auto">
          <a:xfrm flipV="1">
            <a:off x="3928110" y="4607242"/>
            <a:ext cx="0" cy="19050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89" name="Straight Connector 407"/>
          <p:cNvCxnSpPr/>
          <p:nvPr>
            <p:custDataLst>
              <p:tags r:id="rId33"/>
            </p:custDataLst>
          </p:nvPr>
        </p:nvCxnSpPr>
        <p:spPr bwMode="auto">
          <a:xfrm>
            <a:off x="3385185" y="4569142"/>
            <a:ext cx="0" cy="152400"/>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290" name="Straight Connector 408"/>
          <p:cNvCxnSpPr/>
          <p:nvPr>
            <p:custDataLst>
              <p:tags r:id="rId34"/>
            </p:custDataLst>
          </p:nvPr>
        </p:nvCxnSpPr>
        <p:spPr bwMode="auto">
          <a:xfrm>
            <a:off x="3080385" y="4569142"/>
            <a:ext cx="304800"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291" name="Straight Connector 409"/>
          <p:cNvCxnSpPr/>
          <p:nvPr>
            <p:custDataLst>
              <p:tags r:id="rId35"/>
            </p:custDataLst>
          </p:nvPr>
        </p:nvCxnSpPr>
        <p:spPr bwMode="auto">
          <a:xfrm flipV="1">
            <a:off x="3080385" y="4569142"/>
            <a:ext cx="0" cy="20955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292" name="Ellipse 596"/>
          <p:cNvSpPr/>
          <p:nvPr>
            <p:custDataLst>
              <p:tags r:id="rId36"/>
            </p:custDataLst>
          </p:nvPr>
        </p:nvSpPr>
        <p:spPr bwMode="auto">
          <a:xfrm>
            <a:off x="3972560" y="4529455"/>
            <a:ext cx="209550"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5%</a:t>
            </a:r>
            <a:endParaRPr lang="en-US" sz="800" b="1" dirty="0">
              <a:solidFill>
                <a:schemeClr val="accent2"/>
              </a:solidFill>
              <a:latin typeface="Arial"/>
              <a:cs typeface="Arial"/>
              <a:sym typeface="Arial"/>
            </a:endParaRPr>
          </a:p>
        </p:txBody>
      </p:sp>
      <p:sp>
        <p:nvSpPr>
          <p:cNvPr id="293" name="Ellipse 592"/>
          <p:cNvSpPr/>
          <p:nvPr>
            <p:custDataLst>
              <p:tags r:id="rId37"/>
            </p:custDataLst>
          </p:nvPr>
        </p:nvSpPr>
        <p:spPr bwMode="auto">
          <a:xfrm>
            <a:off x="3128010" y="4491355"/>
            <a:ext cx="209550"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5%</a:t>
            </a:r>
            <a:endParaRPr lang="en-US" sz="800" b="1" dirty="0">
              <a:solidFill>
                <a:schemeClr val="accent2"/>
              </a:solidFill>
              <a:latin typeface="Arial"/>
              <a:cs typeface="Arial"/>
              <a:sym typeface="Arial"/>
            </a:endParaRPr>
          </a:p>
        </p:txBody>
      </p:sp>
      <p:sp>
        <p:nvSpPr>
          <p:cNvPr id="294" name="Rechteck 524"/>
          <p:cNvSpPr/>
          <p:nvPr>
            <p:custDataLst>
              <p:tags r:id="rId38"/>
            </p:custDataLst>
          </p:nvPr>
        </p:nvSpPr>
        <p:spPr bwMode="auto">
          <a:xfrm>
            <a:off x="3970972" y="5180330"/>
            <a:ext cx="211137"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042D405D-D26E-4DBF-A1D0-31B52C523EDE}" type="datetime'''''''''P''''''''''''''''E''''''''''''''''T'''''''''''''''">
              <a:rPr lang="en-US" sz="800" smtClean="0">
                <a:solidFill>
                  <a:schemeClr val="tx1"/>
                </a:solidFill>
                <a:cs typeface="Arial"/>
              </a:rPr>
              <a:pPr algn="ctr">
                <a:spcBef>
                  <a:spcPct val="0"/>
                </a:spcBef>
                <a:spcAft>
                  <a:spcPct val="0"/>
                </a:spcAft>
              </a:pPr>
              <a:t>PET</a:t>
            </a:fld>
            <a:endParaRPr lang="en-US" sz="800" dirty="0">
              <a:solidFill>
                <a:schemeClr val="tx1"/>
              </a:solidFill>
              <a:latin typeface="Arial"/>
              <a:cs typeface="Arial"/>
              <a:sym typeface="Arial"/>
            </a:endParaRPr>
          </a:p>
        </p:txBody>
      </p:sp>
      <p:sp>
        <p:nvSpPr>
          <p:cNvPr id="295" name="Rechteck 525"/>
          <p:cNvSpPr/>
          <p:nvPr>
            <p:custDataLst>
              <p:tags r:id="rId39"/>
            </p:custDataLst>
          </p:nvPr>
        </p:nvSpPr>
        <p:spPr bwMode="auto">
          <a:xfrm>
            <a:off x="3093085" y="5180330"/>
            <a:ext cx="2794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0FDB6310-FB4B-4376-BCB7-F9688A83947A}" type="datetime'''''''''LD''''''''''P''''''''''''''''''''''''''E'''">
              <a:rPr lang="en-US" sz="800" smtClean="0">
                <a:solidFill>
                  <a:schemeClr val="tx1"/>
                </a:solidFill>
                <a:cs typeface="Arial"/>
              </a:rPr>
              <a:pPr algn="ctr">
                <a:spcBef>
                  <a:spcPct val="0"/>
                </a:spcBef>
                <a:spcAft>
                  <a:spcPct val="0"/>
                </a:spcAft>
              </a:pPr>
              <a:t>LDPE</a:t>
            </a:fld>
            <a:endParaRPr lang="en-US" sz="800" dirty="0">
              <a:solidFill>
                <a:schemeClr val="tx1"/>
              </a:solidFill>
              <a:latin typeface="Arial"/>
              <a:cs typeface="Arial"/>
              <a:sym typeface="Arial"/>
            </a:endParaRPr>
          </a:p>
        </p:txBody>
      </p:sp>
      <p:sp>
        <p:nvSpPr>
          <p:cNvPr id="296" name="Text Placeholder 4"/>
          <p:cNvSpPr txBox="1">
            <a:spLocks/>
          </p:cNvSpPr>
          <p:nvPr/>
        </p:nvSpPr>
        <p:spPr bwMode="gray">
          <a:xfrm>
            <a:off x="2502217" y="4014787"/>
            <a:ext cx="1007542" cy="157748"/>
          </a:xfrm>
          <a:prstGeom prst="rect">
            <a:avLst/>
          </a:prstGeom>
        </p:spPr>
        <p:txBody>
          <a:bodyPr vert="horz" wrap="square" lIns="0" tIns="0" rIns="0" bIns="0" rtlCol="0">
            <a:noAutofit/>
          </a:bodyPr>
          <a:lstStyle/>
          <a:p>
            <a:pPr defTabSz="762000" fontAlgn="base">
              <a:spcBef>
                <a:spcPts val="600"/>
              </a:spcBef>
              <a:spcAft>
                <a:spcPct val="0"/>
              </a:spcAft>
              <a:defRPr/>
            </a:pPr>
            <a:r>
              <a:rPr lang="en-US" sz="900" b="1" dirty="0" smtClean="0">
                <a:solidFill>
                  <a:schemeClr val="tx2"/>
                </a:solidFill>
                <a:latin typeface="Arial"/>
                <a:cs typeface="Arial" pitchFamily="34" charset="0"/>
              </a:rPr>
              <a:t>UK</a:t>
            </a:r>
          </a:p>
          <a:p>
            <a:pPr defTabSz="762000" fontAlgn="base">
              <a:spcBef>
                <a:spcPts val="600"/>
              </a:spcBef>
              <a:spcAft>
                <a:spcPct val="0"/>
              </a:spcAft>
              <a:defRPr/>
            </a:pPr>
            <a:endParaRPr lang="en-US" sz="900" b="1" dirty="0" smtClean="0">
              <a:solidFill>
                <a:schemeClr val="tx2"/>
              </a:solidFill>
              <a:latin typeface="Arial"/>
              <a:cs typeface="Arial" pitchFamily="34" charset="0"/>
            </a:endParaRPr>
          </a:p>
        </p:txBody>
      </p:sp>
      <p:pic>
        <p:nvPicPr>
          <p:cNvPr id="297" name="Picture 19" descr="GBR"/>
          <p:cNvPicPr>
            <a:picLocks noChangeAspect="1" noChangeArrowheads="1"/>
          </p:cNvPicPr>
          <p:nvPr/>
        </p:nvPicPr>
        <p:blipFill>
          <a:blip r:embed="rId64" cstate="print"/>
          <a:srcRect/>
          <a:stretch>
            <a:fillRect/>
          </a:stretch>
        </p:blipFill>
        <p:spPr bwMode="gray">
          <a:xfrm>
            <a:off x="4352290" y="4007167"/>
            <a:ext cx="396000" cy="251397"/>
          </a:xfrm>
          <a:prstGeom prst="rect">
            <a:avLst/>
          </a:prstGeom>
          <a:noFill/>
          <a:ln w="6350" algn="ctr">
            <a:solidFill>
              <a:srgbClr val="D9D9D9"/>
            </a:solidFill>
            <a:miter lim="800000"/>
            <a:headEnd/>
            <a:tailEnd/>
          </a:ln>
          <a:effectLst/>
        </p:spPr>
      </p:pic>
      <p:pic>
        <p:nvPicPr>
          <p:cNvPr id="298" name="Picture 16" descr="pol"/>
          <p:cNvPicPr>
            <a:picLocks noChangeAspect="1" noChangeArrowheads="1"/>
          </p:cNvPicPr>
          <p:nvPr/>
        </p:nvPicPr>
        <p:blipFill>
          <a:blip r:embed="rId65" cstate="print"/>
          <a:srcRect/>
          <a:stretch>
            <a:fillRect/>
          </a:stretch>
        </p:blipFill>
        <p:spPr bwMode="gray">
          <a:xfrm>
            <a:off x="8889365" y="4030662"/>
            <a:ext cx="395287" cy="251397"/>
          </a:xfrm>
          <a:prstGeom prst="rect">
            <a:avLst/>
          </a:prstGeom>
          <a:noFill/>
          <a:ln w="6350" algn="ctr">
            <a:solidFill>
              <a:srgbClr val="D9D9D9"/>
            </a:solidFill>
            <a:miter lim="800000"/>
            <a:headEnd/>
            <a:tailEnd/>
          </a:ln>
          <a:effectLst/>
        </p:spPr>
      </p:pic>
      <p:graphicFrame>
        <p:nvGraphicFramePr>
          <p:cNvPr id="10" name="Objekt 532"/>
          <p:cNvGraphicFramePr>
            <a:graphicFrameLocks noChangeAspect="1"/>
          </p:cNvGraphicFramePr>
          <p:nvPr>
            <p:custDataLst>
              <p:tags r:id="rId40"/>
            </p:custDataLst>
            <p:extLst>
              <p:ext uri="{D42A27DB-BD31-4B8C-83A1-F6EECF244321}">
                <p14:modId xmlns:p14="http://schemas.microsoft.com/office/powerpoint/2010/main" val="2412153296"/>
              </p:ext>
            </p:extLst>
          </p:nvPr>
        </p:nvGraphicFramePr>
        <p:xfrm>
          <a:off x="7106919" y="4417060"/>
          <a:ext cx="1965376" cy="904239"/>
        </p:xfrm>
        <a:graphic>
          <a:graphicData uri="http://schemas.openxmlformats.org/drawingml/2006/chart">
            <c:chart xmlns:c="http://schemas.openxmlformats.org/drawingml/2006/chart" xmlns:r="http://schemas.openxmlformats.org/officeDocument/2006/relationships" r:id="rId66"/>
          </a:graphicData>
        </a:graphic>
      </p:graphicFrame>
      <p:cxnSp>
        <p:nvCxnSpPr>
          <p:cNvPr id="300" name="Straight Connector 419"/>
          <p:cNvCxnSpPr/>
          <p:nvPr>
            <p:custDataLst>
              <p:tags r:id="rId41"/>
            </p:custDataLst>
          </p:nvPr>
        </p:nvCxnSpPr>
        <p:spPr bwMode="auto">
          <a:xfrm>
            <a:off x="8775382" y="4521835"/>
            <a:ext cx="0" cy="230187"/>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301" name="Straight Connector 420"/>
          <p:cNvCxnSpPr/>
          <p:nvPr>
            <p:custDataLst>
              <p:tags r:id="rId42"/>
            </p:custDataLst>
          </p:nvPr>
        </p:nvCxnSpPr>
        <p:spPr bwMode="auto">
          <a:xfrm>
            <a:off x="8494395" y="4521835"/>
            <a:ext cx="280987"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02" name="Straight Connector 421"/>
          <p:cNvCxnSpPr/>
          <p:nvPr>
            <p:custDataLst>
              <p:tags r:id="rId43"/>
            </p:custDataLst>
          </p:nvPr>
        </p:nvCxnSpPr>
        <p:spPr bwMode="auto">
          <a:xfrm flipV="1">
            <a:off x="8494395" y="4521835"/>
            <a:ext cx="0" cy="268287"/>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03" name="Straight Connector 422"/>
          <p:cNvCxnSpPr/>
          <p:nvPr>
            <p:custDataLst>
              <p:tags r:id="rId44"/>
            </p:custDataLst>
          </p:nvPr>
        </p:nvCxnSpPr>
        <p:spPr bwMode="auto">
          <a:xfrm>
            <a:off x="7980045" y="4578985"/>
            <a:ext cx="0" cy="230187"/>
          </a:xfrm>
          <a:prstGeom prst="line">
            <a:avLst/>
          </a:prstGeom>
          <a:ln w="6350">
            <a:solidFill>
              <a:schemeClr val="accent2"/>
            </a:solidFill>
            <a:headEnd type="none"/>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304" name="Straight Connector 423"/>
          <p:cNvCxnSpPr/>
          <p:nvPr>
            <p:custDataLst>
              <p:tags r:id="rId45"/>
            </p:custDataLst>
          </p:nvPr>
        </p:nvCxnSpPr>
        <p:spPr bwMode="auto">
          <a:xfrm>
            <a:off x="7694295" y="4578985"/>
            <a:ext cx="285750" cy="0"/>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05" name="Straight Connector 424"/>
          <p:cNvCxnSpPr/>
          <p:nvPr>
            <p:custDataLst>
              <p:tags r:id="rId46"/>
            </p:custDataLst>
          </p:nvPr>
        </p:nvCxnSpPr>
        <p:spPr bwMode="auto">
          <a:xfrm flipV="1">
            <a:off x="7694295" y="4578985"/>
            <a:ext cx="0" cy="249237"/>
          </a:xfrm>
          <a:prstGeom prst="line">
            <a:avLst/>
          </a:prstGeom>
          <a:ln w="6350">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06" name="Ellipse 621"/>
          <p:cNvSpPr/>
          <p:nvPr>
            <p:custDataLst>
              <p:tags r:id="rId47"/>
            </p:custDataLst>
          </p:nvPr>
        </p:nvSpPr>
        <p:spPr bwMode="auto">
          <a:xfrm>
            <a:off x="8489632" y="4444047"/>
            <a:ext cx="290512"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10%</a:t>
            </a:r>
            <a:endParaRPr lang="en-US" sz="800" b="1" dirty="0">
              <a:solidFill>
                <a:schemeClr val="accent2"/>
              </a:solidFill>
              <a:latin typeface="Arial"/>
              <a:cs typeface="Arial"/>
              <a:sym typeface="Arial"/>
            </a:endParaRPr>
          </a:p>
        </p:txBody>
      </p:sp>
      <p:sp>
        <p:nvSpPr>
          <p:cNvPr id="307" name="Ellipse 617"/>
          <p:cNvSpPr/>
          <p:nvPr>
            <p:custDataLst>
              <p:tags r:id="rId48"/>
            </p:custDataLst>
          </p:nvPr>
        </p:nvSpPr>
        <p:spPr bwMode="auto">
          <a:xfrm>
            <a:off x="7692707" y="4501197"/>
            <a:ext cx="290512" cy="155575"/>
          </a:xfrm>
          <a:prstGeom prst="ellipse">
            <a:avLst/>
          </a:prstGeom>
          <a:solidFill>
            <a:srgbClr val="FFFFFF"/>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spcBef>
                <a:spcPct val="0"/>
              </a:spcBef>
              <a:spcAft>
                <a:spcPct val="0"/>
              </a:spcAft>
            </a:pPr>
            <a:r>
              <a:rPr lang="en-US" sz="800" b="1" dirty="0" smtClean="0">
                <a:solidFill>
                  <a:schemeClr val="accent2"/>
                </a:solidFill>
                <a:latin typeface="Arial"/>
                <a:cs typeface="Arial"/>
                <a:sym typeface="Arial"/>
              </a:rPr>
              <a:t>13%</a:t>
            </a:r>
            <a:endParaRPr lang="en-US" sz="800" b="1" dirty="0">
              <a:solidFill>
                <a:schemeClr val="accent2"/>
              </a:solidFill>
              <a:latin typeface="Arial"/>
              <a:cs typeface="Arial"/>
              <a:sym typeface="Arial"/>
            </a:endParaRPr>
          </a:p>
        </p:txBody>
      </p:sp>
      <p:sp>
        <p:nvSpPr>
          <p:cNvPr id="308" name="Rechteck 534"/>
          <p:cNvSpPr/>
          <p:nvPr>
            <p:custDataLst>
              <p:tags r:id="rId49"/>
            </p:custDataLst>
          </p:nvPr>
        </p:nvSpPr>
        <p:spPr bwMode="auto">
          <a:xfrm>
            <a:off x="8527732" y="5115560"/>
            <a:ext cx="211137"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47D80B3B-86A1-418F-A50E-45032FB80A64}" type="datetime'''''''''''''''''''''''''''''''''''''''''''P''''''ET'''">
              <a:rPr lang="en-US" sz="800" smtClean="0">
                <a:solidFill>
                  <a:schemeClr val="tx1"/>
                </a:solidFill>
                <a:cs typeface="Arial"/>
              </a:rPr>
              <a:pPr algn="ctr">
                <a:spcBef>
                  <a:spcPct val="0"/>
                </a:spcBef>
                <a:spcAft>
                  <a:spcPct val="0"/>
                </a:spcAft>
              </a:pPr>
              <a:t>PET</a:t>
            </a:fld>
            <a:endParaRPr lang="en-US" sz="800" dirty="0">
              <a:solidFill>
                <a:schemeClr val="tx1"/>
              </a:solidFill>
              <a:latin typeface="Arial"/>
              <a:cs typeface="Arial"/>
              <a:sym typeface="Arial"/>
            </a:endParaRPr>
          </a:p>
        </p:txBody>
      </p:sp>
      <p:sp>
        <p:nvSpPr>
          <p:cNvPr id="309" name="Rechteck 535"/>
          <p:cNvSpPr/>
          <p:nvPr>
            <p:custDataLst>
              <p:tags r:id="rId50"/>
            </p:custDataLst>
          </p:nvPr>
        </p:nvSpPr>
        <p:spPr bwMode="auto">
          <a:xfrm>
            <a:off x="7697470" y="5115560"/>
            <a:ext cx="2794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fld id="{E4DE870A-8A2C-4228-B9D7-8D6C432B5BC4}" type="datetime'''''''''''L''D''''''''''''''P''''''''''''''''E'''''''''''">
              <a:rPr lang="en-US" sz="800" smtClean="0">
                <a:solidFill>
                  <a:schemeClr val="tx1"/>
                </a:solidFill>
                <a:cs typeface="Arial"/>
              </a:rPr>
              <a:pPr algn="ctr">
                <a:spcBef>
                  <a:spcPct val="0"/>
                </a:spcBef>
                <a:spcAft>
                  <a:spcPct val="0"/>
                </a:spcAft>
              </a:pPr>
              <a:t>LDPE</a:t>
            </a:fld>
            <a:endParaRPr lang="en-US" sz="800" dirty="0">
              <a:solidFill>
                <a:schemeClr val="tx1"/>
              </a:solidFill>
              <a:latin typeface="Arial"/>
              <a:cs typeface="Arial"/>
              <a:sym typeface="Arial"/>
            </a:endParaRPr>
          </a:p>
        </p:txBody>
      </p:sp>
      <p:sp>
        <p:nvSpPr>
          <p:cNvPr id="314" name="Text Placeholder 4"/>
          <p:cNvSpPr txBox="1">
            <a:spLocks/>
          </p:cNvSpPr>
          <p:nvPr/>
        </p:nvSpPr>
        <p:spPr bwMode="gray">
          <a:xfrm>
            <a:off x="7047230" y="4000182"/>
            <a:ext cx="1006475" cy="155575"/>
          </a:xfrm>
          <a:prstGeom prst="rect">
            <a:avLst/>
          </a:prstGeom>
        </p:spPr>
        <p:txBody>
          <a:bodyPr vert="horz" wrap="square" lIns="0" tIns="0" rIns="0" bIns="0" rtlCol="0">
            <a:noAutofit/>
          </a:bodyPr>
          <a:lstStyle/>
          <a:p>
            <a:pPr defTabSz="762000" fontAlgn="base">
              <a:spcBef>
                <a:spcPts val="600"/>
              </a:spcBef>
              <a:spcAft>
                <a:spcPct val="0"/>
              </a:spcAft>
              <a:defRPr/>
            </a:pPr>
            <a:r>
              <a:rPr lang="en-US" sz="900" b="1" dirty="0" smtClean="0">
                <a:solidFill>
                  <a:schemeClr val="tx2"/>
                </a:solidFill>
                <a:latin typeface="Arial"/>
                <a:cs typeface="Arial" pitchFamily="34" charset="0"/>
              </a:rPr>
              <a:t>Poland</a:t>
            </a:r>
          </a:p>
        </p:txBody>
      </p:sp>
      <p:sp>
        <p:nvSpPr>
          <p:cNvPr id="316" name="TextBox 338"/>
          <p:cNvSpPr txBox="1"/>
          <p:nvPr/>
        </p:nvSpPr>
        <p:spPr>
          <a:xfrm>
            <a:off x="2624772" y="5554022"/>
            <a:ext cx="142875" cy="123111"/>
          </a:xfrm>
          <a:prstGeom prst="rect">
            <a:avLst/>
          </a:prstGeom>
          <a:noFill/>
        </p:spPr>
        <p:txBody>
          <a:bodyPr wrap="none" lIns="0" tIns="0" rIns="0" bIns="0" rtlCol="0">
            <a:noAutofit/>
          </a:bodyPr>
          <a:lstStyle/>
          <a:p>
            <a:r>
              <a:rPr lang="en-US" sz="800" dirty="0" smtClean="0"/>
              <a:t>%</a:t>
            </a:r>
          </a:p>
        </p:txBody>
      </p:sp>
      <p:sp>
        <p:nvSpPr>
          <p:cNvPr id="318" name="TextBox 338"/>
          <p:cNvSpPr txBox="1"/>
          <p:nvPr/>
        </p:nvSpPr>
        <p:spPr>
          <a:xfrm>
            <a:off x="7265670" y="5554022"/>
            <a:ext cx="142875" cy="123111"/>
          </a:xfrm>
          <a:prstGeom prst="rect">
            <a:avLst/>
          </a:prstGeom>
          <a:noFill/>
        </p:spPr>
        <p:txBody>
          <a:bodyPr wrap="none" lIns="0" tIns="0" rIns="0" bIns="0" rtlCol="0">
            <a:noAutofit/>
          </a:bodyPr>
          <a:lstStyle/>
          <a:p>
            <a:r>
              <a:rPr lang="en-US" sz="800" dirty="0" smtClean="0"/>
              <a:t>%</a:t>
            </a:r>
          </a:p>
        </p:txBody>
      </p:sp>
      <p:sp>
        <p:nvSpPr>
          <p:cNvPr id="319" name="TextBox 338"/>
          <p:cNvSpPr txBox="1"/>
          <p:nvPr/>
        </p:nvSpPr>
        <p:spPr>
          <a:xfrm>
            <a:off x="2563202" y="5333682"/>
            <a:ext cx="720080" cy="45719"/>
          </a:xfrm>
          <a:prstGeom prst="rect">
            <a:avLst/>
          </a:prstGeom>
          <a:noFill/>
        </p:spPr>
        <p:txBody>
          <a:bodyPr wrap="none" lIns="0" tIns="0" rIns="0" bIns="0" rtlCol="0">
            <a:noAutofit/>
          </a:bodyPr>
          <a:lstStyle/>
          <a:p>
            <a:r>
              <a:rPr lang="en-US" sz="800" dirty="0" smtClean="0"/>
              <a:t>Recycling rate</a:t>
            </a:r>
            <a:endParaRPr lang="en-US" sz="600" dirty="0" smtClean="0"/>
          </a:p>
        </p:txBody>
      </p:sp>
      <p:sp>
        <p:nvSpPr>
          <p:cNvPr id="320" name="TextBox 338"/>
          <p:cNvSpPr txBox="1"/>
          <p:nvPr/>
        </p:nvSpPr>
        <p:spPr>
          <a:xfrm>
            <a:off x="7176770" y="5333682"/>
            <a:ext cx="720080" cy="45719"/>
          </a:xfrm>
          <a:prstGeom prst="rect">
            <a:avLst/>
          </a:prstGeom>
          <a:noFill/>
        </p:spPr>
        <p:txBody>
          <a:bodyPr wrap="none" lIns="0" tIns="0" rIns="0" bIns="0" rtlCol="0">
            <a:noAutofit/>
          </a:bodyPr>
          <a:lstStyle/>
          <a:p>
            <a:r>
              <a:rPr lang="en-US" sz="800" dirty="0" smtClean="0"/>
              <a:t>Recycling rate</a:t>
            </a:r>
            <a:endParaRPr lang="en-US" sz="600" dirty="0" smtClean="0"/>
          </a:p>
        </p:txBody>
      </p:sp>
      <p:sp>
        <p:nvSpPr>
          <p:cNvPr id="321" name="TextBox 338"/>
          <p:cNvSpPr txBox="1"/>
          <p:nvPr/>
        </p:nvSpPr>
        <p:spPr>
          <a:xfrm>
            <a:off x="3020060" y="5554022"/>
            <a:ext cx="142875" cy="123111"/>
          </a:xfrm>
          <a:prstGeom prst="rect">
            <a:avLst/>
          </a:prstGeom>
          <a:noFill/>
        </p:spPr>
        <p:txBody>
          <a:bodyPr wrap="none" lIns="0" tIns="0" rIns="0" bIns="0" rtlCol="0">
            <a:noAutofit/>
          </a:bodyPr>
          <a:lstStyle/>
          <a:p>
            <a:r>
              <a:rPr lang="en-US" sz="800" dirty="0" smtClean="0"/>
              <a:t>41</a:t>
            </a:r>
          </a:p>
        </p:txBody>
      </p:sp>
      <p:sp>
        <p:nvSpPr>
          <p:cNvPr id="322" name="TextBox 338"/>
          <p:cNvSpPr txBox="1"/>
          <p:nvPr/>
        </p:nvSpPr>
        <p:spPr>
          <a:xfrm>
            <a:off x="3310572" y="5554022"/>
            <a:ext cx="142875" cy="123111"/>
          </a:xfrm>
          <a:prstGeom prst="rect">
            <a:avLst/>
          </a:prstGeom>
          <a:noFill/>
        </p:spPr>
        <p:txBody>
          <a:bodyPr wrap="none" lIns="0" tIns="0" rIns="0" bIns="0" rtlCol="0">
            <a:noAutofit/>
          </a:bodyPr>
          <a:lstStyle/>
          <a:p>
            <a:r>
              <a:rPr lang="en-US" sz="800" dirty="0" smtClean="0"/>
              <a:t>53</a:t>
            </a:r>
          </a:p>
        </p:txBody>
      </p:sp>
      <p:sp>
        <p:nvSpPr>
          <p:cNvPr id="323" name="TextBox 338"/>
          <p:cNvSpPr txBox="1"/>
          <p:nvPr/>
        </p:nvSpPr>
        <p:spPr>
          <a:xfrm>
            <a:off x="3856672" y="5554022"/>
            <a:ext cx="142875" cy="123111"/>
          </a:xfrm>
          <a:prstGeom prst="rect">
            <a:avLst/>
          </a:prstGeom>
          <a:noFill/>
        </p:spPr>
        <p:txBody>
          <a:bodyPr wrap="none" lIns="0" tIns="0" rIns="0" bIns="0" rtlCol="0">
            <a:noAutofit/>
          </a:bodyPr>
          <a:lstStyle/>
          <a:p>
            <a:r>
              <a:rPr lang="en-US" sz="800" dirty="0" smtClean="0"/>
              <a:t>54</a:t>
            </a:r>
          </a:p>
        </p:txBody>
      </p:sp>
      <p:sp>
        <p:nvSpPr>
          <p:cNvPr id="324" name="TextBox 338"/>
          <p:cNvSpPr txBox="1"/>
          <p:nvPr/>
        </p:nvSpPr>
        <p:spPr>
          <a:xfrm>
            <a:off x="4150360" y="5554022"/>
            <a:ext cx="142875" cy="123111"/>
          </a:xfrm>
          <a:prstGeom prst="rect">
            <a:avLst/>
          </a:prstGeom>
          <a:noFill/>
        </p:spPr>
        <p:txBody>
          <a:bodyPr wrap="none" lIns="0" tIns="0" rIns="0" bIns="0" rtlCol="0">
            <a:noAutofit/>
          </a:bodyPr>
          <a:lstStyle/>
          <a:p>
            <a:r>
              <a:rPr lang="en-US" sz="800" dirty="0" smtClean="0"/>
              <a:t>64</a:t>
            </a:r>
          </a:p>
        </p:txBody>
      </p:sp>
      <p:sp>
        <p:nvSpPr>
          <p:cNvPr id="325" name="TextBox 338"/>
          <p:cNvSpPr txBox="1"/>
          <p:nvPr/>
        </p:nvSpPr>
        <p:spPr>
          <a:xfrm>
            <a:off x="7627620" y="5554022"/>
            <a:ext cx="142875" cy="123111"/>
          </a:xfrm>
          <a:prstGeom prst="rect">
            <a:avLst/>
          </a:prstGeom>
          <a:noFill/>
        </p:spPr>
        <p:txBody>
          <a:bodyPr wrap="none" lIns="0" tIns="0" rIns="0" bIns="0" rtlCol="0">
            <a:noAutofit/>
          </a:bodyPr>
          <a:lstStyle/>
          <a:p>
            <a:r>
              <a:rPr lang="en-US" sz="800" dirty="0" smtClean="0"/>
              <a:t>10</a:t>
            </a:r>
          </a:p>
        </p:txBody>
      </p:sp>
      <p:sp>
        <p:nvSpPr>
          <p:cNvPr id="326" name="TextBox 338"/>
          <p:cNvSpPr txBox="1"/>
          <p:nvPr/>
        </p:nvSpPr>
        <p:spPr>
          <a:xfrm>
            <a:off x="7900670" y="5554022"/>
            <a:ext cx="142875" cy="123111"/>
          </a:xfrm>
          <a:prstGeom prst="rect">
            <a:avLst/>
          </a:prstGeom>
          <a:noFill/>
        </p:spPr>
        <p:txBody>
          <a:bodyPr wrap="none" lIns="0" tIns="0" rIns="0" bIns="0" rtlCol="0">
            <a:noAutofit/>
          </a:bodyPr>
          <a:lstStyle/>
          <a:p>
            <a:r>
              <a:rPr lang="en-US" sz="800" dirty="0" smtClean="0"/>
              <a:t>20</a:t>
            </a:r>
          </a:p>
        </p:txBody>
      </p:sp>
      <p:sp>
        <p:nvSpPr>
          <p:cNvPr id="327" name="TextBox 338"/>
          <p:cNvSpPr txBox="1"/>
          <p:nvPr/>
        </p:nvSpPr>
        <p:spPr>
          <a:xfrm>
            <a:off x="8413432" y="5554022"/>
            <a:ext cx="142875" cy="123111"/>
          </a:xfrm>
          <a:prstGeom prst="rect">
            <a:avLst/>
          </a:prstGeom>
          <a:noFill/>
        </p:spPr>
        <p:txBody>
          <a:bodyPr wrap="none" lIns="0" tIns="0" rIns="0" bIns="0" rtlCol="0">
            <a:noAutofit/>
          </a:bodyPr>
          <a:lstStyle/>
          <a:p>
            <a:r>
              <a:rPr lang="en-US" sz="800" dirty="0" smtClean="0"/>
              <a:t>40</a:t>
            </a:r>
          </a:p>
        </p:txBody>
      </p:sp>
      <p:sp>
        <p:nvSpPr>
          <p:cNvPr id="328" name="TextBox 338"/>
          <p:cNvSpPr txBox="1"/>
          <p:nvPr/>
        </p:nvSpPr>
        <p:spPr>
          <a:xfrm>
            <a:off x="8705532" y="5554022"/>
            <a:ext cx="142875" cy="123111"/>
          </a:xfrm>
          <a:prstGeom prst="rect">
            <a:avLst/>
          </a:prstGeom>
          <a:noFill/>
        </p:spPr>
        <p:txBody>
          <a:bodyPr wrap="none" lIns="0" tIns="0" rIns="0" bIns="0" rtlCol="0">
            <a:noAutofit/>
          </a:bodyPr>
          <a:lstStyle/>
          <a:p>
            <a:r>
              <a:rPr lang="en-US" sz="800" dirty="0" smtClean="0"/>
              <a:t>56</a:t>
            </a:r>
          </a:p>
        </p:txBody>
      </p:sp>
      <p:sp>
        <p:nvSpPr>
          <p:cNvPr id="329" name="TextBox 495"/>
          <p:cNvSpPr txBox="1"/>
          <p:nvPr/>
        </p:nvSpPr>
        <p:spPr>
          <a:xfrm>
            <a:off x="2570797" y="4364355"/>
            <a:ext cx="719752" cy="117178"/>
          </a:xfrm>
          <a:prstGeom prst="rect">
            <a:avLst/>
          </a:prstGeom>
          <a:noFill/>
        </p:spPr>
        <p:txBody>
          <a:bodyPr wrap="none" lIns="0" tIns="0" rIns="0" bIns="0" rtlCol="0">
            <a:noAutofit/>
          </a:bodyPr>
          <a:lstStyle/>
          <a:p>
            <a:r>
              <a:rPr lang="en-US" sz="800" dirty="0" smtClean="0">
                <a:latin typeface="Arial" pitchFamily="34" charset="0"/>
                <a:cs typeface="Arial" pitchFamily="34" charset="0"/>
              </a:rPr>
              <a:t>000‘ tons</a:t>
            </a:r>
            <a:endParaRPr lang="en-US" sz="800" dirty="0" smtClean="0"/>
          </a:p>
        </p:txBody>
      </p:sp>
      <p:sp>
        <p:nvSpPr>
          <p:cNvPr id="330" name="TextBox 497"/>
          <p:cNvSpPr txBox="1"/>
          <p:nvPr/>
        </p:nvSpPr>
        <p:spPr>
          <a:xfrm>
            <a:off x="7176770" y="4347210"/>
            <a:ext cx="719752" cy="117178"/>
          </a:xfrm>
          <a:prstGeom prst="rect">
            <a:avLst/>
          </a:prstGeom>
          <a:noFill/>
        </p:spPr>
        <p:txBody>
          <a:bodyPr wrap="none" lIns="0" tIns="0" rIns="0" bIns="0" rtlCol="0">
            <a:noAutofit/>
          </a:bodyPr>
          <a:lstStyle/>
          <a:p>
            <a:r>
              <a:rPr lang="en-US" sz="800" dirty="0" smtClean="0">
                <a:latin typeface="Arial" pitchFamily="34" charset="0"/>
                <a:cs typeface="Arial" pitchFamily="34" charset="0"/>
              </a:rPr>
              <a:t>000‘ tons</a:t>
            </a:r>
            <a:endParaRPr lang="en-US" sz="800" dirty="0" smtClean="0"/>
          </a:p>
        </p:txBody>
      </p:sp>
      <p:sp>
        <p:nvSpPr>
          <p:cNvPr id="337" name="Rounded Rectangle 196"/>
          <p:cNvSpPr/>
          <p:nvPr/>
        </p:nvSpPr>
        <p:spPr>
          <a:xfrm>
            <a:off x="2566377" y="5507565"/>
            <a:ext cx="2088000" cy="216024"/>
          </a:xfrm>
          <a:prstGeom prst="roundRect">
            <a:avLst>
              <a:gd name="adj" fmla="val 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hteck 337"/>
          <p:cNvSpPr/>
          <p:nvPr/>
        </p:nvSpPr>
        <p:spPr>
          <a:xfrm>
            <a:off x="2446338" y="3955636"/>
            <a:ext cx="2351045" cy="19095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39" name="Rounded Rectangle 196"/>
          <p:cNvSpPr/>
          <p:nvPr/>
        </p:nvSpPr>
        <p:spPr>
          <a:xfrm>
            <a:off x="7176452" y="5520324"/>
            <a:ext cx="1986657" cy="190506"/>
          </a:xfrm>
          <a:prstGeom prst="roundRect">
            <a:avLst>
              <a:gd name="adj" fmla="val 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hteck 339"/>
          <p:cNvSpPr/>
          <p:nvPr/>
        </p:nvSpPr>
        <p:spPr>
          <a:xfrm>
            <a:off x="6994483" y="3955636"/>
            <a:ext cx="2351045" cy="190950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cxnSp>
        <p:nvCxnSpPr>
          <p:cNvPr id="341" name="Elbow Connector 378"/>
          <p:cNvCxnSpPr>
            <a:stCxn id="4" idx="3"/>
          </p:cNvCxnSpPr>
          <p:nvPr/>
        </p:nvCxnSpPr>
        <p:spPr>
          <a:xfrm>
            <a:off x="4797383" y="2661631"/>
            <a:ext cx="870832" cy="1363575"/>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42" name="Elbow Connector 378"/>
          <p:cNvCxnSpPr>
            <a:stCxn id="284" idx="1"/>
          </p:cNvCxnSpPr>
          <p:nvPr/>
        </p:nvCxnSpPr>
        <p:spPr>
          <a:xfrm rot="10800000" flipV="1">
            <a:off x="5963739" y="2661630"/>
            <a:ext cx="1030745" cy="381447"/>
          </a:xfrm>
          <a:prstGeom prst="bentConnector3">
            <a:avLst>
              <a:gd name="adj1" fmla="val 50000"/>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43" name="Elbow Connector 378"/>
          <p:cNvCxnSpPr>
            <a:stCxn id="340" idx="1"/>
          </p:cNvCxnSpPr>
          <p:nvPr/>
        </p:nvCxnSpPr>
        <p:spPr>
          <a:xfrm rot="10800000">
            <a:off x="6167855" y="4020767"/>
            <a:ext cx="826628" cy="889621"/>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44" name="Elbow Connector 378"/>
          <p:cNvCxnSpPr>
            <a:stCxn id="338" idx="3"/>
          </p:cNvCxnSpPr>
          <p:nvPr/>
        </p:nvCxnSpPr>
        <p:spPr>
          <a:xfrm flipV="1">
            <a:off x="4797383" y="3972061"/>
            <a:ext cx="278744" cy="938326"/>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345" name="Rechteck 570"/>
          <p:cNvSpPr/>
          <p:nvPr>
            <p:custDataLst>
              <p:tags r:id="rId51"/>
            </p:custDataLst>
          </p:nvPr>
        </p:nvSpPr>
        <p:spPr bwMode="auto">
          <a:xfrm>
            <a:off x="5906770" y="5729605"/>
            <a:ext cx="142875" cy="10636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6" name="Rechteck 571"/>
          <p:cNvSpPr/>
          <p:nvPr>
            <p:custDataLst>
              <p:tags r:id="rId52"/>
            </p:custDataLst>
          </p:nvPr>
        </p:nvSpPr>
        <p:spPr bwMode="auto">
          <a:xfrm>
            <a:off x="6430645" y="5729605"/>
            <a:ext cx="142875" cy="1063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7" name="Rechteck 569"/>
          <p:cNvSpPr/>
          <p:nvPr>
            <p:custDataLst>
              <p:tags r:id="rId53"/>
            </p:custDataLst>
          </p:nvPr>
        </p:nvSpPr>
        <p:spPr bwMode="auto">
          <a:xfrm>
            <a:off x="6624320" y="5726430"/>
            <a:ext cx="2286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r>
              <a:rPr lang="en-US" sz="800" dirty="0" smtClean="0">
                <a:solidFill>
                  <a:schemeClr val="tx1"/>
                </a:solidFill>
                <a:cs typeface="Arial"/>
              </a:rPr>
              <a:t>2019</a:t>
            </a:r>
            <a:endParaRPr lang="en-US" sz="800" dirty="0">
              <a:solidFill>
                <a:schemeClr val="tx1"/>
              </a:solidFill>
              <a:latin typeface="Arial"/>
              <a:cs typeface="Arial"/>
              <a:sym typeface="Arial"/>
            </a:endParaRPr>
          </a:p>
        </p:txBody>
      </p:sp>
      <p:sp>
        <p:nvSpPr>
          <p:cNvPr id="348" name="Rechteck 568"/>
          <p:cNvSpPr/>
          <p:nvPr>
            <p:custDataLst>
              <p:tags r:id="rId54"/>
            </p:custDataLst>
          </p:nvPr>
        </p:nvSpPr>
        <p:spPr bwMode="auto">
          <a:xfrm>
            <a:off x="6100445" y="5726430"/>
            <a:ext cx="228600" cy="1222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r>
              <a:rPr lang="en-US" sz="800" dirty="0" smtClean="0">
                <a:solidFill>
                  <a:schemeClr val="tx1"/>
                </a:solidFill>
                <a:cs typeface="Arial"/>
              </a:rPr>
              <a:t>2012</a:t>
            </a:r>
            <a:endParaRPr lang="en-US" sz="800" dirty="0">
              <a:solidFill>
                <a:schemeClr val="tx1"/>
              </a:solidFill>
              <a:latin typeface="Arial"/>
              <a:cs typeface="Arial"/>
              <a:sym typeface="Arial"/>
            </a:endParaRPr>
          </a:p>
        </p:txBody>
      </p:sp>
      <p:grpSp>
        <p:nvGrpSpPr>
          <p:cNvPr id="349" name="Group 427"/>
          <p:cNvGrpSpPr/>
          <p:nvPr/>
        </p:nvGrpSpPr>
        <p:grpSpPr>
          <a:xfrm>
            <a:off x="5043487" y="5567362"/>
            <a:ext cx="216024" cy="253528"/>
            <a:chOff x="3800872" y="5733256"/>
            <a:chExt cx="216024" cy="288032"/>
          </a:xfrm>
        </p:grpSpPr>
        <p:sp>
          <p:nvSpPr>
            <p:cNvPr id="350" name="Oval 499"/>
            <p:cNvSpPr/>
            <p:nvPr/>
          </p:nvSpPr>
          <p:spPr>
            <a:xfrm>
              <a:off x="3800872" y="5733256"/>
              <a:ext cx="216024" cy="144016"/>
            </a:xfrm>
            <a:prstGeom prst="ellipse">
              <a:avLst/>
            </a:prstGeom>
            <a:solidFill>
              <a:schemeClr val="bg1"/>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sz="600" dirty="0" smtClean="0">
                  <a:solidFill>
                    <a:schemeClr val="accent2"/>
                  </a:solidFill>
                </a:rPr>
                <a:t>XX</a:t>
              </a:r>
              <a:endParaRPr lang="en-US" sz="1100" dirty="0">
                <a:solidFill>
                  <a:schemeClr val="accent2"/>
                </a:solidFill>
              </a:endParaRPr>
            </a:p>
          </p:txBody>
        </p:sp>
        <p:cxnSp>
          <p:nvCxnSpPr>
            <p:cNvPr id="351" name="Straight Arrow Connector 500"/>
            <p:cNvCxnSpPr/>
            <p:nvPr/>
          </p:nvCxnSpPr>
          <p:spPr>
            <a:xfrm>
              <a:off x="4016896" y="5805264"/>
              <a:ext cx="0" cy="216024"/>
            </a:xfrm>
            <a:prstGeom prst="straightConnector1">
              <a:avLst/>
            </a:prstGeom>
            <a:ln w="6350">
              <a:solidFill>
                <a:schemeClr val="accent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52" name="Straight Connector 501"/>
            <p:cNvCxnSpPr/>
            <p:nvPr/>
          </p:nvCxnSpPr>
          <p:spPr>
            <a:xfrm>
              <a:off x="3800872" y="5805264"/>
              <a:ext cx="0" cy="216024"/>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53" name="TextBox 502"/>
          <p:cNvSpPr txBox="1"/>
          <p:nvPr/>
        </p:nvSpPr>
        <p:spPr>
          <a:xfrm>
            <a:off x="5305425" y="5567362"/>
            <a:ext cx="384721" cy="123111"/>
          </a:xfrm>
          <a:prstGeom prst="rect">
            <a:avLst/>
          </a:prstGeom>
          <a:noFill/>
        </p:spPr>
        <p:txBody>
          <a:bodyPr wrap="none" lIns="0" tIns="0" rIns="0" bIns="0" rtlCol="0">
            <a:spAutoFit/>
          </a:bodyPr>
          <a:lstStyle/>
          <a:p>
            <a:r>
              <a:rPr lang="en-US" sz="800" dirty="0" smtClean="0"/>
              <a:t>= CAGR</a:t>
            </a:r>
          </a:p>
        </p:txBody>
      </p:sp>
      <p:sp>
        <p:nvSpPr>
          <p:cNvPr id="354" name="Rectangle 503"/>
          <p:cNvSpPr/>
          <p:nvPr/>
        </p:nvSpPr>
        <p:spPr>
          <a:xfrm>
            <a:off x="4914900" y="5487987"/>
            <a:ext cx="864195" cy="380239"/>
          </a:xfrm>
          <a:prstGeom prst="rect">
            <a:avLst/>
          </a:prstGeom>
          <a:noFill/>
          <a:ln w="6350">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3233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smtClean="0"/>
              <a:t>Primary use of LDPE recycled materials in foils and compounds</a:t>
            </a:r>
          </a:p>
          <a:p>
            <a:pPr lvl="0"/>
            <a:r>
              <a:rPr lang="en-US" smtClean="0"/>
              <a:t>Buyers dissatisfied  with the  low standard and fluctuating quality of the recycled material</a:t>
            </a:r>
          </a:p>
          <a:p>
            <a:endParaRPr lang="en-US" dirty="0"/>
          </a:p>
        </p:txBody>
      </p:sp>
      <p:sp>
        <p:nvSpPr>
          <p:cNvPr id="9" name="Textplatzhalter 8"/>
          <p:cNvSpPr>
            <a:spLocks noGrp="1"/>
          </p:cNvSpPr>
          <p:nvPr>
            <p:ph type="body" sz="quarter" idx="12"/>
          </p:nvPr>
        </p:nvSpPr>
        <p:spPr>
          <a:xfrm>
            <a:off x="6546216" y="1422400"/>
            <a:ext cx="2884473" cy="4604400"/>
          </a:xfrm>
        </p:spPr>
        <p:txBody>
          <a:bodyPr/>
          <a:lstStyle/>
          <a:p>
            <a:r>
              <a:rPr lang="en-US" smtClean="0"/>
              <a:t>Various fields of application</a:t>
            </a:r>
          </a:p>
          <a:p>
            <a:pPr lvl="2"/>
            <a:r>
              <a:rPr lang="en-US" smtClean="0"/>
              <a:t>LDPE recycled materials are frequently combined with virgin LDPE so that a “foil-to-foil” cycle is developing. Recycled materials are in demand, but there is still no mature full circle.</a:t>
            </a:r>
          </a:p>
          <a:p>
            <a:pPr lvl="2"/>
            <a:r>
              <a:rPr lang="en-US" smtClean="0"/>
              <a:t>LDPE recycled materials are used in many areas, especially for packaging foils, the quality of the recycled material is often poor, which is why it is generally used for products with low quality demand</a:t>
            </a:r>
          </a:p>
          <a:p>
            <a:pPr lvl="3"/>
            <a:r>
              <a:rPr lang="en-US" smtClean="0"/>
              <a:t>LDPE recycled materials are used exclusively in non-food  areas with low quality requirements (e.g. garbage bags, shopping bags). As a result of the increasing interest of companies in recycled products due to the positive effect on the image and the increasing environmental awareness of the consumer, garbage bags and shopping bags are the most important uses</a:t>
            </a:r>
          </a:p>
          <a:p>
            <a:r>
              <a:rPr lang="en-US" smtClean="0"/>
              <a:t>Difficulty with the fluctuating quality of the recycled materials</a:t>
            </a:r>
          </a:p>
          <a:p>
            <a:pPr lvl="2"/>
            <a:r>
              <a:rPr lang="en-US" smtClean="0"/>
              <a:t>As a result of the lack of a systematic collection of LDPE- waste, the quality of the recycling input fluctuates greatly. Consequently the quality of the recycled material fluctuates and the buyers are subsequently critical with regard to the purchase of recycled materials </a:t>
            </a:r>
          </a:p>
          <a:p>
            <a:pPr lvl="2"/>
            <a:r>
              <a:rPr lang="en-US" smtClean="0"/>
              <a:t>To increase the attractiveness of the recycled materials, a consistent quality of the input through a systematic collection and sorting and improvement of the recycling technology is necessary</a:t>
            </a:r>
            <a:endParaRPr lang="en-US" dirty="0"/>
          </a:p>
        </p:txBody>
      </p:sp>
      <p:sp>
        <p:nvSpPr>
          <p:cNvPr id="5" name="Titel 4"/>
          <p:cNvSpPr>
            <a:spLocks noGrp="1"/>
          </p:cNvSpPr>
          <p:nvPr>
            <p:ph type="title"/>
          </p:nvPr>
        </p:nvSpPr>
        <p:spPr/>
        <p:txBody>
          <a:bodyPr/>
          <a:lstStyle/>
          <a:p>
            <a:r>
              <a:rPr lang="en-US" smtClean="0"/>
              <a:t>1. How is the market defined? What are the market segments? (3/3)</a:t>
            </a:r>
            <a:endParaRPr lang="en-US" dirty="0"/>
          </a:p>
        </p:txBody>
      </p:sp>
      <p:sp>
        <p:nvSpPr>
          <p:cNvPr id="2" name="Textplatzhalter 1"/>
          <p:cNvSpPr>
            <a:spLocks noGrp="1"/>
          </p:cNvSpPr>
          <p:nvPr>
            <p:ph type="body" sz="quarter" idx="13"/>
          </p:nvPr>
        </p:nvSpPr>
        <p:spPr/>
        <p:txBody>
          <a:bodyPr/>
          <a:lstStyle/>
          <a:p>
            <a:r>
              <a:rPr lang="en-US" smtClean="0"/>
              <a:t>Market 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Typical uses of </a:t>
            </a:r>
            <a:r>
              <a:rPr lang="en-US" sz="900" kern="0" dirty="0" smtClean="0">
                <a:latin typeface="Arial" panose="020B0604020202020204" pitchFamily="34" charset="0"/>
                <a:cs typeface="Arial" panose="020B0604020202020204" pitchFamily="34" charset="0"/>
              </a:rPr>
              <a:t>LDPE</a:t>
            </a:r>
            <a:endParaRPr lang="en-US" sz="900" kern="0" dirty="0">
              <a:latin typeface="Arial" panose="020B0604020202020204" pitchFamily="34" charset="0"/>
              <a:cs typeface="Arial" panose="020B0604020202020204" pitchFamily="34" charset="0"/>
            </a:endParaRPr>
          </a:p>
        </p:txBody>
      </p:sp>
      <p:sp>
        <p:nvSpPr>
          <p:cNvPr id="148" name="Text Box 39"/>
          <p:cNvSpPr txBox="1">
            <a:spLocks noChangeArrowheads="1"/>
          </p:cNvSpPr>
          <p:nvPr/>
        </p:nvSpPr>
        <p:spPr bwMode="auto">
          <a:xfrm>
            <a:off x="2456815" y="6034420"/>
            <a:ext cx="3585845" cy="92333"/>
          </a:xfrm>
          <a:prstGeom prst="rect">
            <a:avLst/>
          </a:prstGeom>
          <a:noFill/>
          <a:ln w="9525" algn="ctr">
            <a:noFill/>
            <a:miter lim="800000"/>
            <a:headEnd/>
            <a:tailEnd/>
          </a:ln>
          <a:effectLst/>
        </p:spPr>
        <p:txBody>
          <a:bodyPr wrap="square" lIns="0" tIns="0" rIns="0" bIns="0" anchor="b">
            <a:spAutoFit/>
          </a:bodyPr>
          <a:lstStyle/>
          <a:p>
            <a:pPr>
              <a:tabLst>
                <a:tab pos="358775" algn="l"/>
              </a:tabLst>
            </a:pPr>
            <a:r>
              <a:rPr lang="en-US" sz="600" dirty="0" smtClean="0">
                <a:latin typeface="Arial" pitchFamily="34" charset="0"/>
                <a:cs typeface="Arial" pitchFamily="34" charset="0"/>
              </a:rPr>
              <a:t>Source: 	</a:t>
            </a:r>
            <a:r>
              <a:rPr lang="en-US" sz="600" dirty="0" smtClean="0">
                <a:cs typeface="Arial" pitchFamily="34" charset="0"/>
              </a:rPr>
              <a:t>Fraunhofer IVV; PCI; PETCORE; PETCYCLE; KPMG Interviews and analysis</a:t>
            </a:r>
          </a:p>
        </p:txBody>
      </p:sp>
      <p:sp>
        <p:nvSpPr>
          <p:cNvPr id="149" name="Ellipse 446"/>
          <p:cNvSpPr/>
          <p:nvPr>
            <p:custDataLst>
              <p:tags r:id="rId2"/>
            </p:custDataLst>
          </p:nvPr>
        </p:nvSpPr>
        <p:spPr bwMode="auto">
          <a:xfrm>
            <a:off x="3947160" y="5846871"/>
            <a:ext cx="127000" cy="127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600" dirty="0"/>
          </a:p>
        </p:txBody>
      </p:sp>
      <p:sp>
        <p:nvSpPr>
          <p:cNvPr id="150" name="TextBox 250"/>
          <p:cNvSpPr txBox="1"/>
          <p:nvPr/>
        </p:nvSpPr>
        <p:spPr>
          <a:xfrm>
            <a:off x="4117022" y="5872906"/>
            <a:ext cx="112210" cy="92333"/>
          </a:xfrm>
          <a:prstGeom prst="rect">
            <a:avLst/>
          </a:prstGeom>
          <a:noFill/>
        </p:spPr>
        <p:txBody>
          <a:bodyPr wrap="none" lIns="0" tIns="0" rIns="0" bIns="0" rtlCol="0">
            <a:spAutoFit/>
          </a:bodyPr>
          <a:lstStyle/>
          <a:p>
            <a:r>
              <a:rPr lang="en-US" sz="600" dirty="0" smtClean="0"/>
              <a:t>0%</a:t>
            </a:r>
          </a:p>
        </p:txBody>
      </p:sp>
      <p:sp>
        <p:nvSpPr>
          <p:cNvPr id="151" name="TextBox 250"/>
          <p:cNvSpPr txBox="1"/>
          <p:nvPr/>
        </p:nvSpPr>
        <p:spPr>
          <a:xfrm>
            <a:off x="3609022" y="5872906"/>
            <a:ext cx="198772" cy="92333"/>
          </a:xfrm>
          <a:prstGeom prst="rect">
            <a:avLst/>
          </a:prstGeom>
          <a:noFill/>
        </p:spPr>
        <p:txBody>
          <a:bodyPr wrap="none" lIns="0" tIns="0" rIns="0" bIns="0" rtlCol="0">
            <a:spAutoFit/>
          </a:bodyPr>
          <a:lstStyle/>
          <a:p>
            <a:r>
              <a:rPr lang="en-US" sz="600" dirty="0" smtClean="0"/>
              <a:t>100%</a:t>
            </a:r>
          </a:p>
        </p:txBody>
      </p:sp>
      <p:sp>
        <p:nvSpPr>
          <p:cNvPr id="152" name="Ellipse 446"/>
          <p:cNvSpPr/>
          <p:nvPr>
            <p:custDataLst>
              <p:tags r:id="rId3"/>
            </p:custDataLst>
          </p:nvPr>
        </p:nvSpPr>
        <p:spPr bwMode="auto">
          <a:xfrm>
            <a:off x="3431222" y="5846871"/>
            <a:ext cx="127000" cy="127000"/>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600" dirty="0"/>
          </a:p>
        </p:txBody>
      </p:sp>
      <p:sp>
        <p:nvSpPr>
          <p:cNvPr id="153" name="TextBox 250"/>
          <p:cNvSpPr txBox="1"/>
          <p:nvPr/>
        </p:nvSpPr>
        <p:spPr>
          <a:xfrm>
            <a:off x="2456815" y="5865286"/>
            <a:ext cx="921727" cy="92333"/>
          </a:xfrm>
          <a:prstGeom prst="rect">
            <a:avLst/>
          </a:prstGeom>
          <a:noFill/>
        </p:spPr>
        <p:txBody>
          <a:bodyPr wrap="none" lIns="0" tIns="0" rIns="0" bIns="0" rtlCol="0">
            <a:spAutoFit/>
          </a:bodyPr>
          <a:lstStyle/>
          <a:p>
            <a:r>
              <a:rPr lang="en-US" sz="600" dirty="0" smtClean="0"/>
              <a:t>Percentage of total usage:</a:t>
            </a:r>
          </a:p>
        </p:txBody>
      </p:sp>
      <p:graphicFrame>
        <p:nvGraphicFramePr>
          <p:cNvPr id="56" name="Group 3"/>
          <p:cNvGraphicFramePr>
            <a:graphicFrameLocks noGrp="1"/>
          </p:cNvGraphicFramePr>
          <p:nvPr>
            <p:custDataLst>
              <p:tags r:id="rId4"/>
            </p:custDataLst>
            <p:extLst>
              <p:ext uri="{D42A27DB-BD31-4B8C-83A1-F6EECF244321}">
                <p14:modId xmlns:p14="http://schemas.microsoft.com/office/powerpoint/2010/main" val="24922590"/>
              </p:ext>
            </p:extLst>
          </p:nvPr>
        </p:nvGraphicFramePr>
        <p:xfrm>
          <a:off x="2456815" y="1625396"/>
          <a:ext cx="3869375" cy="4140000"/>
        </p:xfrm>
        <a:graphic>
          <a:graphicData uri="http://schemas.openxmlformats.org/drawingml/2006/table">
            <a:tbl>
              <a:tblPr/>
              <a:tblGrid>
                <a:gridCol w="1401816"/>
                <a:gridCol w="1742069"/>
                <a:gridCol w="725490"/>
              </a:tblGrid>
              <a:tr h="25200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Use of LDPE recycled materials</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smtClean="0">
                        <a:ln>
                          <a:noFill/>
                        </a:ln>
                        <a:solidFill>
                          <a:schemeClr val="bg1"/>
                        </a:solidFill>
                        <a:effectLst/>
                        <a:uLnTx/>
                        <a:uFillTx/>
                        <a:latin typeface="Arial"/>
                        <a:ea typeface="+mn-ea"/>
                        <a:cs typeface="Arial" pitchFamily="34" charset="0"/>
                      </a:endParaRPr>
                    </a:p>
                  </a:txBody>
                  <a:tcPr marL="90000" marR="90000" marT="90000" marB="90000" horzOverflow="overflow">
                    <a:lnL w="76200" cap="flat" cmpd="sng" algn="ctr">
                      <a:solidFill>
                        <a:schemeClr val="bg1"/>
                      </a:solid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noFill/>
                      <a:prstDash val="solid"/>
                      <a:round/>
                      <a:headEnd type="none" w="sm" len="sm"/>
                      <a:tailEnd type="none" w="sm" len="sm"/>
                    </a:lnT>
                    <a:lnB w="76200" cap="flat" cmpd="sng" algn="ctr">
                      <a:solidFill>
                        <a:schemeClr val="bg1"/>
                      </a:solidFill>
                      <a:prstDash val="solid"/>
                      <a:round/>
                      <a:headEnd type="none" w="sm" len="sm"/>
                      <a:tailEnd type="none" w="sm" len="sm"/>
                    </a:lnB>
                    <a:lnTlToBr>
                      <a:noFill/>
                    </a:lnTlToBr>
                    <a:lnBlToTr>
                      <a:noFill/>
                    </a:lnBlToTr>
                    <a:solidFill>
                      <a:srgbClr val="007C92"/>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US" sz="900" b="1" i="0" u="none" strike="noStrike" cap="none" normalizeH="0" baseline="0" noProof="0" dirty="0" smtClean="0">
                        <a:ln>
                          <a:noFill/>
                        </a:ln>
                        <a:solidFill>
                          <a:schemeClr val="bg1"/>
                        </a:solidFill>
                        <a:effectLst/>
                        <a:latin typeface="+mn-lt"/>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296000">
                <a:tc>
                  <a:txBody>
                    <a:bodyPr/>
                    <a:lstStyle/>
                    <a:p>
                      <a:pPr marL="0" marR="0" lvl="0" indent="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None/>
                        <a:tabLst/>
                      </a:pPr>
                      <a:r>
                        <a:rPr kumimoji="0" lang="en-US" sz="900" b="1" i="0" u="none" strike="noStrike" cap="none" normalizeH="0" baseline="0" noProof="0" dirty="0" smtClean="0">
                          <a:ln>
                            <a:noFill/>
                          </a:ln>
                          <a:solidFill>
                            <a:schemeClr val="tx2"/>
                          </a:solidFill>
                          <a:effectLst/>
                          <a:latin typeface="+mn-lt"/>
                          <a:cs typeface="Arial" pitchFamily="34" charset="0"/>
                        </a:rPr>
                        <a:t>Foils</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Garbage bags</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Shipping envelopes</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Shopping bags</a:t>
                      </a:r>
                      <a:endParaRPr kumimoji="0" lang="en-US" sz="900" b="0" i="0" u="none" strike="noStrike" cap="none" normalizeH="0" baseline="0" noProof="0" dirty="0" smtClean="0">
                        <a:ln>
                          <a:noFill/>
                        </a:ln>
                        <a:solidFill>
                          <a:schemeClr val="tx2"/>
                        </a:solidFill>
                        <a:effectLst/>
                        <a:latin typeface="Arial"/>
                        <a:cs typeface="Arial" pitchFamily="34" charset="0"/>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1" indent="0" algn="l" defTabSz="914400" rtl="0" eaLnBrk="1" fontAlgn="auto" latinLnBrk="0" hangingPunct="1">
                        <a:lnSpc>
                          <a:spcPct val="100000"/>
                        </a:lnSpc>
                        <a:spcBef>
                          <a:spcPts val="600"/>
                        </a:spcBef>
                        <a:spcAft>
                          <a:spcPts val="0"/>
                        </a:spcAft>
                        <a:buClrTx/>
                        <a:buSzTx/>
                        <a:buFont typeface="Arial"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auto" latinLnBrk="0" hangingPunct="1">
                        <a:lnSpc>
                          <a:spcPct val="100000"/>
                        </a:lnSpc>
                        <a:spcBef>
                          <a:spcPts val="600"/>
                        </a:spcBef>
                        <a:spcAft>
                          <a:spcPts val="0"/>
                        </a:spcAft>
                        <a:buClrTx/>
                        <a:buSzTx/>
                        <a:buFont typeface="Arial"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296000">
                <a:tc>
                  <a:txBody>
                    <a:bodyPr/>
                    <a:lstStyle/>
                    <a:p>
                      <a:pPr marL="0" marR="0" lvl="0" indent="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None/>
                        <a:tabLst/>
                      </a:pPr>
                      <a:r>
                        <a:rPr kumimoji="0" lang="en-US" sz="900" b="1" i="0" u="none" strike="noStrike" cap="none" normalizeH="0" baseline="0" noProof="0" dirty="0" smtClean="0">
                          <a:ln>
                            <a:noFill/>
                          </a:ln>
                          <a:solidFill>
                            <a:schemeClr val="tx2"/>
                          </a:solidFill>
                          <a:effectLst/>
                          <a:latin typeface="Arial"/>
                          <a:cs typeface="Arial" pitchFamily="34" charset="0"/>
                        </a:rPr>
                        <a:t>Compounds</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Arial"/>
                          <a:cs typeface="Arial" pitchFamily="34" charset="0"/>
                        </a:rPr>
                        <a:t>Automobile industry</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Arial"/>
                          <a:cs typeface="Arial" pitchFamily="34" charset="0"/>
                        </a:rPr>
                        <a:t>Packaging industry</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Arial"/>
                          <a:cs typeface="Arial" pitchFamily="34" charset="0"/>
                        </a:rPr>
                        <a:t>Health care</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Arial"/>
                          <a:cs typeface="Arial" pitchFamily="34" charset="0"/>
                        </a:rPr>
                        <a:t>Industry, electrical devices</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1" indent="0" algn="l" defTabSz="914400" rtl="0" eaLnBrk="1" fontAlgn="auto" latinLnBrk="0" hangingPunct="1">
                        <a:lnSpc>
                          <a:spcPct val="100000"/>
                        </a:lnSpc>
                        <a:spcBef>
                          <a:spcPts val="600"/>
                        </a:spcBef>
                        <a:spcAft>
                          <a:spcPts val="0"/>
                        </a:spcAft>
                        <a:buClrTx/>
                        <a:buSzTx/>
                        <a:buFont typeface="Arial"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auto" latinLnBrk="0" hangingPunct="1">
                        <a:lnSpc>
                          <a:spcPct val="100000"/>
                        </a:lnSpc>
                        <a:spcBef>
                          <a:spcPts val="600"/>
                        </a:spcBef>
                        <a:spcAft>
                          <a:spcPts val="0"/>
                        </a:spcAft>
                        <a:buClrTx/>
                        <a:buSzTx/>
                        <a:buFont typeface="Arial"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296000">
                <a:tc>
                  <a:txBody>
                    <a:bodyPr/>
                    <a:lstStyle/>
                    <a:p>
                      <a:pPr marL="0" marR="0" lvl="0" indent="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None/>
                        <a:tabLst/>
                      </a:pPr>
                      <a:r>
                        <a:rPr kumimoji="0" lang="en-US" sz="900" b="1" i="0" u="none" strike="noStrike" cap="none" normalizeH="0" baseline="0" noProof="0" dirty="0" smtClean="0">
                          <a:ln>
                            <a:noFill/>
                          </a:ln>
                          <a:solidFill>
                            <a:schemeClr val="tx2"/>
                          </a:solidFill>
                          <a:effectLst/>
                          <a:latin typeface="+mn-lt"/>
                          <a:cs typeface="Arial" pitchFamily="34" charset="0"/>
                        </a:rPr>
                        <a:t>Other</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Compost containers</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Artificial wood</a:t>
                      </a:r>
                    </a:p>
                    <a:p>
                      <a:pPr marL="216000" marR="0" lvl="0" indent="-216000" algn="l" defTabSz="762000" rtl="0" eaLnBrk="1" fontAlgn="base" latinLnBrk="0" hangingPunct="1">
                        <a:lnSpc>
                          <a:spcPct val="100000"/>
                        </a:lnSpc>
                        <a:spcBef>
                          <a:spcPts val="600"/>
                        </a:spcBef>
                        <a:spcAft>
                          <a:spcPct val="0"/>
                        </a:spcAft>
                        <a:buClr>
                          <a:schemeClr val="tx2"/>
                        </a:buClr>
                        <a:buSzTx/>
                        <a:buFont typeface="Univers for KPMG Light" panose="020B0403020202020204" pitchFamily="34" charset="0"/>
                        <a:buChar char="—"/>
                        <a:tabLst/>
                      </a:pPr>
                      <a:r>
                        <a:rPr kumimoji="0" lang="en-US" sz="900" b="0" i="0" u="none" strike="noStrike" cap="none" normalizeH="0" baseline="0" noProof="0" dirty="0" smtClean="0">
                          <a:ln>
                            <a:noFill/>
                          </a:ln>
                          <a:solidFill>
                            <a:schemeClr val="tx2"/>
                          </a:solidFill>
                          <a:effectLst/>
                          <a:latin typeface="+mn-lt"/>
                          <a:cs typeface="Arial" pitchFamily="34" charset="0"/>
                        </a:rPr>
                        <a:t>Pipes</a:t>
                      </a:r>
                      <a:endParaRPr kumimoji="0" lang="en-US" sz="900" b="0" i="0" u="none" strike="noStrike" cap="none" normalizeH="0" baseline="0" noProof="0" dirty="0" smtClean="0">
                        <a:ln>
                          <a:noFill/>
                        </a:ln>
                        <a:solidFill>
                          <a:schemeClr val="tx2"/>
                        </a:solidFill>
                        <a:effectLst/>
                        <a:latin typeface="Arial"/>
                        <a:cs typeface="Arial" pitchFamily="34" charset="0"/>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534988" marR="0" lvl="4" indent="-174625" algn="l" defTabSz="914400" rtl="0" eaLnBrk="1" fontAlgn="auto" latinLnBrk="0" hangingPunct="1">
                        <a:lnSpc>
                          <a:spcPct val="100000"/>
                        </a:lnSpc>
                        <a:spcBef>
                          <a:spcPts val="600"/>
                        </a:spcBef>
                        <a:spcAft>
                          <a:spcPts val="0"/>
                        </a:spcAft>
                        <a:buClr>
                          <a:srgbClr val="97989A"/>
                        </a:buClr>
                        <a:buSzTx/>
                        <a:buFont typeface="Arial"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534988" marR="0" lvl="4" indent="-174625" algn="l" defTabSz="914400" rtl="0" eaLnBrk="1" fontAlgn="auto" latinLnBrk="0" hangingPunct="1">
                        <a:lnSpc>
                          <a:spcPct val="100000"/>
                        </a:lnSpc>
                        <a:spcBef>
                          <a:spcPts val="600"/>
                        </a:spcBef>
                        <a:spcAft>
                          <a:spcPts val="0"/>
                        </a:spcAft>
                        <a:buClr>
                          <a:srgbClr val="97989A"/>
                        </a:buClr>
                        <a:buSzTx/>
                        <a:buFont typeface="Arial"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Arial"/>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pic>
        <p:nvPicPr>
          <p:cNvPr id="57" name="Picture 12" descr="http://www.neudorff.de/uploads/pics/abfall.jpg"/>
          <p:cNvPicPr>
            <a:picLocks noChangeArrowheads="1"/>
          </p:cNvPicPr>
          <p:nvPr/>
        </p:nvPicPr>
        <p:blipFill>
          <a:blip r:embed="rId13" cstate="print"/>
          <a:srcRect l="5968"/>
          <a:stretch>
            <a:fillRect/>
          </a:stretch>
        </p:blipFill>
        <p:spPr bwMode="auto">
          <a:xfrm>
            <a:off x="3984502" y="4748701"/>
            <a:ext cx="645732" cy="429001"/>
          </a:xfrm>
          <a:prstGeom prst="rect">
            <a:avLst/>
          </a:prstGeom>
          <a:noFill/>
          <a:ln w="6350">
            <a:solidFill>
              <a:srgbClr val="D9D9D9"/>
            </a:solidFill>
          </a:ln>
        </p:spPr>
      </p:pic>
      <p:pic>
        <p:nvPicPr>
          <p:cNvPr id="58" name="Picture 16" descr="http://www.freese-holz.de/tl_files/inhalte/images/terassen/headerbild.jpg"/>
          <p:cNvPicPr>
            <a:picLocks noChangeArrowheads="1"/>
          </p:cNvPicPr>
          <p:nvPr/>
        </p:nvPicPr>
        <p:blipFill>
          <a:blip r:embed="rId14" cstate="print"/>
          <a:srcRect r="25025"/>
          <a:stretch>
            <a:fillRect/>
          </a:stretch>
        </p:blipFill>
        <p:spPr bwMode="auto">
          <a:xfrm>
            <a:off x="3984502" y="5253526"/>
            <a:ext cx="645732" cy="429001"/>
          </a:xfrm>
          <a:prstGeom prst="rect">
            <a:avLst/>
          </a:prstGeom>
          <a:noFill/>
          <a:ln w="6350">
            <a:solidFill>
              <a:srgbClr val="D9D9D9"/>
            </a:solidFill>
          </a:ln>
        </p:spPr>
      </p:pic>
      <p:pic>
        <p:nvPicPr>
          <p:cNvPr id="59" name="Picture 6" descr="http://farm5.static.flickr.com/4126/5095910077_4eae9074ac.jpg"/>
          <p:cNvPicPr>
            <a:picLocks noChangeArrowheads="1"/>
          </p:cNvPicPr>
          <p:nvPr/>
        </p:nvPicPr>
        <p:blipFill>
          <a:blip r:embed="rId15" cstate="print"/>
          <a:srcRect l="11088" b="9558"/>
          <a:stretch>
            <a:fillRect/>
          </a:stretch>
        </p:blipFill>
        <p:spPr bwMode="auto">
          <a:xfrm>
            <a:off x="3984502" y="2010264"/>
            <a:ext cx="645732" cy="429001"/>
          </a:xfrm>
          <a:prstGeom prst="rect">
            <a:avLst/>
          </a:prstGeom>
          <a:noFill/>
          <a:ln w="6350">
            <a:solidFill>
              <a:srgbClr val="D9D9D9"/>
            </a:solidFill>
          </a:ln>
        </p:spPr>
      </p:pic>
      <p:pic>
        <p:nvPicPr>
          <p:cNvPr id="60" name="Grafik 1"/>
          <p:cNvPicPr>
            <a:picLocks/>
          </p:cNvPicPr>
          <p:nvPr/>
        </p:nvPicPr>
        <p:blipFill rotWithShape="1">
          <a:blip r:embed="rId16" cstate="print">
            <a:extLst>
              <a:ext uri="{28A0092B-C50C-407E-A947-70E740481C1C}">
                <a14:useLocalDpi xmlns:a14="http://schemas.microsoft.com/office/drawing/2010/main" val="0"/>
              </a:ext>
            </a:extLst>
          </a:blip>
          <a:srcRect l="4973" t="7019" b="10484"/>
          <a:stretch/>
        </p:blipFill>
        <p:spPr>
          <a:xfrm>
            <a:off x="3984502" y="2526201"/>
            <a:ext cx="645732" cy="429001"/>
          </a:xfrm>
          <a:prstGeom prst="rect">
            <a:avLst/>
          </a:prstGeom>
          <a:ln w="6350">
            <a:solidFill>
              <a:srgbClr val="D9D9D9"/>
            </a:solidFill>
          </a:ln>
        </p:spPr>
      </p:pic>
      <p:pic>
        <p:nvPicPr>
          <p:cNvPr id="61" name="Picture 6" descr="10 x DHL » Briefmarken aus Hopsten Schale"/>
          <p:cNvPicPr>
            <a:picLocks noChangeArrowheads="1"/>
          </p:cNvPicPr>
          <p:nvPr/>
        </p:nvPicPr>
        <p:blipFill>
          <a:blip r:embed="rId17" cstate="print">
            <a:lum bright="20000"/>
          </a:blip>
          <a:srcRect/>
          <a:stretch>
            <a:fillRect/>
          </a:stretch>
        </p:blipFill>
        <p:spPr bwMode="auto">
          <a:xfrm>
            <a:off x="4816352" y="2526201"/>
            <a:ext cx="644400" cy="428400"/>
          </a:xfrm>
          <a:prstGeom prst="rect">
            <a:avLst/>
          </a:prstGeom>
          <a:noFill/>
          <a:ln w="6350">
            <a:solidFill>
              <a:srgbClr val="D9D9D9"/>
            </a:solidFill>
          </a:ln>
        </p:spPr>
      </p:pic>
      <p:pic>
        <p:nvPicPr>
          <p:cNvPr id="62" name="Picture 10" descr="Vollbild anzeigen"/>
          <p:cNvPicPr>
            <a:picLocks noChangeArrowheads="1"/>
          </p:cNvPicPr>
          <p:nvPr/>
        </p:nvPicPr>
        <p:blipFill>
          <a:blip r:embed="rId18" cstate="print"/>
          <a:srcRect/>
          <a:stretch>
            <a:fillRect/>
          </a:stretch>
        </p:blipFill>
        <p:spPr bwMode="auto">
          <a:xfrm>
            <a:off x="4816352" y="5253526"/>
            <a:ext cx="644400" cy="428400"/>
          </a:xfrm>
          <a:prstGeom prst="rect">
            <a:avLst/>
          </a:prstGeom>
          <a:noFill/>
          <a:ln w="6350">
            <a:solidFill>
              <a:srgbClr val="D9D9D9"/>
            </a:solidFill>
          </a:ln>
        </p:spPr>
      </p:pic>
      <p:pic>
        <p:nvPicPr>
          <p:cNvPr id="63" name="Picture 12" descr="Vollbild anzeigen"/>
          <p:cNvPicPr>
            <a:picLocks noChangeArrowheads="1"/>
          </p:cNvPicPr>
          <p:nvPr/>
        </p:nvPicPr>
        <p:blipFill>
          <a:blip r:embed="rId19" cstate="print"/>
          <a:srcRect/>
          <a:stretch>
            <a:fillRect/>
          </a:stretch>
        </p:blipFill>
        <p:spPr bwMode="auto">
          <a:xfrm>
            <a:off x="4816352" y="4748701"/>
            <a:ext cx="644400" cy="428400"/>
          </a:xfrm>
          <a:prstGeom prst="rect">
            <a:avLst/>
          </a:prstGeom>
          <a:noFill/>
          <a:ln w="6350">
            <a:solidFill>
              <a:srgbClr val="D9D9D9"/>
            </a:solidFill>
          </a:ln>
        </p:spPr>
      </p:pic>
      <p:pic>
        <p:nvPicPr>
          <p:cNvPr id="64" name="Picture 14" descr="Vollbild anzeigen"/>
          <p:cNvPicPr>
            <a:picLocks noChangeArrowheads="1"/>
          </p:cNvPicPr>
          <p:nvPr/>
        </p:nvPicPr>
        <p:blipFill>
          <a:blip r:embed="rId20" cstate="print"/>
          <a:srcRect/>
          <a:stretch>
            <a:fillRect/>
          </a:stretch>
        </p:blipFill>
        <p:spPr bwMode="auto">
          <a:xfrm>
            <a:off x="4816352" y="2010264"/>
            <a:ext cx="644400" cy="428400"/>
          </a:xfrm>
          <a:prstGeom prst="rect">
            <a:avLst/>
          </a:prstGeom>
          <a:noFill/>
          <a:ln w="6350">
            <a:solidFill>
              <a:srgbClr val="D9D9D9"/>
            </a:solidFill>
          </a:ln>
        </p:spPr>
      </p:pic>
      <p:grpSp>
        <p:nvGrpSpPr>
          <p:cNvPr id="4" name="Gruppieren 3"/>
          <p:cNvGrpSpPr/>
          <p:nvPr/>
        </p:nvGrpSpPr>
        <p:grpSpPr>
          <a:xfrm>
            <a:off x="5827589" y="2338875"/>
            <a:ext cx="288000" cy="288000"/>
            <a:chOff x="5681540" y="2357926"/>
            <a:chExt cx="250825" cy="250825"/>
          </a:xfrm>
        </p:grpSpPr>
        <p:sp>
          <p:nvSpPr>
            <p:cNvPr id="65" name="Ellipse 22"/>
            <p:cNvSpPr/>
            <p:nvPr>
              <p:custDataLst>
                <p:tags r:id="rId9"/>
              </p:custDataLst>
            </p:nvPr>
          </p:nvSpPr>
          <p:spPr bwMode="auto">
            <a:xfrm>
              <a:off x="5681540" y="2357926"/>
              <a:ext cx="250825" cy="2508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Bogen 24"/>
            <p:cNvSpPr/>
            <p:nvPr>
              <p:custDataLst>
                <p:tags r:id="rId10"/>
              </p:custDataLst>
            </p:nvPr>
          </p:nvSpPr>
          <p:spPr bwMode="gray">
            <a:xfrm>
              <a:off x="5681540" y="2357926"/>
              <a:ext cx="250823" cy="250823"/>
            </a:xfrm>
            <a:prstGeom prst="arc">
              <a:avLst>
                <a:gd name="adj1" fmla="val 16200000"/>
                <a:gd name="adj2" fmla="val 810000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 name="Gruppieren 6"/>
          <p:cNvGrpSpPr/>
          <p:nvPr/>
        </p:nvGrpSpPr>
        <p:grpSpPr>
          <a:xfrm>
            <a:off x="5827589" y="3716825"/>
            <a:ext cx="288000" cy="288000"/>
            <a:chOff x="5681540" y="3735876"/>
            <a:chExt cx="250825" cy="250825"/>
          </a:xfrm>
        </p:grpSpPr>
        <p:sp>
          <p:nvSpPr>
            <p:cNvPr id="67" name="Ellipse 29"/>
            <p:cNvSpPr/>
            <p:nvPr>
              <p:custDataLst>
                <p:tags r:id="rId7"/>
              </p:custDataLst>
            </p:nvPr>
          </p:nvSpPr>
          <p:spPr bwMode="auto">
            <a:xfrm>
              <a:off x="5681540" y="3735876"/>
              <a:ext cx="250825" cy="2508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Bogen 30"/>
            <p:cNvSpPr/>
            <p:nvPr>
              <p:custDataLst>
                <p:tags r:id="rId8"/>
              </p:custDataLst>
            </p:nvPr>
          </p:nvSpPr>
          <p:spPr bwMode="gray">
            <a:xfrm>
              <a:off x="5681540" y="3735876"/>
              <a:ext cx="250823" cy="250823"/>
            </a:xfrm>
            <a:prstGeom prst="arc">
              <a:avLst>
                <a:gd name="adj1" fmla="val 16200000"/>
                <a:gd name="adj2" fmla="val 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8" name="Gruppieren 7"/>
          <p:cNvGrpSpPr/>
          <p:nvPr/>
        </p:nvGrpSpPr>
        <p:grpSpPr>
          <a:xfrm>
            <a:off x="5814889" y="4994763"/>
            <a:ext cx="288000" cy="288000"/>
            <a:chOff x="5681540" y="5032864"/>
            <a:chExt cx="250825" cy="250825"/>
          </a:xfrm>
        </p:grpSpPr>
        <p:sp>
          <p:nvSpPr>
            <p:cNvPr id="69" name="Ellipse 33"/>
            <p:cNvSpPr/>
            <p:nvPr>
              <p:custDataLst>
                <p:tags r:id="rId5"/>
              </p:custDataLst>
            </p:nvPr>
          </p:nvSpPr>
          <p:spPr bwMode="auto">
            <a:xfrm>
              <a:off x="5681540" y="5032864"/>
              <a:ext cx="250825" cy="2508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Bogen 34"/>
            <p:cNvSpPr/>
            <p:nvPr>
              <p:custDataLst>
                <p:tags r:id="rId6"/>
              </p:custDataLst>
            </p:nvPr>
          </p:nvSpPr>
          <p:spPr bwMode="gray">
            <a:xfrm>
              <a:off x="5681540" y="5032864"/>
              <a:ext cx="250823" cy="250823"/>
            </a:xfrm>
            <a:prstGeom prst="arc">
              <a:avLst>
                <a:gd name="adj1" fmla="val 16200000"/>
                <a:gd name="adj2" fmla="val 1890000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71" name="Picture 4" descr="Vollbild anzeigen">
            <a:hlinkClick r:id="rId21"/>
          </p:cNvPr>
          <p:cNvPicPr>
            <a:picLocks noChangeArrowheads="1"/>
          </p:cNvPicPr>
          <p:nvPr/>
        </p:nvPicPr>
        <p:blipFill>
          <a:blip r:embed="rId22" cstate="print"/>
          <a:srcRect/>
          <a:stretch>
            <a:fillRect/>
          </a:stretch>
        </p:blipFill>
        <p:spPr bwMode="auto">
          <a:xfrm>
            <a:off x="3984502" y="3402501"/>
            <a:ext cx="644400" cy="428400"/>
          </a:xfrm>
          <a:prstGeom prst="rect">
            <a:avLst/>
          </a:prstGeom>
          <a:noFill/>
          <a:ln w="6350">
            <a:solidFill>
              <a:srgbClr val="D9D9D9"/>
            </a:solidFill>
          </a:ln>
        </p:spPr>
      </p:pic>
      <p:pic>
        <p:nvPicPr>
          <p:cNvPr id="72" name="Picture 6" descr="Vollbild anzeigen">
            <a:hlinkClick r:id="rId23"/>
          </p:cNvPr>
          <p:cNvPicPr>
            <a:picLocks noChangeArrowheads="1"/>
          </p:cNvPicPr>
          <p:nvPr/>
        </p:nvPicPr>
        <p:blipFill>
          <a:blip r:embed="rId24" cstate="print"/>
          <a:srcRect/>
          <a:stretch>
            <a:fillRect/>
          </a:stretch>
        </p:blipFill>
        <p:spPr bwMode="auto">
          <a:xfrm>
            <a:off x="4816352" y="3402501"/>
            <a:ext cx="644400" cy="428400"/>
          </a:xfrm>
          <a:prstGeom prst="rect">
            <a:avLst/>
          </a:prstGeom>
          <a:noFill/>
          <a:ln w="6350">
            <a:solidFill>
              <a:srgbClr val="D9D9D9"/>
            </a:solidFill>
          </a:ln>
        </p:spPr>
      </p:pic>
      <p:pic>
        <p:nvPicPr>
          <p:cNvPr id="73" name="Picture 8" descr="Vollbild anzeigen"/>
          <p:cNvPicPr>
            <a:picLocks noChangeArrowheads="1"/>
          </p:cNvPicPr>
          <p:nvPr/>
        </p:nvPicPr>
        <p:blipFill>
          <a:blip r:embed="rId25" cstate="print"/>
          <a:srcRect/>
          <a:stretch>
            <a:fillRect/>
          </a:stretch>
        </p:blipFill>
        <p:spPr bwMode="auto">
          <a:xfrm>
            <a:off x="3984502" y="3920026"/>
            <a:ext cx="644400" cy="428400"/>
          </a:xfrm>
          <a:prstGeom prst="rect">
            <a:avLst/>
          </a:prstGeom>
          <a:noFill/>
          <a:ln w="6350">
            <a:solidFill>
              <a:srgbClr val="D9D9D9"/>
            </a:solidFill>
          </a:ln>
        </p:spPr>
      </p:pic>
      <p:pic>
        <p:nvPicPr>
          <p:cNvPr id="74" name="Picture 12" descr="http://t0.gstatic.com/images?q=tbn:ANd9GcTAce6l3Phij_u4GuV4QJcFd4aMO8x6wjhWZtUc9SRqu3dZnu9V"/>
          <p:cNvPicPr>
            <a:picLocks noChangeArrowheads="1"/>
          </p:cNvPicPr>
          <p:nvPr/>
        </p:nvPicPr>
        <p:blipFill>
          <a:blip r:embed="rId26" cstate="print"/>
          <a:srcRect/>
          <a:stretch>
            <a:fillRect/>
          </a:stretch>
        </p:blipFill>
        <p:spPr bwMode="auto">
          <a:xfrm>
            <a:off x="4816352" y="3920026"/>
            <a:ext cx="644400" cy="428400"/>
          </a:xfrm>
          <a:prstGeom prst="rect">
            <a:avLst/>
          </a:prstGeom>
          <a:noFill/>
          <a:ln w="6350">
            <a:solidFill>
              <a:srgbClr val="D9D9D9"/>
            </a:solidFill>
          </a:ln>
        </p:spPr>
      </p:pic>
      <p:sp>
        <p:nvSpPr>
          <p:cNvPr id="3" name="Rechteck 2"/>
          <p:cNvSpPr/>
          <p:nvPr/>
        </p:nvSpPr>
        <p:spPr>
          <a:xfrm>
            <a:off x="5827589" y="1629355"/>
            <a:ext cx="324000" cy="24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pic>
        <p:nvPicPr>
          <p:cNvPr id="77" name="Picture 4" descr="http://cdn101.iofferphoto.com/img3/item/513/014/764/recycle-4-ldpe-6-x-6-040-aluminum-sign-8759.jpg"/>
          <p:cNvPicPr>
            <a:picLocks noChangeAspect="1" noChangeArrowheads="1"/>
          </p:cNvPicPr>
          <p:nvPr/>
        </p:nvPicPr>
        <p:blipFill>
          <a:blip r:embed="rId27" cstate="print">
            <a:clrChange>
              <a:clrFrom>
                <a:srgbClr val="FFFFFF"/>
              </a:clrFrom>
              <a:clrTo>
                <a:srgbClr val="FFFFFF">
                  <a:alpha val="0"/>
                </a:srgbClr>
              </a:clrTo>
            </a:clrChange>
          </a:blip>
          <a:srcRect l="16667" t="7820" r="16667" b="6153"/>
          <a:stretch>
            <a:fillRect/>
          </a:stretch>
        </p:blipFill>
        <p:spPr bwMode="auto">
          <a:xfrm>
            <a:off x="5905501" y="1644331"/>
            <a:ext cx="167393" cy="216000"/>
          </a:xfrm>
          <a:prstGeom prst="rect">
            <a:avLst/>
          </a:prstGeom>
          <a:noFill/>
        </p:spPr>
      </p:pic>
    </p:spTree>
    <p:extLst>
      <p:ext uri="{BB962C8B-B14F-4D97-AF65-F5344CB8AC3E}">
        <p14:creationId xmlns:p14="http://schemas.microsoft.com/office/powerpoint/2010/main" val="2433717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Market for advanced ceramics defined by product material, sector and product applications</a:t>
            </a:r>
          </a:p>
          <a:p>
            <a:pPr lvl="0"/>
            <a:r>
              <a:rPr lang="en-US" dirty="0"/>
              <a:t>Main product materials: oxide ceramics, non-oxide ceramics and ceramic composites</a:t>
            </a:r>
          </a:p>
          <a:p>
            <a:pPr lvl="0"/>
            <a:r>
              <a:rPr lang="en-US" dirty="0"/>
              <a:t>Six key industries: medical, automotive, energy, environment and mechanical engineering as well as electronic sectors</a:t>
            </a:r>
          </a:p>
          <a:p>
            <a:endParaRPr lang="en-US" dirty="0"/>
          </a:p>
        </p:txBody>
      </p:sp>
      <p:sp>
        <p:nvSpPr>
          <p:cNvPr id="5" name="Titel 4"/>
          <p:cNvSpPr>
            <a:spLocks noGrp="1"/>
          </p:cNvSpPr>
          <p:nvPr>
            <p:ph type="title"/>
          </p:nvPr>
        </p:nvSpPr>
        <p:spPr/>
        <p:txBody>
          <a:bodyPr/>
          <a:lstStyle/>
          <a:p>
            <a:r>
              <a:rPr lang="en-US" dirty="0" smtClean="0"/>
              <a:t>1. How is the market defined? What are the market segments? (1/2)</a:t>
            </a:r>
            <a:endParaRPr lang="en-US" dirty="0"/>
          </a:p>
        </p:txBody>
      </p:sp>
      <p:sp>
        <p:nvSpPr>
          <p:cNvPr id="2" name="Textplatzhalter 1"/>
          <p:cNvSpPr>
            <a:spLocks noGrp="1"/>
          </p:cNvSpPr>
          <p:nvPr>
            <p:ph type="body" sz="quarter" idx="13"/>
          </p:nvPr>
        </p:nvSpPr>
        <p:spPr/>
        <p:txBody>
          <a:bodyPr/>
          <a:lstStyle/>
          <a:p>
            <a:r>
              <a:rPr lang="en-US" dirty="0"/>
              <a:t>Market </a:t>
            </a:r>
            <a:r>
              <a:rPr lang="en-US" dirty="0" smtClean="0"/>
              <a:t>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Market for advanced ceramics: product description and applications</a:t>
            </a:r>
          </a:p>
        </p:txBody>
      </p:sp>
      <p:sp>
        <p:nvSpPr>
          <p:cNvPr id="148" name="Text Box 39"/>
          <p:cNvSpPr txBox="1">
            <a:spLocks noChangeArrowheads="1"/>
          </p:cNvSpPr>
          <p:nvPr/>
        </p:nvSpPr>
        <p:spPr bwMode="auto">
          <a:xfrm>
            <a:off x="2456815" y="6034420"/>
            <a:ext cx="3585845" cy="92333"/>
          </a:xfrm>
          <a:prstGeom prst="rect">
            <a:avLst/>
          </a:prstGeom>
          <a:noFill/>
          <a:ln w="9525" algn="ctr">
            <a:noFill/>
            <a:miter lim="800000"/>
            <a:headEnd/>
            <a:tailEnd/>
          </a:ln>
          <a:effectLst/>
        </p:spPr>
        <p:txBody>
          <a:bodyPr wrap="square" lIns="0" tIns="0" rIns="0" bIns="0" anchor="b">
            <a:spAutoFit/>
          </a:bodyPr>
          <a:lstStyle/>
          <a:p>
            <a:pPr>
              <a:tabLst>
                <a:tab pos="358775" algn="l"/>
              </a:tabLst>
            </a:pPr>
            <a:r>
              <a:rPr lang="en-US" sz="600" dirty="0" smtClean="0">
                <a:latin typeface="Arial" pitchFamily="34" charset="0"/>
                <a:cs typeface="Arial" pitchFamily="34" charset="0"/>
              </a:rPr>
              <a:t>Source: 	</a:t>
            </a:r>
            <a:r>
              <a:rPr lang="en-US" sz="600" dirty="0" smtClean="0">
                <a:cs typeface="Arial" pitchFamily="34" charset="0"/>
              </a:rPr>
              <a:t>Company website</a:t>
            </a:r>
          </a:p>
        </p:txBody>
      </p:sp>
      <p:pic>
        <p:nvPicPr>
          <p:cNvPr id="100" name="Picture 16" descr="Medical Technology"/>
          <p:cNvPicPr>
            <a:picLocks noChangeAspect="1" noChangeArrowheads="1"/>
          </p:cNvPicPr>
          <p:nvPr/>
        </p:nvPicPr>
        <p:blipFill>
          <a:blip r:embed="rId4" cstate="print"/>
          <a:srcRect/>
          <a:stretch>
            <a:fillRect/>
          </a:stretch>
        </p:blipFill>
        <p:spPr bwMode="auto">
          <a:xfrm>
            <a:off x="2608051" y="2789384"/>
            <a:ext cx="1082894" cy="594275"/>
          </a:xfrm>
          <a:prstGeom prst="rect">
            <a:avLst/>
          </a:prstGeom>
          <a:noFill/>
          <a:ln>
            <a:solidFill>
              <a:srgbClr val="F1F1F1"/>
            </a:solidFill>
          </a:ln>
        </p:spPr>
      </p:pic>
      <p:sp>
        <p:nvSpPr>
          <p:cNvPr id="101" name="TextBox 39"/>
          <p:cNvSpPr txBox="1"/>
          <p:nvPr/>
        </p:nvSpPr>
        <p:spPr>
          <a:xfrm>
            <a:off x="2581343" y="3400013"/>
            <a:ext cx="1066999" cy="276999"/>
          </a:xfrm>
          <a:prstGeom prst="rect">
            <a:avLst/>
          </a:prstGeom>
          <a:noFill/>
        </p:spPr>
        <p:txBody>
          <a:bodyPr wrap="square" lIns="0" tIns="0" rIns="0" bIns="0" rtlCol="0">
            <a:spAutoFit/>
          </a:bodyPr>
          <a:lstStyle/>
          <a:p>
            <a:pPr algn="ctr"/>
            <a:r>
              <a:rPr lang="en-US" sz="900" b="1" dirty="0" smtClean="0"/>
              <a:t>Medical technology</a:t>
            </a:r>
          </a:p>
          <a:p>
            <a:pPr algn="ctr"/>
            <a:r>
              <a:rPr lang="en-US" sz="900" b="1" dirty="0" smtClean="0"/>
              <a:t>(34%)</a:t>
            </a:r>
          </a:p>
        </p:txBody>
      </p:sp>
      <p:sp>
        <p:nvSpPr>
          <p:cNvPr id="102" name="Rounded Rectangle 47"/>
          <p:cNvSpPr/>
          <p:nvPr/>
        </p:nvSpPr>
        <p:spPr>
          <a:xfrm>
            <a:off x="2502396" y="2772692"/>
            <a:ext cx="1294204" cy="931486"/>
          </a:xfrm>
          <a:prstGeom prst="roundRect">
            <a:avLst>
              <a:gd name="adj" fmla="val 0"/>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103" name="Picture 20" descr="http://t1.gstatic.com/images?q=tbn:ANd9GcQvLfd7oc1qO3PN5lcVM-3NqsAFJ9RCK47mOOxwLPY7_8dsi4ANI0IfY07i">
            <a:hlinkClick r:id="rId5"/>
          </p:cNvPr>
          <p:cNvPicPr>
            <a:picLocks noChangeArrowheads="1"/>
          </p:cNvPicPr>
          <p:nvPr/>
        </p:nvPicPr>
        <p:blipFill>
          <a:blip r:embed="rId6" cstate="print"/>
          <a:srcRect/>
          <a:stretch>
            <a:fillRect/>
          </a:stretch>
        </p:blipFill>
        <p:spPr bwMode="auto">
          <a:xfrm>
            <a:off x="4069314" y="2789384"/>
            <a:ext cx="987572" cy="595486"/>
          </a:xfrm>
          <a:prstGeom prst="rect">
            <a:avLst/>
          </a:prstGeom>
          <a:noFill/>
          <a:ln>
            <a:solidFill>
              <a:srgbClr val="F1F1F1"/>
            </a:solidFill>
          </a:ln>
        </p:spPr>
      </p:pic>
      <p:sp>
        <p:nvSpPr>
          <p:cNvPr id="104" name="TextBox 48"/>
          <p:cNvSpPr txBox="1"/>
          <p:nvPr/>
        </p:nvSpPr>
        <p:spPr>
          <a:xfrm>
            <a:off x="4240077" y="3400013"/>
            <a:ext cx="630806" cy="276999"/>
          </a:xfrm>
          <a:prstGeom prst="rect">
            <a:avLst/>
          </a:prstGeom>
          <a:noFill/>
        </p:spPr>
        <p:txBody>
          <a:bodyPr wrap="square" lIns="0" tIns="0" rIns="0" bIns="0" rtlCol="0">
            <a:spAutoFit/>
          </a:bodyPr>
          <a:lstStyle/>
          <a:p>
            <a:pPr algn="ctr"/>
            <a:r>
              <a:rPr lang="en-US" sz="900" b="1" dirty="0" smtClean="0"/>
              <a:t>Automotive </a:t>
            </a:r>
          </a:p>
          <a:p>
            <a:pPr algn="ctr"/>
            <a:r>
              <a:rPr lang="en-US" sz="900" b="1" dirty="0" smtClean="0"/>
              <a:t>(23%)</a:t>
            </a:r>
          </a:p>
        </p:txBody>
      </p:sp>
      <p:sp>
        <p:nvSpPr>
          <p:cNvPr id="105" name="Rounded Rectangle 49"/>
          <p:cNvSpPr/>
          <p:nvPr/>
        </p:nvSpPr>
        <p:spPr>
          <a:xfrm>
            <a:off x="3995459" y="2772692"/>
            <a:ext cx="1135282" cy="931486"/>
          </a:xfrm>
          <a:prstGeom prst="roundRect">
            <a:avLst>
              <a:gd name="adj" fmla="val 0"/>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106" name="Picture 12" descr="Energy and Environment"/>
          <p:cNvPicPr>
            <a:picLocks noChangeAspect="1" noChangeArrowheads="1"/>
          </p:cNvPicPr>
          <p:nvPr/>
        </p:nvPicPr>
        <p:blipFill>
          <a:blip r:embed="rId7" cstate="print"/>
          <a:srcRect/>
          <a:stretch>
            <a:fillRect/>
          </a:stretch>
        </p:blipFill>
        <p:spPr bwMode="auto">
          <a:xfrm>
            <a:off x="5434606" y="2789384"/>
            <a:ext cx="1082894" cy="594275"/>
          </a:xfrm>
          <a:prstGeom prst="rect">
            <a:avLst/>
          </a:prstGeom>
          <a:noFill/>
          <a:ln>
            <a:solidFill>
              <a:srgbClr val="F1F1F1"/>
            </a:solidFill>
          </a:ln>
        </p:spPr>
      </p:pic>
      <p:pic>
        <p:nvPicPr>
          <p:cNvPr id="107" name="Picture 14" descr="Equipment and Mechanical Engineering"/>
          <p:cNvPicPr>
            <a:picLocks noChangeAspect="1" noChangeArrowheads="1"/>
          </p:cNvPicPr>
          <p:nvPr/>
        </p:nvPicPr>
        <p:blipFill>
          <a:blip r:embed="rId8" cstate="print"/>
          <a:srcRect/>
          <a:stretch>
            <a:fillRect/>
          </a:stretch>
        </p:blipFill>
        <p:spPr bwMode="auto">
          <a:xfrm>
            <a:off x="6653732" y="2789384"/>
            <a:ext cx="1082894" cy="594275"/>
          </a:xfrm>
          <a:prstGeom prst="rect">
            <a:avLst/>
          </a:prstGeom>
          <a:noFill/>
          <a:ln>
            <a:solidFill>
              <a:srgbClr val="F1F1F1"/>
            </a:solidFill>
          </a:ln>
        </p:spPr>
      </p:pic>
      <p:sp>
        <p:nvSpPr>
          <p:cNvPr id="108" name="TextBox 50"/>
          <p:cNvSpPr txBox="1"/>
          <p:nvPr/>
        </p:nvSpPr>
        <p:spPr>
          <a:xfrm>
            <a:off x="5275521" y="3400013"/>
            <a:ext cx="2636070" cy="276999"/>
          </a:xfrm>
          <a:prstGeom prst="rect">
            <a:avLst/>
          </a:prstGeom>
          <a:noFill/>
        </p:spPr>
        <p:txBody>
          <a:bodyPr wrap="square" lIns="0" tIns="0" rIns="0" bIns="0" rtlCol="0">
            <a:spAutoFit/>
          </a:bodyPr>
          <a:lstStyle/>
          <a:p>
            <a:pPr algn="ctr"/>
            <a:r>
              <a:rPr lang="en-US" sz="900" b="1" dirty="0" smtClean="0"/>
              <a:t>Energy, environment &amp; mechanical engineering</a:t>
            </a:r>
          </a:p>
          <a:p>
            <a:pPr algn="ctr"/>
            <a:r>
              <a:rPr lang="en-US" sz="900" b="1" dirty="0" smtClean="0"/>
              <a:t>(27%)</a:t>
            </a:r>
          </a:p>
        </p:txBody>
      </p:sp>
      <p:sp>
        <p:nvSpPr>
          <p:cNvPr id="109" name="Rounded Rectangle 51"/>
          <p:cNvSpPr/>
          <p:nvPr/>
        </p:nvSpPr>
        <p:spPr>
          <a:xfrm>
            <a:off x="5264226" y="2772692"/>
            <a:ext cx="2671619" cy="931486"/>
          </a:xfrm>
          <a:prstGeom prst="roundRect">
            <a:avLst>
              <a:gd name="adj" fmla="val 0"/>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110" name="Picture 10" descr="Electronic Applications"/>
          <p:cNvPicPr>
            <a:picLocks noChangeAspect="1" noChangeArrowheads="1"/>
          </p:cNvPicPr>
          <p:nvPr/>
        </p:nvPicPr>
        <p:blipFill>
          <a:blip r:embed="rId9" cstate="print"/>
          <a:srcRect/>
          <a:stretch>
            <a:fillRect/>
          </a:stretch>
        </p:blipFill>
        <p:spPr bwMode="auto">
          <a:xfrm>
            <a:off x="8188592" y="2789385"/>
            <a:ext cx="1055680" cy="579341"/>
          </a:xfrm>
          <a:prstGeom prst="rect">
            <a:avLst/>
          </a:prstGeom>
          <a:noFill/>
          <a:ln>
            <a:solidFill>
              <a:srgbClr val="F1F1F1"/>
            </a:solidFill>
          </a:ln>
        </p:spPr>
      </p:pic>
      <p:sp>
        <p:nvSpPr>
          <p:cNvPr id="111" name="TextBox 52"/>
          <p:cNvSpPr txBox="1"/>
          <p:nvPr/>
        </p:nvSpPr>
        <p:spPr>
          <a:xfrm>
            <a:off x="7961223" y="3400013"/>
            <a:ext cx="1345035" cy="276999"/>
          </a:xfrm>
          <a:prstGeom prst="rect">
            <a:avLst/>
          </a:prstGeom>
          <a:noFill/>
        </p:spPr>
        <p:txBody>
          <a:bodyPr wrap="square" lIns="0" tIns="0" rIns="0" bIns="0" rtlCol="0">
            <a:spAutoFit/>
          </a:bodyPr>
          <a:lstStyle/>
          <a:p>
            <a:pPr algn="ctr"/>
            <a:r>
              <a:rPr lang="en-US" sz="900" b="1" dirty="0" smtClean="0"/>
              <a:t>Electronic applications</a:t>
            </a:r>
          </a:p>
          <a:p>
            <a:pPr algn="ctr"/>
            <a:r>
              <a:rPr lang="en-US" sz="900" b="1" dirty="0" smtClean="0"/>
              <a:t>(16%)</a:t>
            </a:r>
          </a:p>
        </p:txBody>
      </p:sp>
      <p:sp>
        <p:nvSpPr>
          <p:cNvPr id="112" name="Rounded Rectangle 53"/>
          <p:cNvSpPr/>
          <p:nvPr/>
        </p:nvSpPr>
        <p:spPr>
          <a:xfrm>
            <a:off x="8069330" y="2772692"/>
            <a:ext cx="1294204" cy="931486"/>
          </a:xfrm>
          <a:prstGeom prst="roundRect">
            <a:avLst>
              <a:gd name="adj" fmla="val 0"/>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Rectangle 55"/>
          <p:cNvSpPr/>
          <p:nvPr/>
        </p:nvSpPr>
        <p:spPr>
          <a:xfrm>
            <a:off x="2459276" y="2523187"/>
            <a:ext cx="6947376" cy="199604"/>
          </a:xfrm>
          <a:prstGeom prst="rect">
            <a:avLst/>
          </a:prstGeom>
          <a:solidFill>
            <a:srgbClr val="005EB8"/>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t>Sectors catered (% contribution to total sales)</a:t>
            </a:r>
          </a:p>
        </p:txBody>
      </p:sp>
      <p:sp>
        <p:nvSpPr>
          <p:cNvPr id="114" name="Rectangle 54"/>
          <p:cNvSpPr/>
          <p:nvPr/>
        </p:nvSpPr>
        <p:spPr>
          <a:xfrm>
            <a:off x="2459276" y="1622060"/>
            <a:ext cx="6947376" cy="19960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t>Product material</a:t>
            </a:r>
          </a:p>
        </p:txBody>
      </p:sp>
      <p:grpSp>
        <p:nvGrpSpPr>
          <p:cNvPr id="117" name="Gruppieren 116"/>
          <p:cNvGrpSpPr/>
          <p:nvPr/>
        </p:nvGrpSpPr>
        <p:grpSpPr>
          <a:xfrm>
            <a:off x="3033354" y="1848312"/>
            <a:ext cx="1015433" cy="623892"/>
            <a:chOff x="2782445" y="1657335"/>
            <a:chExt cx="1073453" cy="675140"/>
          </a:xfrm>
        </p:grpSpPr>
        <p:sp>
          <p:nvSpPr>
            <p:cNvPr id="124" name="TextBox 28"/>
            <p:cNvSpPr txBox="1"/>
            <p:nvPr/>
          </p:nvSpPr>
          <p:spPr>
            <a:xfrm>
              <a:off x="2782445" y="2182599"/>
              <a:ext cx="1073453" cy="149876"/>
            </a:xfrm>
            <a:prstGeom prst="rect">
              <a:avLst/>
            </a:prstGeom>
            <a:noFill/>
          </p:spPr>
          <p:txBody>
            <a:bodyPr wrap="square" lIns="0" tIns="0" rIns="0" bIns="0" rtlCol="0">
              <a:spAutoFit/>
            </a:bodyPr>
            <a:lstStyle/>
            <a:p>
              <a:pPr algn="ctr"/>
              <a:r>
                <a:rPr lang="en-US" sz="900" b="1" dirty="0" smtClean="0"/>
                <a:t>Oxide ceramics</a:t>
              </a:r>
            </a:p>
          </p:txBody>
        </p:sp>
        <p:pic>
          <p:nvPicPr>
            <p:cNvPr id="125" name="Picture 2" descr="http://www.ceramtec.com/_img/content/werkstoffe.aluminiumoxid.jpg"/>
            <p:cNvPicPr>
              <a:picLocks noChangeAspect="1" noChangeArrowheads="1"/>
            </p:cNvPicPr>
            <p:nvPr/>
          </p:nvPicPr>
          <p:blipFill>
            <a:blip r:embed="rId10" cstate="print"/>
            <a:srcRect/>
            <a:stretch>
              <a:fillRect/>
            </a:stretch>
          </p:blipFill>
          <p:spPr bwMode="auto">
            <a:xfrm>
              <a:off x="2875406" y="1657335"/>
              <a:ext cx="887533" cy="467466"/>
            </a:xfrm>
            <a:prstGeom prst="rect">
              <a:avLst/>
            </a:prstGeom>
            <a:noFill/>
            <a:ln>
              <a:solidFill>
                <a:srgbClr val="F1F1F1"/>
              </a:solidFill>
            </a:ln>
          </p:spPr>
        </p:pic>
      </p:grpSp>
      <p:grpSp>
        <p:nvGrpSpPr>
          <p:cNvPr id="118" name="Gruppieren 117"/>
          <p:cNvGrpSpPr/>
          <p:nvPr/>
        </p:nvGrpSpPr>
        <p:grpSpPr>
          <a:xfrm>
            <a:off x="4898178" y="1848312"/>
            <a:ext cx="1742895" cy="623892"/>
            <a:chOff x="4569735" y="1665581"/>
            <a:chExt cx="1842481" cy="675140"/>
          </a:xfrm>
        </p:grpSpPr>
        <p:sp>
          <p:nvSpPr>
            <p:cNvPr id="122" name="TextBox 29"/>
            <p:cNvSpPr txBox="1"/>
            <p:nvPr/>
          </p:nvSpPr>
          <p:spPr>
            <a:xfrm>
              <a:off x="4569735" y="2190845"/>
              <a:ext cx="1842481" cy="149876"/>
            </a:xfrm>
            <a:prstGeom prst="rect">
              <a:avLst/>
            </a:prstGeom>
            <a:noFill/>
          </p:spPr>
          <p:txBody>
            <a:bodyPr wrap="square" lIns="0" tIns="0" rIns="0" bIns="0" rtlCol="0">
              <a:spAutoFit/>
            </a:bodyPr>
            <a:lstStyle/>
            <a:p>
              <a:pPr algn="ctr"/>
              <a:r>
                <a:rPr lang="en-US" sz="900" b="1" dirty="0" smtClean="0"/>
                <a:t>Non-oxide ceramics</a:t>
              </a:r>
            </a:p>
          </p:txBody>
        </p:sp>
        <p:pic>
          <p:nvPicPr>
            <p:cNvPr id="123" name="Picture 4" descr="http://www.ceramtec.com/_img/content/werkstoffe.aluminiumnitrid.jpg"/>
            <p:cNvPicPr>
              <a:picLocks noChangeArrowheads="1"/>
            </p:cNvPicPr>
            <p:nvPr/>
          </p:nvPicPr>
          <p:blipFill>
            <a:blip r:embed="rId11" cstate="print"/>
            <a:srcRect/>
            <a:stretch>
              <a:fillRect/>
            </a:stretch>
          </p:blipFill>
          <p:spPr bwMode="auto">
            <a:xfrm>
              <a:off x="5038858" y="1665581"/>
              <a:ext cx="904235" cy="504057"/>
            </a:xfrm>
            <a:prstGeom prst="rect">
              <a:avLst/>
            </a:prstGeom>
            <a:noFill/>
            <a:ln>
              <a:solidFill>
                <a:srgbClr val="F1F1F1"/>
              </a:solidFill>
            </a:ln>
          </p:spPr>
        </p:pic>
      </p:grpSp>
      <p:grpSp>
        <p:nvGrpSpPr>
          <p:cNvPr id="119" name="Gruppieren 118"/>
          <p:cNvGrpSpPr/>
          <p:nvPr/>
        </p:nvGrpSpPr>
        <p:grpSpPr>
          <a:xfrm>
            <a:off x="7490463" y="1848312"/>
            <a:ext cx="1196780" cy="623892"/>
            <a:chOff x="7494226" y="1665581"/>
            <a:chExt cx="1265161" cy="675140"/>
          </a:xfrm>
        </p:grpSpPr>
        <p:sp>
          <p:nvSpPr>
            <p:cNvPr id="120" name="TextBox 30"/>
            <p:cNvSpPr txBox="1"/>
            <p:nvPr/>
          </p:nvSpPr>
          <p:spPr>
            <a:xfrm>
              <a:off x="7494226" y="2190845"/>
              <a:ext cx="1265161" cy="149876"/>
            </a:xfrm>
            <a:prstGeom prst="rect">
              <a:avLst/>
            </a:prstGeom>
            <a:noFill/>
          </p:spPr>
          <p:txBody>
            <a:bodyPr wrap="square" lIns="0" tIns="0" rIns="0" bIns="0" rtlCol="0">
              <a:spAutoFit/>
            </a:bodyPr>
            <a:lstStyle/>
            <a:p>
              <a:pPr algn="ctr"/>
              <a:r>
                <a:rPr lang="en-US" sz="900" b="1" dirty="0" smtClean="0"/>
                <a:t>Ceramic composite</a:t>
              </a:r>
            </a:p>
          </p:txBody>
        </p:sp>
        <p:pic>
          <p:nvPicPr>
            <p:cNvPr id="121" name="Picture 6" descr="http://www.ceramtec.com/_img/content/werkstoffe.metal-matrix-composite.jpg"/>
            <p:cNvPicPr>
              <a:picLocks noChangeArrowheads="1"/>
            </p:cNvPicPr>
            <p:nvPr/>
          </p:nvPicPr>
          <p:blipFill>
            <a:blip r:embed="rId12" cstate="print"/>
            <a:srcRect/>
            <a:stretch>
              <a:fillRect/>
            </a:stretch>
          </p:blipFill>
          <p:spPr bwMode="auto">
            <a:xfrm>
              <a:off x="7674007" y="1665581"/>
              <a:ext cx="905599" cy="504057"/>
            </a:xfrm>
            <a:prstGeom prst="rect">
              <a:avLst/>
            </a:prstGeom>
            <a:noFill/>
            <a:ln>
              <a:solidFill>
                <a:srgbClr val="F1F1F1"/>
              </a:solidFill>
            </a:ln>
          </p:spPr>
        </p:pic>
      </p:grpSp>
      <p:sp>
        <p:nvSpPr>
          <p:cNvPr id="130" name="Rounded Rectangle 40"/>
          <p:cNvSpPr>
            <a:spLocks/>
          </p:cNvSpPr>
          <p:nvPr/>
        </p:nvSpPr>
        <p:spPr>
          <a:xfrm>
            <a:off x="2502396" y="4010634"/>
            <a:ext cx="731097"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Medical</a:t>
            </a:r>
          </a:p>
          <a:p>
            <a:pPr>
              <a:lnSpc>
                <a:spcPct val="90000"/>
              </a:lnSpc>
              <a:spcBef>
                <a:spcPts val="200"/>
              </a:spcBef>
            </a:pPr>
            <a:r>
              <a:rPr lang="en-US" sz="900" b="1" dirty="0" smtClean="0">
                <a:solidFill>
                  <a:schemeClr val="tx1"/>
                </a:solidFill>
              </a:rPr>
              <a:t>products</a:t>
            </a:r>
          </a:p>
          <a:p>
            <a:pPr marL="171450" lvl="2" indent="-171450">
              <a:lnSpc>
                <a:spcPct val="90000"/>
              </a:lnSpc>
              <a:spcBef>
                <a:spcPts val="400"/>
              </a:spcBef>
              <a:buClr>
                <a:schemeClr val="tx1"/>
              </a:buClr>
              <a:buFont typeface="Univers for KPMG Light" panose="020B0403020202020204" pitchFamily="34" charset="0"/>
              <a:buChar char="—"/>
            </a:pPr>
            <a:r>
              <a:rPr lang="en-US" sz="900" b="1" dirty="0" smtClean="0">
                <a:solidFill>
                  <a:schemeClr val="tx1"/>
                </a:solidFill>
                <a:cs typeface="Arial" pitchFamily="34" charset="0"/>
              </a:rPr>
              <a:t>BIOLOX </a:t>
            </a:r>
            <a:r>
              <a:rPr lang="en-US" sz="900" dirty="0" smtClean="0">
                <a:solidFill>
                  <a:schemeClr val="tx1"/>
                </a:solidFill>
                <a:cs typeface="Arial" pitchFamily="34" charset="0"/>
              </a:rPr>
              <a:t>compo-nents for hip joint prostheses and knee prostheses </a:t>
            </a:r>
          </a:p>
          <a:p>
            <a:pPr marL="177800" lvl="2" indent="-177800">
              <a:lnSpc>
                <a:spcPct val="90000"/>
              </a:lnSpc>
              <a:spcBef>
                <a:spcPts val="200"/>
              </a:spcBef>
              <a:buClr>
                <a:srgbClr val="97989A"/>
              </a:buCl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p:txBody>
      </p:sp>
      <p:sp>
        <p:nvSpPr>
          <p:cNvPr id="131" name="Rounded Rectangle 41"/>
          <p:cNvSpPr>
            <a:spLocks/>
          </p:cNvSpPr>
          <p:nvPr/>
        </p:nvSpPr>
        <p:spPr>
          <a:xfrm>
            <a:off x="3336161" y="4010634"/>
            <a:ext cx="946385"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Mechanical systems</a:t>
            </a:r>
          </a:p>
          <a:p>
            <a:pPr marL="171450" lvl="2" indent="-171450">
              <a:lnSpc>
                <a:spcPct val="90000"/>
              </a:lnSpc>
              <a:spcBef>
                <a:spcPts val="400"/>
              </a:spcBef>
              <a:buClr>
                <a:schemeClr val="tx1"/>
              </a:buClr>
              <a:buFont typeface="Univers for KPMG Light" panose="020B0403020202020204" pitchFamily="34" charset="0"/>
              <a:buChar char="—"/>
            </a:pPr>
            <a:r>
              <a:rPr lang="en-US" sz="900" b="1" dirty="0" smtClean="0">
                <a:solidFill>
                  <a:schemeClr val="tx1"/>
                </a:solidFill>
                <a:cs typeface="Arial" pitchFamily="34" charset="0"/>
              </a:rPr>
              <a:t>Ceramdisc</a:t>
            </a:r>
            <a:r>
              <a:rPr lang="en-US" sz="900" dirty="0" smtClean="0">
                <a:solidFill>
                  <a:schemeClr val="tx1"/>
                </a:solidFill>
                <a:cs typeface="Arial" pitchFamily="34" charset="0"/>
              </a:rPr>
              <a:t> seal and regulator discs for sanitary fittings &amp; devices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Triduon cartridges for faucets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Components for pumps &amp; compressors</a:t>
            </a:r>
          </a:p>
        </p:txBody>
      </p:sp>
      <p:sp>
        <p:nvSpPr>
          <p:cNvPr id="133" name="Rounded Rectangle 43"/>
          <p:cNvSpPr>
            <a:spLocks/>
          </p:cNvSpPr>
          <p:nvPr/>
        </p:nvSpPr>
        <p:spPr>
          <a:xfrm>
            <a:off x="5327231" y="4010634"/>
            <a:ext cx="1012291"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Multifunctional </a:t>
            </a:r>
          </a:p>
          <a:p>
            <a:pPr>
              <a:lnSpc>
                <a:spcPct val="90000"/>
              </a:lnSpc>
              <a:spcBef>
                <a:spcPts val="200"/>
              </a:spcBef>
            </a:pPr>
            <a:r>
              <a:rPr lang="en-US" sz="900" b="1" dirty="0" smtClean="0">
                <a:solidFill>
                  <a:schemeClr val="tx1"/>
                </a:solidFill>
              </a:rPr>
              <a:t>ceramics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System components for electrical &amp; thermal insulation, automotive &amp; precision engineering</a:t>
            </a:r>
          </a:p>
          <a:p>
            <a:pPr marL="171450" lvl="2" indent="-171450">
              <a:lnSpc>
                <a:spcPct val="90000"/>
              </a:lnSpc>
              <a:spcBef>
                <a:spcPts val="200"/>
              </a:spcBef>
              <a:buClr>
                <a:schemeClr val="tx1"/>
              </a:buClr>
              <a:buFont typeface="Univers for KPMG Light" panose="020B0403020202020204" pitchFamily="34" charset="0"/>
              <a:buChar char="—"/>
            </a:pPr>
            <a:r>
              <a:rPr lang="en-US" sz="900" dirty="0" smtClean="0">
                <a:solidFill>
                  <a:schemeClr val="tx1"/>
                </a:solidFill>
                <a:cs typeface="Arial" pitchFamily="34" charset="0"/>
              </a:rPr>
              <a:t>Metalized ceramics for electronics</a:t>
            </a:r>
          </a:p>
          <a:p>
            <a:pPr marL="171450" lvl="2" indent="-171450">
              <a:lnSpc>
                <a:spcPct val="90000"/>
              </a:lnSpc>
              <a:spcBef>
                <a:spcPts val="200"/>
              </a:spcBef>
              <a:buClr>
                <a:schemeClr val="tx1"/>
              </a:buClr>
              <a:buFont typeface="Univers for KPMG Light" panose="020B0403020202020204" pitchFamily="34" charset="0"/>
              <a:buChar char="—"/>
            </a:pPr>
            <a:r>
              <a:rPr lang="en-US" sz="900" dirty="0" smtClean="0">
                <a:solidFill>
                  <a:schemeClr val="tx1"/>
                </a:solidFill>
                <a:cs typeface="Arial" pitchFamily="34" charset="0"/>
              </a:rPr>
              <a:t>Piezo-ceramics and actuators</a:t>
            </a: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p:txBody>
      </p:sp>
      <p:sp>
        <p:nvSpPr>
          <p:cNvPr id="134" name="Rounded Rectangle 44"/>
          <p:cNvSpPr>
            <a:spLocks/>
          </p:cNvSpPr>
          <p:nvPr/>
        </p:nvSpPr>
        <p:spPr>
          <a:xfrm>
            <a:off x="6369307" y="4010634"/>
            <a:ext cx="903153"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Chemical</a:t>
            </a:r>
          </a:p>
          <a:p>
            <a:pPr>
              <a:lnSpc>
                <a:spcPct val="90000"/>
              </a:lnSpc>
              <a:spcBef>
                <a:spcPts val="200"/>
              </a:spcBef>
            </a:pPr>
            <a:r>
              <a:rPr lang="en-US" sz="900" b="1" dirty="0" smtClean="0">
                <a:solidFill>
                  <a:schemeClr val="tx1"/>
                </a:solidFill>
              </a:rPr>
              <a:t>applications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Customized products for the chemicals industry, laboratory and environmental technology, metallurgical applications and pyrometry</a:t>
            </a: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endParaRPr>
          </a:p>
        </p:txBody>
      </p:sp>
      <p:sp>
        <p:nvSpPr>
          <p:cNvPr id="135" name="Rounded Rectangle 45"/>
          <p:cNvSpPr>
            <a:spLocks/>
          </p:cNvSpPr>
          <p:nvPr/>
        </p:nvSpPr>
        <p:spPr>
          <a:xfrm>
            <a:off x="7355567" y="4010634"/>
            <a:ext cx="833981"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Tools</a:t>
            </a:r>
          </a:p>
          <a:p>
            <a:pPr marL="171450" lvl="2" indent="-171450">
              <a:lnSpc>
                <a:spcPct val="90000"/>
              </a:lnSpc>
              <a:spcBef>
                <a:spcPts val="200"/>
              </a:spcBef>
              <a:buClr>
                <a:schemeClr val="tx1"/>
              </a:buClr>
              <a:buFont typeface="Univers for KPMG Light" panose="020B0403020202020204" pitchFamily="34" charset="0"/>
              <a:buChar char="—"/>
            </a:pPr>
            <a:endParaRPr lang="en-US" sz="900" b="1" dirty="0" smtClean="0">
              <a:solidFill>
                <a:schemeClr val="tx1"/>
              </a:solidFill>
              <a:cs typeface="Arial" pitchFamily="34" charset="0"/>
            </a:endParaRPr>
          </a:p>
          <a:p>
            <a:pPr marL="171450" lvl="2" indent="-171450">
              <a:lnSpc>
                <a:spcPct val="90000"/>
              </a:lnSpc>
              <a:spcBef>
                <a:spcPts val="400"/>
              </a:spcBef>
              <a:buClr>
                <a:schemeClr val="tx1"/>
              </a:buClr>
              <a:buFont typeface="Univers for KPMG Light" panose="020B0403020202020204" pitchFamily="34" charset="0"/>
              <a:buChar char="—"/>
            </a:pPr>
            <a:r>
              <a:rPr lang="en-US" sz="900" b="1" dirty="0" smtClean="0">
                <a:solidFill>
                  <a:schemeClr val="tx1"/>
                </a:solidFill>
                <a:cs typeface="Arial" pitchFamily="34" charset="0"/>
              </a:rPr>
              <a:t>SPK</a:t>
            </a:r>
            <a:r>
              <a:rPr lang="en-US" sz="900" dirty="0" smtClean="0">
                <a:solidFill>
                  <a:schemeClr val="tx1"/>
                </a:solidFill>
                <a:cs typeface="Arial" pitchFamily="34" charset="0"/>
              </a:rPr>
              <a:t> cutting ceramics and customized tool systems for turning, milling and drilling cast iron &amp; hardened steels</a:t>
            </a: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cs typeface="Arial" pitchFamily="34" charset="0"/>
            </a:endParaRPr>
          </a:p>
          <a:p>
            <a:pPr marL="177800" lvl="2" indent="-177800">
              <a:lnSpc>
                <a:spcPct val="90000"/>
              </a:lnSpc>
              <a:spcBef>
                <a:spcPts val="200"/>
              </a:spcBef>
              <a:buClr>
                <a:srgbClr val="97989A"/>
              </a:buClr>
              <a:buFont typeface="Arial" pitchFamily="34" charset="0"/>
              <a:buChar char="■"/>
            </a:pPr>
            <a:endParaRPr lang="en-US" sz="900" b="1" dirty="0" smtClean="0">
              <a:solidFill>
                <a:schemeClr val="tx1"/>
              </a:solidFill>
            </a:endParaRPr>
          </a:p>
        </p:txBody>
      </p:sp>
      <p:sp>
        <p:nvSpPr>
          <p:cNvPr id="136" name="Rounded Rectangle 46"/>
          <p:cNvSpPr>
            <a:spLocks/>
          </p:cNvSpPr>
          <p:nvPr/>
        </p:nvSpPr>
        <p:spPr>
          <a:xfrm>
            <a:off x="8291045" y="4010634"/>
            <a:ext cx="1093630"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Electronic</a:t>
            </a:r>
          </a:p>
          <a:p>
            <a:pPr>
              <a:lnSpc>
                <a:spcPct val="90000"/>
              </a:lnSpc>
              <a:spcBef>
                <a:spcPts val="200"/>
              </a:spcBef>
            </a:pPr>
            <a:r>
              <a:rPr lang="en-US" sz="900" b="1" dirty="0" smtClean="0">
                <a:solidFill>
                  <a:schemeClr val="tx1"/>
                </a:solidFill>
              </a:rPr>
              <a:t>applications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Substrates for microelectronic &amp; high performance electronics, passive compo-nents and subs-trates for induc-tors and resistors</a:t>
            </a:r>
          </a:p>
          <a:p>
            <a:pPr marL="171450" lvl="2" indent="-171450">
              <a:lnSpc>
                <a:spcPct val="90000"/>
              </a:lnSpc>
              <a:spcBef>
                <a:spcPts val="200"/>
              </a:spcBef>
              <a:buClr>
                <a:schemeClr val="tx1"/>
              </a:buClr>
              <a:buFont typeface="Univers for KPMG Light" panose="020B0403020202020204" pitchFamily="34" charset="0"/>
              <a:buChar char="—"/>
            </a:pPr>
            <a:r>
              <a:rPr lang="en-US" sz="900" dirty="0" smtClean="0">
                <a:solidFill>
                  <a:schemeClr val="tx1"/>
                </a:solidFill>
                <a:cs typeface="Arial" pitchFamily="34" charset="0"/>
              </a:rPr>
              <a:t>Ceramic heatsinks </a:t>
            </a:r>
            <a:r>
              <a:rPr lang="en-US" sz="900" b="1" dirty="0" smtClean="0">
                <a:solidFill>
                  <a:schemeClr val="tx1"/>
                </a:solidFill>
                <a:cs typeface="Arial" pitchFamily="34" charset="0"/>
              </a:rPr>
              <a:t>CeramCool</a:t>
            </a:r>
          </a:p>
          <a:p>
            <a:pPr marL="171450" lvl="2" indent="-171450">
              <a:lnSpc>
                <a:spcPct val="90000"/>
              </a:lnSpc>
              <a:spcBef>
                <a:spcPts val="200"/>
              </a:spcBef>
              <a:buClr>
                <a:schemeClr val="tx1"/>
              </a:buClr>
              <a:buFont typeface="Univers for KPMG Light" panose="020B0403020202020204" pitchFamily="34" charset="0"/>
              <a:buChar char="—"/>
            </a:pPr>
            <a:r>
              <a:rPr lang="en-US" sz="900" dirty="0" smtClean="0">
                <a:solidFill>
                  <a:schemeClr val="tx1"/>
                </a:solidFill>
                <a:cs typeface="Arial" pitchFamily="34" charset="0"/>
              </a:rPr>
              <a:t>Fuel cell components</a:t>
            </a:r>
            <a:endParaRPr lang="en-US" sz="900" dirty="0" smtClean="0">
              <a:solidFill>
                <a:schemeClr val="tx1"/>
              </a:solidFill>
            </a:endParaRPr>
          </a:p>
        </p:txBody>
      </p:sp>
      <p:sp>
        <p:nvSpPr>
          <p:cNvPr id="129" name="Rectangle 56"/>
          <p:cNvSpPr/>
          <p:nvPr/>
        </p:nvSpPr>
        <p:spPr>
          <a:xfrm>
            <a:off x="2459280" y="3759701"/>
            <a:ext cx="6947485" cy="199604"/>
          </a:xfrm>
          <a:prstGeom prst="rect">
            <a:avLst/>
          </a:prstGeom>
          <a:solidFill>
            <a:srgbClr val="0091D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t>Product applications</a:t>
            </a:r>
          </a:p>
        </p:txBody>
      </p:sp>
      <p:sp>
        <p:nvSpPr>
          <p:cNvPr id="47" name="Rectangle 56"/>
          <p:cNvSpPr/>
          <p:nvPr/>
        </p:nvSpPr>
        <p:spPr>
          <a:xfrm>
            <a:off x="2459167" y="3959305"/>
            <a:ext cx="6947485" cy="20620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800" b="1" dirty="0" smtClean="0"/>
          </a:p>
        </p:txBody>
      </p:sp>
      <p:sp>
        <p:nvSpPr>
          <p:cNvPr id="48" name="Rectangle 55"/>
          <p:cNvSpPr/>
          <p:nvPr/>
        </p:nvSpPr>
        <p:spPr>
          <a:xfrm>
            <a:off x="2459276" y="2728786"/>
            <a:ext cx="6947376" cy="98638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800" b="1" dirty="0" smtClean="0"/>
          </a:p>
        </p:txBody>
      </p:sp>
      <p:sp>
        <p:nvSpPr>
          <p:cNvPr id="49" name="Rectangle 54"/>
          <p:cNvSpPr/>
          <p:nvPr/>
        </p:nvSpPr>
        <p:spPr>
          <a:xfrm>
            <a:off x="2459276" y="1820697"/>
            <a:ext cx="6947376" cy="6619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900" b="1" dirty="0" smtClean="0"/>
          </a:p>
        </p:txBody>
      </p:sp>
      <p:sp>
        <p:nvSpPr>
          <p:cNvPr id="46" name="Rounded Rectangle 43"/>
          <p:cNvSpPr>
            <a:spLocks/>
          </p:cNvSpPr>
          <p:nvPr/>
        </p:nvSpPr>
        <p:spPr>
          <a:xfrm>
            <a:off x="4296363" y="4010634"/>
            <a:ext cx="967864" cy="1882103"/>
          </a:xfrm>
          <a:prstGeom prst="roundRect">
            <a:avLst>
              <a:gd name="adj" fmla="val 0"/>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90000"/>
              </a:lnSpc>
              <a:spcBef>
                <a:spcPts val="200"/>
              </a:spcBef>
            </a:pPr>
            <a:r>
              <a:rPr lang="en-US" sz="900" b="1" dirty="0" smtClean="0">
                <a:solidFill>
                  <a:schemeClr val="tx1"/>
                </a:solidFill>
              </a:rPr>
              <a:t>Mechanical applications</a:t>
            </a:r>
          </a:p>
          <a:p>
            <a:pPr marL="171450" lvl="2" indent="-171450">
              <a:lnSpc>
                <a:spcPct val="90000"/>
              </a:lnSpc>
              <a:spcBef>
                <a:spcPts val="400"/>
              </a:spcBef>
              <a:buClr>
                <a:schemeClr val="tx1"/>
              </a:buClr>
              <a:buFont typeface="Univers for KPMG Light" panose="020B0403020202020204" pitchFamily="34" charset="0"/>
              <a:buChar char="—"/>
            </a:pPr>
            <a:r>
              <a:rPr lang="en-US" sz="900" dirty="0" smtClean="0">
                <a:solidFill>
                  <a:schemeClr val="tx1"/>
                </a:solidFill>
                <a:cs typeface="Arial" pitchFamily="34" charset="0"/>
              </a:rPr>
              <a:t>Components for forming processes, components </a:t>
            </a:r>
            <a:br>
              <a:rPr lang="en-US" sz="900" dirty="0" smtClean="0">
                <a:solidFill>
                  <a:schemeClr val="tx1"/>
                </a:solidFill>
                <a:cs typeface="Arial" pitchFamily="34" charset="0"/>
              </a:rPr>
            </a:br>
            <a:r>
              <a:rPr lang="en-US" sz="900" dirty="0" smtClean="0">
                <a:solidFill>
                  <a:schemeClr val="tx1"/>
                </a:solidFill>
                <a:cs typeface="Arial" pitchFamily="34" charset="0"/>
              </a:rPr>
              <a:t>for use in machine- </a:t>
            </a:r>
            <a:br>
              <a:rPr lang="en-US" sz="900" dirty="0" smtClean="0">
                <a:solidFill>
                  <a:schemeClr val="tx1"/>
                </a:solidFill>
                <a:cs typeface="Arial" pitchFamily="34" charset="0"/>
              </a:rPr>
            </a:br>
            <a:r>
              <a:rPr lang="en-US" sz="900" dirty="0" smtClean="0">
                <a:solidFill>
                  <a:schemeClr val="tx1"/>
                </a:solidFill>
                <a:cs typeface="Arial" pitchFamily="34" charset="0"/>
              </a:rPr>
              <a:t>and plant engineering, textile industries &amp; special applications</a:t>
            </a:r>
          </a:p>
          <a:p>
            <a:pPr marL="177800" lvl="2" indent="-177800">
              <a:lnSpc>
                <a:spcPct val="90000"/>
              </a:lnSpc>
              <a:spcBef>
                <a:spcPts val="200"/>
              </a:spcBef>
              <a:buClr>
                <a:srgbClr val="97989A"/>
              </a:buClr>
              <a:buFont typeface="Arial" pitchFamily="34" charset="0"/>
              <a:buChar char="■"/>
            </a:pPr>
            <a:endParaRPr lang="en-US" sz="900" dirty="0" smtClean="0">
              <a:solidFill>
                <a:schemeClr val="tx1"/>
              </a:solidFill>
              <a:cs typeface="Arial" pitchFamily="34" charset="0"/>
            </a:endParaRPr>
          </a:p>
        </p:txBody>
      </p:sp>
    </p:spTree>
    <p:extLst>
      <p:ext uri="{BB962C8B-B14F-4D97-AF65-F5344CB8AC3E}">
        <p14:creationId xmlns:p14="http://schemas.microsoft.com/office/powerpoint/2010/main" val="530617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Advanced ceramics have eight applications from electric components to medical applications</a:t>
            </a:r>
          </a:p>
          <a:p>
            <a:pPr lvl="0"/>
            <a:r>
              <a:rPr lang="en-US" dirty="0"/>
              <a:t>Each application has 2-5 sub categories</a:t>
            </a:r>
          </a:p>
          <a:p>
            <a:endParaRPr lang="en-US" dirty="0"/>
          </a:p>
        </p:txBody>
      </p:sp>
      <p:sp>
        <p:nvSpPr>
          <p:cNvPr id="5" name="Titel 4"/>
          <p:cNvSpPr>
            <a:spLocks noGrp="1"/>
          </p:cNvSpPr>
          <p:nvPr>
            <p:ph type="title"/>
          </p:nvPr>
        </p:nvSpPr>
        <p:spPr/>
        <p:txBody>
          <a:bodyPr/>
          <a:lstStyle/>
          <a:p>
            <a:r>
              <a:rPr lang="en-US" dirty="0" smtClean="0"/>
              <a:t>1. How is the market defined? What are the market segments? (2/2)</a:t>
            </a:r>
            <a:endParaRPr lang="en-US" dirty="0"/>
          </a:p>
        </p:txBody>
      </p:sp>
      <p:sp>
        <p:nvSpPr>
          <p:cNvPr id="2" name="Textplatzhalter 1"/>
          <p:cNvSpPr>
            <a:spLocks noGrp="1"/>
          </p:cNvSpPr>
          <p:nvPr>
            <p:ph type="body" sz="quarter" idx="13"/>
          </p:nvPr>
        </p:nvSpPr>
        <p:spPr/>
        <p:txBody>
          <a:bodyPr/>
          <a:lstStyle/>
          <a:p>
            <a:r>
              <a:rPr lang="en-US" dirty="0"/>
              <a:t>Market </a:t>
            </a:r>
            <a:r>
              <a:rPr lang="en-US" dirty="0" smtClean="0"/>
              <a:t>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Applications of advanced ceramics</a:t>
            </a:r>
          </a:p>
        </p:txBody>
      </p:sp>
      <p:sp>
        <p:nvSpPr>
          <p:cNvPr id="45" name="Textfeld 59"/>
          <p:cNvSpPr txBox="1"/>
          <p:nvPr>
            <p:custDataLst>
              <p:tags r:id="rId2"/>
            </p:custDataLst>
          </p:nvPr>
        </p:nvSpPr>
        <p:spPr>
          <a:xfrm>
            <a:off x="2446338" y="6021388"/>
            <a:ext cx="4608512" cy="184666"/>
          </a:xfrm>
          <a:prstGeom prst="rect">
            <a:avLst/>
          </a:prstGeom>
          <a:noFill/>
        </p:spPr>
        <p:txBody>
          <a:bodyPr wrap="square" lIns="0" tIns="0" rIns="0" bIns="0" rtlCol="0">
            <a:spAutoFit/>
          </a:bodyPr>
          <a:lstStyle/>
          <a:p>
            <a:pPr defTabSz="361950"/>
            <a:r>
              <a:rPr lang="en-US" sz="600" dirty="0" smtClean="0">
                <a:solidFill>
                  <a:srgbClr val="000000"/>
                </a:solidFill>
              </a:rPr>
              <a:t>Note: Key application areas have been highlighted</a:t>
            </a:r>
          </a:p>
          <a:p>
            <a:pPr defTabSz="361950"/>
            <a:r>
              <a:rPr lang="en-US" sz="600" dirty="0" smtClean="0">
                <a:solidFill>
                  <a:srgbClr val="000000"/>
                </a:solidFill>
              </a:rPr>
              <a:t>Sources: Company website, Freedonia, Freiberg University of Mining and Technology</a:t>
            </a:r>
          </a:p>
        </p:txBody>
      </p:sp>
      <p:graphicFrame>
        <p:nvGraphicFramePr>
          <p:cNvPr id="46" name="Group 309"/>
          <p:cNvGraphicFramePr>
            <a:graphicFrameLocks noGrp="1"/>
          </p:cNvGraphicFramePr>
          <p:nvPr>
            <p:custDataLst>
              <p:tags r:id="rId3"/>
            </p:custDataLst>
            <p:extLst>
              <p:ext uri="{D42A27DB-BD31-4B8C-83A1-F6EECF244321}">
                <p14:modId xmlns:p14="http://schemas.microsoft.com/office/powerpoint/2010/main" val="4126049978"/>
              </p:ext>
            </p:extLst>
          </p:nvPr>
        </p:nvGraphicFramePr>
        <p:xfrm>
          <a:off x="2447440" y="1585861"/>
          <a:ext cx="6959749" cy="4428000"/>
        </p:xfrm>
        <a:graphic>
          <a:graphicData uri="http://schemas.openxmlformats.org/drawingml/2006/table">
            <a:tbl>
              <a:tblPr/>
              <a:tblGrid>
                <a:gridCol w="562773"/>
                <a:gridCol w="799622"/>
                <a:gridCol w="799622"/>
                <a:gridCol w="799622"/>
                <a:gridCol w="799622"/>
                <a:gridCol w="799622"/>
                <a:gridCol w="799622"/>
                <a:gridCol w="799622"/>
                <a:gridCol w="799622"/>
              </a:tblGrid>
              <a:tr h="396000">
                <a:tc>
                  <a:txBody>
                    <a:bodyPr/>
                    <a:lstStyle/>
                    <a:p>
                      <a:pPr algn="l"/>
                      <a:r>
                        <a:rPr lang="en-US" sz="800" b="1" noProof="0" dirty="0" smtClean="0">
                          <a:solidFill>
                            <a:schemeClr val="bg1"/>
                          </a:solidFill>
                          <a:latin typeface="+mn-lt"/>
                        </a:rPr>
                        <a:t>Industry</a:t>
                      </a:r>
                      <a:endParaRPr lang="en-US" sz="800" b="1" noProof="0" dirty="0">
                        <a:solidFill>
                          <a:schemeClr val="bg1"/>
                        </a:solidFill>
                        <a:latin typeface="+mn-lt"/>
                      </a:endParaRPr>
                    </a:p>
                  </a:txBody>
                  <a:tcPr marL="36000" marR="36000" marT="36000" marB="36000" anchor="ctr">
                    <a:lnL w="9525"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800" b="1" noProof="0" dirty="0" smtClean="0">
                          <a:solidFill>
                            <a:schemeClr val="bg1"/>
                          </a:solidFill>
                          <a:latin typeface="+mn-lt"/>
                        </a:rPr>
                        <a:t>Electronic</a:t>
                      </a:r>
                    </a:p>
                    <a:p>
                      <a:pPr algn="l"/>
                      <a:r>
                        <a:rPr lang="en-US" sz="800" b="1" noProof="0" dirty="0" smtClean="0">
                          <a:solidFill>
                            <a:schemeClr val="bg1"/>
                          </a:solidFill>
                          <a:latin typeface="+mn-lt"/>
                        </a:rPr>
                        <a:t>Component</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800" b="1" noProof="0" dirty="0" smtClean="0">
                          <a:solidFill>
                            <a:schemeClr val="bg1"/>
                          </a:solidFill>
                          <a:latin typeface="+mn-lt"/>
                        </a:rPr>
                        <a:t>Electrical Equipment</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800" b="1" noProof="0" dirty="0" smtClean="0">
                          <a:solidFill>
                            <a:schemeClr val="bg1"/>
                          </a:solidFill>
                          <a:latin typeface="+mn-lt"/>
                        </a:rPr>
                        <a:t>Transportation Equipment</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800" b="1" noProof="0" dirty="0" smtClean="0">
                          <a:solidFill>
                            <a:schemeClr val="bg1"/>
                          </a:solidFill>
                          <a:latin typeface="+mn-lt"/>
                        </a:rPr>
                        <a:t>Mechanical Engineering</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0000"/>
                        </a:lnSpc>
                        <a:spcBef>
                          <a:spcPts val="0"/>
                        </a:spcBef>
                        <a:spcAft>
                          <a:spcPct val="0"/>
                        </a:spcAft>
                        <a:buClr>
                          <a:srgbClr val="97989A"/>
                        </a:buClr>
                        <a:buSzPct val="100000"/>
                        <a:buFont typeface="Arial" pitchFamily="34" charset="0"/>
                        <a:buNone/>
                        <a:tabLst/>
                      </a:pPr>
                      <a:r>
                        <a:rPr lang="en-US" sz="800" b="1" kern="1200" noProof="0" dirty="0" smtClean="0">
                          <a:solidFill>
                            <a:schemeClr val="bg1"/>
                          </a:solidFill>
                          <a:latin typeface="+mn-lt"/>
                          <a:ea typeface="+mn-ea"/>
                          <a:cs typeface="+mn-cs"/>
                        </a:rPr>
                        <a:t>Energy and Environment</a:t>
                      </a:r>
                    </a:p>
                  </a:txBody>
                  <a:tcPr marL="36000" marR="3600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800" b="1" kern="1200" noProof="0" dirty="0" smtClean="0">
                          <a:solidFill>
                            <a:schemeClr val="bg1"/>
                          </a:solidFill>
                          <a:latin typeface="+mn-lt"/>
                          <a:ea typeface="+mn-ea"/>
                          <a:cs typeface="+mn-cs"/>
                        </a:rPr>
                        <a:t>Defense</a:t>
                      </a:r>
                    </a:p>
                  </a:txBody>
                  <a:tcPr marL="36000" marR="3600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800" b="1" kern="1200" noProof="0" dirty="0" smtClean="0">
                          <a:solidFill>
                            <a:schemeClr val="bg1"/>
                          </a:solidFill>
                          <a:latin typeface="+mn-lt"/>
                          <a:ea typeface="+mn-ea"/>
                          <a:cs typeface="+mn-cs"/>
                        </a:rPr>
                        <a:t>Medical</a:t>
                      </a:r>
                    </a:p>
                  </a:txBody>
                  <a:tcPr marL="36000" marR="3600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800" b="1" kern="1200" noProof="0" dirty="0" smtClean="0">
                          <a:solidFill>
                            <a:schemeClr val="bg1"/>
                          </a:solidFill>
                          <a:latin typeface="+mn-lt"/>
                          <a:ea typeface="+mn-ea"/>
                          <a:cs typeface="+mn-cs"/>
                        </a:rPr>
                        <a:t>Chemical </a:t>
                      </a:r>
                    </a:p>
                  </a:txBody>
                  <a:tcPr marL="36000" marR="36000" marT="36000" marB="36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440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mn-cs"/>
                        </a:rPr>
                        <a:t>Sub category</a:t>
                      </a: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smtClean="0">
                        <a:ln>
                          <a:noFill/>
                        </a:ln>
                        <a:solidFill>
                          <a:schemeClr val="accent3"/>
                        </a:solidFill>
                        <a:effectLst/>
                        <a:latin typeface="+mn-lt"/>
                        <a:ea typeface="+mn-ea"/>
                        <a:cs typeface="+mn-cs"/>
                      </a:endParaRP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smtClean="0">
                        <a:ln>
                          <a:noFill/>
                        </a:ln>
                        <a:solidFill>
                          <a:schemeClr val="accent3"/>
                        </a:solidFill>
                        <a:effectLst/>
                        <a:latin typeface="+mn-lt"/>
                        <a:ea typeface="+mn-ea"/>
                        <a:cs typeface="+mn-cs"/>
                      </a:endParaRP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smtClean="0">
                        <a:ln>
                          <a:noFill/>
                        </a:ln>
                        <a:solidFill>
                          <a:schemeClr val="accent3"/>
                        </a:solidFill>
                        <a:effectLst/>
                        <a:latin typeface="+mn-lt"/>
                        <a:ea typeface="+mn-ea"/>
                        <a:cs typeface="+mn-cs"/>
                      </a:endParaRP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smtClean="0">
                        <a:ln>
                          <a:noFill/>
                        </a:ln>
                        <a:solidFill>
                          <a:schemeClr val="accent3"/>
                        </a:solidFill>
                        <a:effectLst/>
                        <a:latin typeface="+mn-lt"/>
                        <a:ea typeface="+mn-ea"/>
                        <a:cs typeface="+mn-cs"/>
                      </a:endParaRP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smtClean="0">
                        <a:ln>
                          <a:noFill/>
                        </a:ln>
                        <a:solidFill>
                          <a:schemeClr val="accent3"/>
                        </a:solidFill>
                        <a:effectLst/>
                        <a:latin typeface="+mn-lt"/>
                        <a:ea typeface="+mn-ea"/>
                        <a:cs typeface="+mn-cs"/>
                      </a:endParaRPr>
                    </a:p>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800" b="1" i="0" u="none" strike="noStrike" kern="1200" cap="none" normalizeH="0" baseline="0" noProof="0" dirty="0">
                        <a:ln>
                          <a:noFill/>
                        </a:ln>
                        <a:solidFill>
                          <a:schemeClr val="accent3"/>
                        </a:solidFill>
                        <a:effectLst/>
                        <a:latin typeface="+mn-lt"/>
                        <a:ea typeface="+mn-ea"/>
                        <a:cs typeface="+mn-cs"/>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Semicon-ductors and Integrated circuit packages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Capacitors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Insulators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Substrates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Insulators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Permanent magnets</a:t>
                      </a:r>
                      <a:endParaRPr lang="en-US" sz="800" kern="1200" noProof="0" dirty="0">
                        <a:solidFill>
                          <a:schemeClr val="tx1"/>
                        </a:solidFill>
                        <a:latin typeface="+mn-lt"/>
                        <a:ea typeface="+mn-ea"/>
                        <a:cs typeface="+mn-cs"/>
                        <a:sym typeface="Wingdings" pitchFamily="2" charset="2"/>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Motor vehicles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Aerospace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Process engineering</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Equipment engineering</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Power plant engines and turbines </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Photovoltaic</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Solar thermal energy conversion</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Wind power</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Hydro power</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Body and vehicle armor</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Military aircraft</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endParaRPr lang="en-US" sz="8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Orthopedic implant</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Dental</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Diagnostic devices</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Laboratory equipment</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Foundries</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201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Advant-ages of advanced ceramics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Dielectric properties (energy storing capacity)</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corrosion resistance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Magnetic properties</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corrosion resistance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Wear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corrosion resistance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Wear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corrosion resistance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stress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endParaRPr lang="en-US" sz="8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Wear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and corrosion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Light weight </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chemical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No effects negatively affecting the body’s metabolism</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Long lifetime under physiological conditions </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Wear resistance</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chemical resistance</a:t>
                      </a:r>
                    </a:p>
                    <a:p>
                      <a:pPr marL="108000" marR="0" lvl="2" indent="-108000" algn="l" defTabSz="914400" rtl="0" eaLnBrk="1" fontAlgn="base" latinLnBrk="0" hangingPunct="1">
                        <a:lnSpc>
                          <a:spcPct val="100000"/>
                        </a:lnSpc>
                        <a:spcBef>
                          <a:spcPts val="200"/>
                        </a:spcBef>
                        <a:spcAft>
                          <a:spcPct val="0"/>
                        </a:spcAft>
                        <a:buClr>
                          <a:schemeClr val="tx2"/>
                        </a:buClr>
                        <a:buSzPct val="100000"/>
                        <a:buFont typeface="Arial" panose="020B0604020202020204" pitchFamily="34" charset="0"/>
                        <a:buChar char="-"/>
                        <a:tabLst/>
                        <a:defRPr/>
                      </a:pPr>
                      <a:r>
                        <a:rPr lang="en-US" sz="800" kern="1200" noProof="0" dirty="0" smtClean="0">
                          <a:solidFill>
                            <a:schemeClr val="tx1"/>
                          </a:solidFill>
                          <a:latin typeface="+mn-lt"/>
                          <a:ea typeface="+mn-ea"/>
                          <a:cs typeface="+mn-cs"/>
                          <a:sym typeface="Wingdings" pitchFamily="2" charset="2"/>
                        </a:rPr>
                        <a:t>High temperature resistance</a:t>
                      </a: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Example</a:t>
                      </a:r>
                      <a:endParaRPr kumimoji="0" lang="en-US" sz="800" b="1" i="0" u="none" strike="noStrike" kern="1200" cap="none" normalizeH="0" baseline="0" noProof="0" dirty="0">
                        <a:ln>
                          <a:noFill/>
                        </a:ln>
                        <a:solidFill>
                          <a:schemeClr val="accent3"/>
                        </a:solidFill>
                        <a:effectLst/>
                        <a:latin typeface="+mn-lt"/>
                        <a:ea typeface="+mn-ea"/>
                        <a:cs typeface="+mn-cs"/>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endParaRPr kumimoji="0" lang="en-US" sz="800" b="1" i="0" u="none" strike="noStrike" kern="1200" cap="none" normalizeH="0" baseline="0" noProof="0" dirty="0">
                        <a:ln>
                          <a:noFill/>
                        </a:ln>
                        <a:solidFill>
                          <a:schemeClr val="accent3"/>
                        </a:solidFill>
                        <a:effectLst/>
                        <a:latin typeface="+mn-lt"/>
                        <a:ea typeface="+mn-ea"/>
                        <a:cs typeface="+mn-cs"/>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a:solidFill>
                          <a:schemeClr val="tx1"/>
                        </a:solidFill>
                        <a:latin typeface="+mn-lt"/>
                        <a:ea typeface="+mn-ea"/>
                        <a:cs typeface="+mn-cs"/>
                        <a:sym typeface="Wingdings" pitchFamily="2" charset="2"/>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mn-cs"/>
                        <a:sym typeface="Wingdings" pitchFamily="2" charset="2"/>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mn-cs"/>
                        <a:sym typeface="Wingdings" pitchFamily="2" charset="2"/>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Arial" pitchFamily="34" charset="0"/>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Arial" pitchFamily="34" charset="0"/>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Arial" pitchFamily="34" charset="0"/>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base" latinLnBrk="0" hangingPunct="1">
                        <a:lnSpc>
                          <a:spcPct val="100000"/>
                        </a:lnSpc>
                        <a:spcBef>
                          <a:spcPts val="400"/>
                        </a:spcBef>
                        <a:spcAft>
                          <a:spcPct val="0"/>
                        </a:spcAft>
                        <a:buClr>
                          <a:srgbClr val="97989A"/>
                        </a:buClr>
                        <a:buSzPct val="100000"/>
                        <a:buFont typeface="Arial" pitchFamily="34" charset="0"/>
                        <a:buChar char="■"/>
                        <a:tabLst/>
                        <a:defRPr/>
                      </a:pPr>
                      <a:endParaRPr lang="en-US" sz="800" kern="1200" noProof="0" dirty="0" smtClean="0">
                        <a:solidFill>
                          <a:schemeClr val="tx1"/>
                        </a:solidFill>
                        <a:latin typeface="+mn-lt"/>
                        <a:ea typeface="+mn-ea"/>
                        <a:cs typeface="Arial" pitchFamily="34" charset="0"/>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pic>
        <p:nvPicPr>
          <p:cNvPr id="59" name="Picture 10" descr="autom.jpg"/>
          <p:cNvPicPr>
            <a:picLocks/>
          </p:cNvPicPr>
          <p:nvPr/>
        </p:nvPicPr>
        <p:blipFill>
          <a:blip r:embed="rId6" cstate="print"/>
          <a:stretch>
            <a:fillRect/>
          </a:stretch>
        </p:blipFill>
        <p:spPr>
          <a:xfrm>
            <a:off x="4664787" y="5563770"/>
            <a:ext cx="684000" cy="304802"/>
          </a:xfrm>
          <a:prstGeom prst="roundRect">
            <a:avLst>
              <a:gd name="adj" fmla="val 0"/>
            </a:avLst>
          </a:prstGeom>
          <a:solidFill>
            <a:srgbClr val="FFFFFF">
              <a:shade val="85000"/>
            </a:srgbClr>
          </a:solidFill>
          <a:ln>
            <a:noFill/>
          </a:ln>
          <a:effectLst/>
        </p:spPr>
      </p:pic>
      <p:pic>
        <p:nvPicPr>
          <p:cNvPr id="60" name="Picture 11" descr="environment.jpg"/>
          <p:cNvPicPr>
            <a:picLocks/>
          </p:cNvPicPr>
          <p:nvPr/>
        </p:nvPicPr>
        <p:blipFill>
          <a:blip r:embed="rId7" cstate="print"/>
          <a:stretch>
            <a:fillRect/>
          </a:stretch>
        </p:blipFill>
        <p:spPr>
          <a:xfrm>
            <a:off x="6268771" y="5563770"/>
            <a:ext cx="684000" cy="304802"/>
          </a:xfrm>
          <a:prstGeom prst="roundRect">
            <a:avLst>
              <a:gd name="adj" fmla="val 0"/>
            </a:avLst>
          </a:prstGeom>
          <a:solidFill>
            <a:srgbClr val="FFFFFF">
              <a:shade val="85000"/>
            </a:srgbClr>
          </a:solidFill>
          <a:ln>
            <a:noFill/>
          </a:ln>
          <a:effectLst/>
        </p:spPr>
      </p:pic>
      <p:pic>
        <p:nvPicPr>
          <p:cNvPr id="61" name="Picture 12" descr="mechanical.jpg"/>
          <p:cNvPicPr>
            <a:picLocks/>
          </p:cNvPicPr>
          <p:nvPr/>
        </p:nvPicPr>
        <p:blipFill>
          <a:blip r:embed="rId8" cstate="print"/>
          <a:stretch>
            <a:fillRect/>
          </a:stretch>
        </p:blipFill>
        <p:spPr>
          <a:xfrm>
            <a:off x="5466779" y="5563770"/>
            <a:ext cx="684000" cy="304802"/>
          </a:xfrm>
          <a:prstGeom prst="roundRect">
            <a:avLst>
              <a:gd name="adj" fmla="val 0"/>
            </a:avLst>
          </a:prstGeom>
          <a:solidFill>
            <a:srgbClr val="FFFFFF">
              <a:shade val="85000"/>
            </a:srgbClr>
          </a:solidFill>
          <a:ln>
            <a:noFill/>
          </a:ln>
          <a:effectLst/>
        </p:spPr>
      </p:pic>
      <p:pic>
        <p:nvPicPr>
          <p:cNvPr id="62" name="Picture 13" descr="medical.jpg"/>
          <p:cNvPicPr>
            <a:picLocks/>
          </p:cNvPicPr>
          <p:nvPr/>
        </p:nvPicPr>
        <p:blipFill>
          <a:blip r:embed="rId9" cstate="print"/>
          <a:stretch>
            <a:fillRect/>
          </a:stretch>
        </p:blipFill>
        <p:spPr>
          <a:xfrm>
            <a:off x="7872755" y="5563770"/>
            <a:ext cx="684000" cy="304802"/>
          </a:xfrm>
          <a:prstGeom prst="roundRect">
            <a:avLst>
              <a:gd name="adj" fmla="val 0"/>
            </a:avLst>
          </a:prstGeom>
          <a:solidFill>
            <a:srgbClr val="FFFFFF">
              <a:shade val="85000"/>
            </a:srgbClr>
          </a:solidFill>
          <a:ln>
            <a:noFill/>
          </a:ln>
          <a:effectLst/>
        </p:spPr>
      </p:pic>
      <p:pic>
        <p:nvPicPr>
          <p:cNvPr id="63" name="Picture 3"/>
          <p:cNvPicPr>
            <a:picLocks noChangeArrowheads="1"/>
          </p:cNvPicPr>
          <p:nvPr/>
        </p:nvPicPr>
        <p:blipFill rotWithShape="1">
          <a:blip r:embed="rId10" cstate="print"/>
          <a:srcRect t="23318" b="6636"/>
          <a:stretch/>
        </p:blipFill>
        <p:spPr bwMode="auto">
          <a:xfrm>
            <a:off x="8674749" y="5563770"/>
            <a:ext cx="684000" cy="304802"/>
          </a:xfrm>
          <a:prstGeom prst="roundRect">
            <a:avLst>
              <a:gd name="adj" fmla="val 0"/>
            </a:avLst>
          </a:prstGeom>
          <a:solidFill>
            <a:srgbClr val="FFFFFF">
              <a:shade val="85000"/>
            </a:srgbClr>
          </a:solidFill>
          <a:ln>
            <a:noFill/>
          </a:ln>
          <a:effectLst/>
        </p:spPr>
      </p:pic>
      <p:pic>
        <p:nvPicPr>
          <p:cNvPr id="64" name="Picture 4"/>
          <p:cNvPicPr>
            <a:picLocks noChangeArrowheads="1"/>
          </p:cNvPicPr>
          <p:nvPr/>
        </p:nvPicPr>
        <p:blipFill rotWithShape="1">
          <a:blip r:embed="rId11" cstate="print"/>
          <a:srcRect t="4829" b="12399"/>
          <a:stretch/>
        </p:blipFill>
        <p:spPr bwMode="auto">
          <a:xfrm>
            <a:off x="7070763" y="5563770"/>
            <a:ext cx="684000" cy="304802"/>
          </a:xfrm>
          <a:prstGeom prst="roundRect">
            <a:avLst>
              <a:gd name="adj" fmla="val 0"/>
            </a:avLst>
          </a:prstGeom>
          <a:solidFill>
            <a:srgbClr val="FFFFFF">
              <a:shade val="85000"/>
            </a:srgbClr>
          </a:solidFill>
          <a:ln>
            <a:noFill/>
          </a:ln>
          <a:effectLst/>
        </p:spPr>
      </p:pic>
      <p:pic>
        <p:nvPicPr>
          <p:cNvPr id="65" name="Picture 6" descr="http://www.electricityforum.com/images/electrical-transformers.jpg">
            <a:hlinkClick r:id="rId12"/>
          </p:cNvPr>
          <p:cNvPicPr>
            <a:picLocks noChangeArrowheads="1"/>
          </p:cNvPicPr>
          <p:nvPr/>
        </p:nvPicPr>
        <p:blipFill rotWithShape="1">
          <a:blip r:embed="rId13" cstate="print"/>
          <a:srcRect t="12297" b="10960"/>
          <a:stretch/>
        </p:blipFill>
        <p:spPr bwMode="auto">
          <a:xfrm>
            <a:off x="3862795" y="5563770"/>
            <a:ext cx="684000" cy="304802"/>
          </a:xfrm>
          <a:prstGeom prst="roundRect">
            <a:avLst>
              <a:gd name="adj" fmla="val 0"/>
            </a:avLst>
          </a:prstGeom>
          <a:solidFill>
            <a:srgbClr val="FFFFFF">
              <a:shade val="85000"/>
            </a:srgbClr>
          </a:solidFill>
          <a:ln>
            <a:noFill/>
          </a:ln>
          <a:effectLst/>
        </p:spPr>
      </p:pic>
      <p:pic>
        <p:nvPicPr>
          <p:cNvPr id="20" name="Picture 2"/>
          <p:cNvPicPr>
            <a:picLocks noChangeArrowheads="1"/>
          </p:cNvPicPr>
          <p:nvPr/>
        </p:nvPicPr>
        <p:blipFill>
          <a:blip r:embed="rId14" cstate="print"/>
          <a:srcRect/>
          <a:stretch>
            <a:fillRect/>
          </a:stretch>
        </p:blipFill>
        <p:spPr bwMode="auto">
          <a:xfrm>
            <a:off x="3073469" y="5563770"/>
            <a:ext cx="684000" cy="304802"/>
          </a:xfrm>
          <a:prstGeom prst="roundRect">
            <a:avLst>
              <a:gd name="adj" fmla="val 0"/>
            </a:avLst>
          </a:prstGeom>
          <a:solidFill>
            <a:srgbClr val="FFFFFF">
              <a:shade val="85000"/>
            </a:srgbClr>
          </a:solidFill>
          <a:ln>
            <a:noFill/>
          </a:ln>
          <a:effectLst/>
        </p:spPr>
      </p:pic>
    </p:spTree>
    <p:extLst>
      <p:ext uri="{BB962C8B-B14F-4D97-AF65-F5344CB8AC3E}">
        <p14:creationId xmlns:p14="http://schemas.microsoft.com/office/powerpoint/2010/main" val="2266482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Market value for LDPE, PET and mixed-PET recycling of €2.1bn in </a:t>
            </a:r>
            <a:r>
              <a:rPr lang="en-US" dirty="0" smtClean="0"/>
              <a:t>2012 </a:t>
            </a:r>
            <a:r>
              <a:rPr lang="en-US" dirty="0"/>
              <a:t>and is expected to increase  with an annual growth rate of 7% to reach €3.2bn by </a:t>
            </a:r>
            <a:r>
              <a:rPr lang="en-US" dirty="0" smtClean="0"/>
              <a:t>2019</a:t>
            </a:r>
            <a:endParaRPr lang="en-US" dirty="0"/>
          </a:p>
          <a:p>
            <a:pPr lvl="0"/>
            <a:r>
              <a:rPr lang="en-US" dirty="0"/>
              <a:t>Definition of the market size on the basis of addressable and </a:t>
            </a:r>
            <a:r>
              <a:rPr lang="en-US" dirty="0" smtClean="0"/>
              <a:t>realized </a:t>
            </a:r>
            <a:r>
              <a:rPr lang="en-US" dirty="0"/>
              <a:t>volumes as well as market value</a:t>
            </a:r>
          </a:p>
          <a:p>
            <a:endParaRPr lang="en-US" dirty="0"/>
          </a:p>
        </p:txBody>
      </p:sp>
      <p:sp>
        <p:nvSpPr>
          <p:cNvPr id="5" name="Titel 4"/>
          <p:cNvSpPr>
            <a:spLocks noGrp="1"/>
          </p:cNvSpPr>
          <p:nvPr>
            <p:ph type="title"/>
          </p:nvPr>
        </p:nvSpPr>
        <p:spPr/>
        <p:txBody>
          <a:bodyPr/>
          <a:lstStyle/>
          <a:p>
            <a:r>
              <a:rPr lang="en-US" dirty="0" smtClean="0"/>
              <a:t>2. What is the market size? (1/2)</a:t>
            </a:r>
            <a:endParaRPr lang="en-US" dirty="0"/>
          </a:p>
        </p:txBody>
      </p:sp>
      <p:sp>
        <p:nvSpPr>
          <p:cNvPr id="2" name="Textplatzhalter 1"/>
          <p:cNvSpPr>
            <a:spLocks noGrp="1"/>
          </p:cNvSpPr>
          <p:nvPr>
            <p:ph type="body" sz="quarter" idx="13"/>
          </p:nvPr>
        </p:nvSpPr>
        <p:spPr/>
        <p:txBody>
          <a:bodyPr/>
          <a:lstStyle/>
          <a:p>
            <a:r>
              <a:rPr lang="en-US" dirty="0"/>
              <a:t>Market </a:t>
            </a:r>
            <a:r>
              <a:rPr lang="en-US" dirty="0" smtClean="0"/>
              <a:t>Analysis</a:t>
            </a:r>
            <a:endParaRPr lang="en-US" dirty="0"/>
          </a:p>
        </p:txBody>
      </p:sp>
      <p:grpSp>
        <p:nvGrpSpPr>
          <p:cNvPr id="19" name="Gruppieren 18"/>
          <p:cNvGrpSpPr/>
          <p:nvPr/>
        </p:nvGrpSpPr>
        <p:grpSpPr>
          <a:xfrm>
            <a:off x="7120268" y="211707"/>
            <a:ext cx="2286926" cy="216024"/>
            <a:chOff x="-1239688" y="1268760"/>
            <a:chExt cx="864000" cy="216024"/>
          </a:xfrm>
        </p:grpSpPr>
        <p:sp>
          <p:nvSpPr>
            <p:cNvPr id="20" name="Rechteck 1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23" name="Text Box 39"/>
          <p:cNvSpPr txBox="1">
            <a:spLocks noChangeArrowheads="1"/>
          </p:cNvSpPr>
          <p:nvPr/>
        </p:nvSpPr>
        <p:spPr bwMode="auto">
          <a:xfrm>
            <a:off x="2456229" y="6033997"/>
            <a:ext cx="6950965" cy="276999"/>
          </a:xfrm>
          <a:prstGeom prst="rect">
            <a:avLst/>
          </a:prstGeom>
          <a:noFill/>
          <a:ln w="9525" algn="ctr">
            <a:noFill/>
            <a:miter lim="800000"/>
            <a:headEnd/>
            <a:tailEnd/>
          </a:ln>
          <a:effectLst/>
        </p:spPr>
        <p:txBody>
          <a:bodyPr wrap="square" lIns="0" tIns="0" rIns="0" bIns="0" anchor="b">
            <a:spAutoFit/>
          </a:bodyPr>
          <a:lstStyle/>
          <a:p>
            <a:pPr marL="360363" indent="-360363">
              <a:tabLst>
                <a:tab pos="714375" algn="l"/>
              </a:tabLst>
            </a:pPr>
            <a:r>
              <a:rPr lang="en-US" sz="600" dirty="0" smtClean="0">
                <a:latin typeface="Arial" pitchFamily="34" charset="0"/>
                <a:cs typeface="Arial" pitchFamily="34" charset="0"/>
              </a:rPr>
              <a:t>Note: 	(a) For PET/ mixed-PET the addressable market is the realized market because it is assumed that the entire collected volume is recycled; (b) Market value of the realized market , i.e. the percen-tage for the addressable market that is recycled; constant prices are assumed between 2012 and 2019, market value based on 80% LDPE, 80% PET and 60% mixed-PET recycling productivity</a:t>
            </a:r>
          </a:p>
          <a:p>
            <a:pPr marL="360363" indent="-360363"/>
            <a:r>
              <a:rPr lang="en-US" sz="600" dirty="0" smtClean="0">
                <a:latin typeface="Arial" pitchFamily="34" charset="0"/>
                <a:cs typeface="Arial" pitchFamily="34" charset="0"/>
              </a:rPr>
              <a:t>Source: 	KPMG Interviews and analysis</a:t>
            </a:r>
          </a:p>
        </p:txBody>
      </p:sp>
      <p:sp>
        <p:nvSpPr>
          <p:cNvPr id="24" name="Textplatzhalter 8"/>
          <p:cNvSpPr>
            <a:spLocks noGrp="1"/>
          </p:cNvSpPr>
          <p:nvPr>
            <p:ph type="body" sz="quarter" idx="12"/>
          </p:nvPr>
        </p:nvSpPr>
        <p:spPr>
          <a:xfrm>
            <a:off x="6046370" y="1422400"/>
            <a:ext cx="3384319" cy="4604400"/>
          </a:xfrm>
        </p:spPr>
        <p:txBody>
          <a:bodyPr/>
          <a:lstStyle/>
          <a:p>
            <a:pPr marL="0" lvl="2" indent="0">
              <a:spcBef>
                <a:spcPts val="100"/>
              </a:spcBef>
              <a:buNone/>
              <a:defRPr/>
            </a:pPr>
            <a:r>
              <a:rPr lang="en-US" b="1" dirty="0" smtClean="0">
                <a:solidFill>
                  <a:srgbClr val="00338D"/>
                </a:solidFill>
              </a:rPr>
              <a:t>An annual growth rate of 4% is forecasted for the entire addressable market between 2012 and 2019</a:t>
            </a:r>
          </a:p>
          <a:p>
            <a:pPr marL="216000" lvl="4">
              <a:spcBef>
                <a:spcPts val="100"/>
              </a:spcBef>
              <a:defRPr/>
            </a:pPr>
            <a:r>
              <a:rPr lang="en-US" dirty="0" smtClean="0">
                <a:solidFill>
                  <a:srgbClr val="000000"/>
                </a:solidFill>
              </a:rPr>
              <a:t>The addressable LDPE market is expected to increase from 2.1 to 2.6</a:t>
            </a:r>
            <a:r>
              <a:rPr lang="en-US" dirty="0" smtClean="0"/>
              <a:t>m tons by 2019, driven by the improved sorting/recycling technologies and therefore a larger volume of recyclable waste</a:t>
            </a:r>
          </a:p>
          <a:p>
            <a:pPr marL="216000" lvl="4">
              <a:spcBef>
                <a:spcPts val="100"/>
              </a:spcBef>
              <a:defRPr/>
            </a:pPr>
            <a:r>
              <a:rPr lang="en-US" dirty="0" smtClean="0"/>
              <a:t>A strong growth is predicted for PET recycling due to the increasing use of PET and an increasing collection rate. The entire volume will probably grow at an annual rate of 6% from 1.7 to 2.5m tons between 2012 and 2019</a:t>
            </a:r>
          </a:p>
          <a:p>
            <a:pPr marL="0" lvl="2" indent="0">
              <a:spcBef>
                <a:spcPts val="300"/>
              </a:spcBef>
              <a:buNone/>
              <a:defRPr/>
            </a:pPr>
            <a:r>
              <a:rPr lang="en-US" b="1" dirty="0" smtClean="0">
                <a:solidFill>
                  <a:srgbClr val="00338D"/>
                </a:solidFill>
              </a:rPr>
              <a:t>A significantly stronger growth is expected for the realized market than for the addressable market</a:t>
            </a:r>
          </a:p>
          <a:p>
            <a:pPr marL="216000" lvl="4">
              <a:spcBef>
                <a:spcPts val="100"/>
              </a:spcBef>
              <a:defRPr/>
            </a:pPr>
            <a:r>
              <a:rPr lang="en-US" dirty="0" smtClean="0">
                <a:solidFill>
                  <a:srgbClr val="000000"/>
                </a:solidFill>
              </a:rPr>
              <a:t>Only a small portion of the addressable LDPE market is currently being realized. With an increased recycling rate an annual growth of </a:t>
            </a:r>
            <a:r>
              <a:rPr lang="en-US" dirty="0" smtClean="0"/>
              <a:t>10% is expected to reach 1.2m tons by 2019</a:t>
            </a:r>
          </a:p>
          <a:p>
            <a:pPr marL="216000" lvl="4">
              <a:spcBef>
                <a:spcPts val="100"/>
              </a:spcBef>
              <a:defRPr/>
            </a:pPr>
            <a:r>
              <a:rPr lang="en-US" dirty="0" smtClean="0">
                <a:sym typeface="Wingdings"/>
              </a:rPr>
              <a:t>The PET recycling volume, probably due to the already high recycling rate, will represent the largest part of the entire market  between 2012 and 2019 and will increase to 2.5m tons by 2019</a:t>
            </a:r>
          </a:p>
          <a:p>
            <a:pPr marL="216000" lvl="4">
              <a:spcBef>
                <a:spcPts val="100"/>
              </a:spcBef>
              <a:defRPr/>
            </a:pPr>
            <a:r>
              <a:rPr lang="en-US" dirty="0" smtClean="0">
                <a:sym typeface="Wingdings"/>
              </a:rPr>
              <a:t>An annual growth of 3% is forecasted for mixed-PET from 2012 to 2019. The market volume is very low and will probably reach 0.1m tons</a:t>
            </a:r>
            <a:r>
              <a:rPr lang="en-US" dirty="0" smtClean="0">
                <a:solidFill>
                  <a:srgbClr val="000000"/>
                </a:solidFill>
                <a:sym typeface="Wingdings"/>
              </a:rPr>
              <a:t> in 2019</a:t>
            </a:r>
          </a:p>
          <a:p>
            <a:pPr marL="0" lvl="2" indent="0">
              <a:spcBef>
                <a:spcPts val="300"/>
              </a:spcBef>
              <a:buNone/>
              <a:defRPr/>
            </a:pPr>
            <a:r>
              <a:rPr lang="en-US" b="1" dirty="0" smtClean="0">
                <a:solidFill>
                  <a:srgbClr val="00338D"/>
                </a:solidFill>
              </a:rPr>
              <a:t>PET and LDPE recycled material prices were subject to very high volatility in the past. The market value until 2019 is calculated with constant prices</a:t>
            </a:r>
          </a:p>
          <a:p>
            <a:pPr marL="216000" lvl="4">
              <a:spcBef>
                <a:spcPts val="100"/>
              </a:spcBef>
              <a:defRPr/>
            </a:pPr>
            <a:r>
              <a:rPr lang="en-US" dirty="0" smtClean="0">
                <a:solidFill>
                  <a:srgbClr val="000000"/>
                </a:solidFill>
                <a:sym typeface="Wingdings"/>
              </a:rPr>
              <a:t>For LDPE a price of 905 €/ton is assumed, for PET a price of 1,175 €/ton and for mixed-PET a price of 935 €/ton</a:t>
            </a:r>
            <a:endParaRPr lang="en-US" dirty="0">
              <a:solidFill>
                <a:srgbClr val="000000"/>
              </a:solidFill>
              <a:sym typeface="Wingdings"/>
            </a:endParaRPr>
          </a:p>
        </p:txBody>
      </p:sp>
      <p:sp>
        <p:nvSpPr>
          <p:cNvPr id="25"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Addressable market in Europe</a:t>
            </a:r>
            <a:endParaRPr lang="en-US" sz="900" kern="0" dirty="0">
              <a:latin typeface="Arial" panose="020B0604020202020204" pitchFamily="34" charset="0"/>
              <a:cs typeface="Arial" panose="020B0604020202020204" pitchFamily="34" charset="0"/>
            </a:endParaRPr>
          </a:p>
        </p:txBody>
      </p:sp>
      <p:sp>
        <p:nvSpPr>
          <p:cNvPr id="26" name="Text Placeholder 12"/>
          <p:cNvSpPr txBox="1">
            <a:spLocks/>
          </p:cNvSpPr>
          <p:nvPr>
            <p:custDataLst>
              <p:tags r:id="rId2"/>
            </p:custDataLst>
          </p:nvPr>
        </p:nvSpPr>
        <p:spPr>
          <a:xfrm>
            <a:off x="2456229" y="2967601"/>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Realized market</a:t>
            </a:r>
            <a:r>
              <a:rPr lang="en-US" sz="900" kern="0" baseline="30000" dirty="0" smtClean="0">
                <a:latin typeface="Arial" panose="020B0604020202020204" pitchFamily="34" charset="0"/>
                <a:cs typeface="Arial" panose="020B0604020202020204" pitchFamily="34" charset="0"/>
              </a:rPr>
              <a:t>(a)</a:t>
            </a:r>
            <a:r>
              <a:rPr lang="en-US" sz="900" kern="0" dirty="0" smtClean="0">
                <a:latin typeface="Arial" panose="020B0604020202020204" pitchFamily="34" charset="0"/>
                <a:cs typeface="Arial" panose="020B0604020202020204" pitchFamily="34" charset="0"/>
              </a:rPr>
              <a:t> in Europe</a:t>
            </a:r>
            <a:endParaRPr lang="en-US" sz="900" kern="0" dirty="0">
              <a:latin typeface="Arial" panose="020B0604020202020204" pitchFamily="34" charset="0"/>
              <a:cs typeface="Arial" panose="020B0604020202020204" pitchFamily="34" charset="0"/>
            </a:endParaRPr>
          </a:p>
        </p:txBody>
      </p:sp>
      <p:sp>
        <p:nvSpPr>
          <p:cNvPr id="27" name="Text Placeholder 12"/>
          <p:cNvSpPr txBox="1">
            <a:spLocks/>
          </p:cNvSpPr>
          <p:nvPr>
            <p:custDataLst>
              <p:tags r:id="rId3"/>
            </p:custDataLst>
          </p:nvPr>
        </p:nvSpPr>
        <p:spPr>
          <a:xfrm>
            <a:off x="2456229" y="4514346"/>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Market value </a:t>
            </a:r>
            <a:r>
              <a:rPr lang="en-US" sz="900" kern="0" baseline="30000" dirty="0" smtClean="0">
                <a:latin typeface="Arial" panose="020B0604020202020204" pitchFamily="34" charset="0"/>
                <a:cs typeface="Arial" panose="020B0604020202020204" pitchFamily="34" charset="0"/>
              </a:rPr>
              <a:t>(b)</a:t>
            </a:r>
            <a:r>
              <a:rPr lang="en-US" sz="900" kern="0" dirty="0" smtClean="0">
                <a:latin typeface="Arial" panose="020B0604020202020204" pitchFamily="34" charset="0"/>
                <a:cs typeface="Arial" panose="020B0604020202020204" pitchFamily="34" charset="0"/>
              </a:rPr>
              <a:t> in Europe</a:t>
            </a:r>
            <a:endParaRPr lang="en-US" sz="900" kern="0" dirty="0">
              <a:latin typeface="Arial" panose="020B0604020202020204" pitchFamily="34" charset="0"/>
              <a:cs typeface="Arial" panose="020B0604020202020204" pitchFamily="34" charset="0"/>
            </a:endParaRPr>
          </a:p>
        </p:txBody>
      </p:sp>
      <p:sp>
        <p:nvSpPr>
          <p:cNvPr id="28" name="Rechteck 26"/>
          <p:cNvSpPr/>
          <p:nvPr/>
        </p:nvSpPr>
        <p:spPr bwMode="auto">
          <a:xfrm>
            <a:off x="3971680" y="2875939"/>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sz="900" dirty="0">
              <a:solidFill>
                <a:schemeClr val="tx1"/>
              </a:solidFill>
              <a:latin typeface="Arial"/>
              <a:cs typeface="Arial"/>
              <a:sym typeface="Arial"/>
            </a:endParaRPr>
          </a:p>
        </p:txBody>
      </p:sp>
      <p:sp>
        <p:nvSpPr>
          <p:cNvPr id="29" name="Rechteck 25"/>
          <p:cNvSpPr/>
          <p:nvPr/>
        </p:nvSpPr>
        <p:spPr bwMode="auto">
          <a:xfrm>
            <a:off x="3176342" y="2875939"/>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sz="900" dirty="0">
              <a:solidFill>
                <a:schemeClr val="tx1"/>
              </a:solidFill>
              <a:latin typeface="Arial"/>
              <a:cs typeface="Arial"/>
              <a:sym typeface="Arial"/>
            </a:endParaRPr>
          </a:p>
        </p:txBody>
      </p:sp>
      <p:sp>
        <p:nvSpPr>
          <p:cNvPr id="30" name="Textfeld 87"/>
          <p:cNvSpPr txBox="1"/>
          <p:nvPr/>
        </p:nvSpPr>
        <p:spPr>
          <a:xfrm>
            <a:off x="5051250" y="1456714"/>
            <a:ext cx="935410" cy="276999"/>
          </a:xfrm>
          <a:prstGeom prst="rect">
            <a:avLst/>
          </a:prstGeom>
          <a:noFill/>
        </p:spPr>
        <p:txBody>
          <a:bodyPr wrap="square" lIns="0" tIns="0" rIns="0" bIns="0" rtlCol="0">
            <a:spAutoFit/>
          </a:bodyPr>
          <a:lstStyle/>
          <a:p>
            <a:pPr algn="ctr"/>
            <a:r>
              <a:rPr lang="en-US" sz="900" i="1" dirty="0" smtClean="0">
                <a:latin typeface="Arial" pitchFamily="34" charset="0"/>
                <a:cs typeface="Arial" pitchFamily="34" charset="0"/>
              </a:rPr>
              <a:t>CAGR%</a:t>
            </a:r>
          </a:p>
          <a:p>
            <a:pPr algn="ctr"/>
            <a:endParaRPr lang="en-US" sz="900" i="1" dirty="0" smtClean="0">
              <a:latin typeface="Arial" pitchFamily="34" charset="0"/>
              <a:cs typeface="Arial" pitchFamily="34" charset="0"/>
            </a:endParaRPr>
          </a:p>
        </p:txBody>
      </p:sp>
      <p:sp>
        <p:nvSpPr>
          <p:cNvPr id="31" name="Textfeld 88"/>
          <p:cNvSpPr txBox="1"/>
          <p:nvPr/>
        </p:nvSpPr>
        <p:spPr>
          <a:xfrm>
            <a:off x="5369922" y="1790089"/>
            <a:ext cx="324000"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4</a:t>
            </a:r>
          </a:p>
        </p:txBody>
      </p:sp>
      <p:sp>
        <p:nvSpPr>
          <p:cNvPr id="32" name="Textfeld 90"/>
          <p:cNvSpPr txBox="1"/>
          <p:nvPr/>
        </p:nvSpPr>
        <p:spPr>
          <a:xfrm>
            <a:off x="4764767" y="1790089"/>
            <a:ext cx="792088" cy="138499"/>
          </a:xfrm>
          <a:prstGeom prst="rect">
            <a:avLst/>
          </a:prstGeom>
          <a:noFill/>
        </p:spPr>
        <p:txBody>
          <a:bodyPr wrap="square" lIns="0" tIns="0" rIns="0" bIns="0" rtlCol="0">
            <a:spAutoFit/>
          </a:bodyPr>
          <a:lstStyle/>
          <a:p>
            <a:r>
              <a:rPr lang="en-US" sz="900" b="1" dirty="0" smtClean="0">
                <a:latin typeface="Arial" pitchFamily="34" charset="0"/>
                <a:cs typeface="Arial" pitchFamily="34" charset="0"/>
              </a:rPr>
              <a:t>Total</a:t>
            </a:r>
          </a:p>
        </p:txBody>
      </p:sp>
      <p:sp>
        <p:nvSpPr>
          <p:cNvPr id="33" name="Textfeld 91"/>
          <p:cNvSpPr txBox="1"/>
          <p:nvPr/>
        </p:nvSpPr>
        <p:spPr>
          <a:xfrm>
            <a:off x="5278655" y="1586889"/>
            <a:ext cx="526492"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(2012-19)</a:t>
            </a:r>
          </a:p>
        </p:txBody>
      </p:sp>
      <p:sp>
        <p:nvSpPr>
          <p:cNvPr id="34" name="Textfeld 93"/>
          <p:cNvSpPr txBox="1"/>
          <p:nvPr/>
        </p:nvSpPr>
        <p:spPr>
          <a:xfrm>
            <a:off x="5369922" y="2171089"/>
            <a:ext cx="324000" cy="138499"/>
          </a:xfrm>
          <a:prstGeom prst="rect">
            <a:avLst/>
          </a:prstGeom>
          <a:noFill/>
        </p:spPr>
        <p:txBody>
          <a:bodyPr wrap="square" lIns="0" tIns="0" rIns="0" bIns="0" rtlCol="0">
            <a:spAutoFit/>
          </a:bodyPr>
          <a:lstStyle/>
          <a:p>
            <a:pPr algn="ctr"/>
            <a:r>
              <a:rPr lang="en-US" sz="900" dirty="0" smtClean="0">
                <a:solidFill>
                  <a:schemeClr val="accent1"/>
                </a:solidFill>
                <a:latin typeface="Arial" pitchFamily="34" charset="0"/>
                <a:cs typeface="Arial" pitchFamily="34" charset="0"/>
              </a:rPr>
              <a:t>6</a:t>
            </a:r>
          </a:p>
        </p:txBody>
      </p:sp>
      <p:sp>
        <p:nvSpPr>
          <p:cNvPr id="35" name="Textfeld 95"/>
          <p:cNvSpPr txBox="1"/>
          <p:nvPr/>
        </p:nvSpPr>
        <p:spPr>
          <a:xfrm>
            <a:off x="4764767" y="2171089"/>
            <a:ext cx="792088" cy="138499"/>
          </a:xfrm>
          <a:prstGeom prst="rect">
            <a:avLst/>
          </a:prstGeom>
          <a:noFill/>
        </p:spPr>
        <p:txBody>
          <a:bodyPr wrap="square" lIns="0" tIns="0" rIns="0" bIns="0" rtlCol="0">
            <a:spAutoFit/>
          </a:bodyPr>
          <a:lstStyle/>
          <a:p>
            <a:r>
              <a:rPr lang="en-US" sz="900" dirty="0" smtClean="0">
                <a:solidFill>
                  <a:schemeClr val="accent1"/>
                </a:solidFill>
                <a:latin typeface="Arial" pitchFamily="34" charset="0"/>
                <a:cs typeface="Arial" pitchFamily="34" charset="0"/>
              </a:rPr>
              <a:t>PET</a:t>
            </a:r>
          </a:p>
        </p:txBody>
      </p:sp>
      <p:sp>
        <p:nvSpPr>
          <p:cNvPr id="36" name="Textfeld 96"/>
          <p:cNvSpPr txBox="1"/>
          <p:nvPr/>
        </p:nvSpPr>
        <p:spPr>
          <a:xfrm>
            <a:off x="5369922" y="1934552"/>
            <a:ext cx="324000" cy="138499"/>
          </a:xfrm>
          <a:prstGeom prst="rect">
            <a:avLst/>
          </a:prstGeom>
          <a:noFill/>
        </p:spPr>
        <p:txBody>
          <a:bodyPr wrap="square" lIns="0" tIns="0" rIns="0" bIns="0" rtlCol="0">
            <a:spAutoFit/>
          </a:bodyPr>
          <a:lstStyle/>
          <a:p>
            <a:pPr algn="ctr"/>
            <a:r>
              <a:rPr lang="en-US" sz="900" dirty="0" smtClean="0">
                <a:solidFill>
                  <a:schemeClr val="accent2"/>
                </a:solidFill>
                <a:latin typeface="Arial" pitchFamily="34" charset="0"/>
                <a:cs typeface="Arial" pitchFamily="34" charset="0"/>
              </a:rPr>
              <a:t>3</a:t>
            </a:r>
          </a:p>
        </p:txBody>
      </p:sp>
      <p:sp>
        <p:nvSpPr>
          <p:cNvPr id="37" name="Textfeld 98"/>
          <p:cNvSpPr txBox="1"/>
          <p:nvPr/>
        </p:nvSpPr>
        <p:spPr>
          <a:xfrm>
            <a:off x="4764767" y="1934552"/>
            <a:ext cx="792088" cy="138499"/>
          </a:xfrm>
          <a:prstGeom prst="rect">
            <a:avLst/>
          </a:prstGeom>
          <a:noFill/>
        </p:spPr>
        <p:txBody>
          <a:bodyPr wrap="square" lIns="0" tIns="0" rIns="0" bIns="0" rtlCol="0">
            <a:spAutoFit/>
          </a:bodyPr>
          <a:lstStyle/>
          <a:p>
            <a:r>
              <a:rPr lang="en-US" sz="900" dirty="0" smtClean="0">
                <a:solidFill>
                  <a:schemeClr val="accent2"/>
                </a:solidFill>
                <a:latin typeface="Arial" pitchFamily="34" charset="0"/>
                <a:cs typeface="Arial" pitchFamily="34" charset="0"/>
              </a:rPr>
              <a:t>mixed-PET</a:t>
            </a:r>
          </a:p>
        </p:txBody>
      </p:sp>
      <p:sp>
        <p:nvSpPr>
          <p:cNvPr id="38" name="Textfeld 99"/>
          <p:cNvSpPr txBox="1"/>
          <p:nvPr/>
        </p:nvSpPr>
        <p:spPr>
          <a:xfrm>
            <a:off x="5369922" y="2575902"/>
            <a:ext cx="324000"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3</a:t>
            </a:r>
          </a:p>
        </p:txBody>
      </p:sp>
      <p:sp>
        <p:nvSpPr>
          <p:cNvPr id="39" name="Textfeld 101"/>
          <p:cNvSpPr txBox="1"/>
          <p:nvPr/>
        </p:nvSpPr>
        <p:spPr>
          <a:xfrm>
            <a:off x="4764767" y="2575902"/>
            <a:ext cx="792088" cy="138499"/>
          </a:xfrm>
          <a:prstGeom prst="rect">
            <a:avLst/>
          </a:prstGeom>
          <a:noFill/>
        </p:spPr>
        <p:txBody>
          <a:bodyPr wrap="square" lIns="0" tIns="0" rIns="0" bIns="0" rtlCol="0">
            <a:spAutoFit/>
          </a:bodyPr>
          <a:lstStyle/>
          <a:p>
            <a:r>
              <a:rPr lang="en-US" sz="900" dirty="0" smtClean="0">
                <a:solidFill>
                  <a:schemeClr val="tx2"/>
                </a:solidFill>
                <a:latin typeface="Arial" pitchFamily="34" charset="0"/>
                <a:cs typeface="Arial" pitchFamily="34" charset="0"/>
              </a:rPr>
              <a:t>LDPE</a:t>
            </a:r>
          </a:p>
        </p:txBody>
      </p:sp>
      <p:sp>
        <p:nvSpPr>
          <p:cNvPr id="40" name="Textfeld 103"/>
          <p:cNvSpPr txBox="1"/>
          <p:nvPr/>
        </p:nvSpPr>
        <p:spPr>
          <a:xfrm>
            <a:off x="5369922" y="4755539"/>
            <a:ext cx="324000"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7</a:t>
            </a:r>
          </a:p>
        </p:txBody>
      </p:sp>
      <p:sp>
        <p:nvSpPr>
          <p:cNvPr id="41" name="Textfeld 105"/>
          <p:cNvSpPr txBox="1"/>
          <p:nvPr/>
        </p:nvSpPr>
        <p:spPr>
          <a:xfrm>
            <a:off x="4756830" y="4755539"/>
            <a:ext cx="792088" cy="138499"/>
          </a:xfrm>
          <a:prstGeom prst="rect">
            <a:avLst/>
          </a:prstGeom>
          <a:noFill/>
        </p:spPr>
        <p:txBody>
          <a:bodyPr wrap="square" lIns="0" tIns="0" rIns="0" bIns="0" rtlCol="0">
            <a:spAutoFit/>
          </a:bodyPr>
          <a:lstStyle/>
          <a:p>
            <a:r>
              <a:rPr lang="en-US" sz="900" b="1" dirty="0" smtClean="0">
                <a:latin typeface="Arial" pitchFamily="34" charset="0"/>
                <a:cs typeface="Arial" pitchFamily="34" charset="0"/>
              </a:rPr>
              <a:t>Total</a:t>
            </a:r>
          </a:p>
        </p:txBody>
      </p:sp>
      <p:sp>
        <p:nvSpPr>
          <p:cNvPr id="42" name="Textfeld 108"/>
          <p:cNvSpPr txBox="1"/>
          <p:nvPr/>
        </p:nvSpPr>
        <p:spPr>
          <a:xfrm>
            <a:off x="5369922" y="5225439"/>
            <a:ext cx="324000" cy="138499"/>
          </a:xfrm>
          <a:prstGeom prst="rect">
            <a:avLst/>
          </a:prstGeom>
          <a:noFill/>
        </p:spPr>
        <p:txBody>
          <a:bodyPr wrap="square" lIns="0" tIns="0" rIns="0" bIns="0" rtlCol="0">
            <a:spAutoFit/>
          </a:bodyPr>
          <a:lstStyle/>
          <a:p>
            <a:pPr algn="ctr"/>
            <a:r>
              <a:rPr lang="en-US" sz="900" dirty="0" smtClean="0">
                <a:solidFill>
                  <a:schemeClr val="accent1"/>
                </a:solidFill>
                <a:latin typeface="Arial" pitchFamily="34" charset="0"/>
                <a:cs typeface="Arial" pitchFamily="34" charset="0"/>
              </a:rPr>
              <a:t>6</a:t>
            </a:r>
          </a:p>
        </p:txBody>
      </p:sp>
      <p:sp>
        <p:nvSpPr>
          <p:cNvPr id="43" name="Textfeld 110"/>
          <p:cNvSpPr txBox="1"/>
          <p:nvPr/>
        </p:nvSpPr>
        <p:spPr>
          <a:xfrm>
            <a:off x="4756830" y="5225439"/>
            <a:ext cx="792088" cy="138499"/>
          </a:xfrm>
          <a:prstGeom prst="rect">
            <a:avLst/>
          </a:prstGeom>
          <a:noFill/>
        </p:spPr>
        <p:txBody>
          <a:bodyPr wrap="square" lIns="0" tIns="0" rIns="0" bIns="0" rtlCol="0">
            <a:spAutoFit/>
          </a:bodyPr>
          <a:lstStyle/>
          <a:p>
            <a:r>
              <a:rPr lang="en-US" sz="900" dirty="0" smtClean="0">
                <a:solidFill>
                  <a:schemeClr val="accent1"/>
                </a:solidFill>
                <a:latin typeface="Arial" pitchFamily="34" charset="0"/>
                <a:cs typeface="Arial" pitchFamily="34" charset="0"/>
              </a:rPr>
              <a:t>PET</a:t>
            </a:r>
          </a:p>
        </p:txBody>
      </p:sp>
      <p:sp>
        <p:nvSpPr>
          <p:cNvPr id="44" name="Textfeld 111"/>
          <p:cNvSpPr txBox="1"/>
          <p:nvPr/>
        </p:nvSpPr>
        <p:spPr>
          <a:xfrm>
            <a:off x="5369922" y="4906352"/>
            <a:ext cx="324000" cy="138499"/>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3</a:t>
            </a:r>
          </a:p>
        </p:txBody>
      </p:sp>
      <p:sp>
        <p:nvSpPr>
          <p:cNvPr id="47" name="Textfeld 113"/>
          <p:cNvSpPr txBox="1"/>
          <p:nvPr/>
        </p:nvSpPr>
        <p:spPr>
          <a:xfrm>
            <a:off x="4756830" y="4906352"/>
            <a:ext cx="792088" cy="138499"/>
          </a:xfrm>
          <a:prstGeom prst="rect">
            <a:avLst/>
          </a:prstGeom>
          <a:noFill/>
        </p:spPr>
        <p:txBody>
          <a:bodyPr wrap="square" lIns="0" tIns="0" rIns="0" bIns="0" rtlCol="0">
            <a:spAutoFit/>
          </a:bodyPr>
          <a:lstStyle/>
          <a:p>
            <a:r>
              <a:rPr lang="en-US" sz="900" dirty="0" smtClean="0">
                <a:solidFill>
                  <a:schemeClr val="accent2"/>
                </a:solidFill>
                <a:latin typeface="Arial" pitchFamily="34" charset="0"/>
                <a:cs typeface="Arial" pitchFamily="34" charset="0"/>
              </a:rPr>
              <a:t>mixed-PET</a:t>
            </a:r>
          </a:p>
        </p:txBody>
      </p:sp>
      <p:sp>
        <p:nvSpPr>
          <p:cNvPr id="48" name="Textfeld 114"/>
          <p:cNvSpPr txBox="1"/>
          <p:nvPr/>
        </p:nvSpPr>
        <p:spPr>
          <a:xfrm>
            <a:off x="5369922" y="5593739"/>
            <a:ext cx="324000"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10</a:t>
            </a:r>
          </a:p>
        </p:txBody>
      </p:sp>
      <p:sp>
        <p:nvSpPr>
          <p:cNvPr id="49" name="Textfeld 116"/>
          <p:cNvSpPr txBox="1"/>
          <p:nvPr/>
        </p:nvSpPr>
        <p:spPr>
          <a:xfrm>
            <a:off x="4756830" y="5593739"/>
            <a:ext cx="792088" cy="138499"/>
          </a:xfrm>
          <a:prstGeom prst="rect">
            <a:avLst/>
          </a:prstGeom>
          <a:noFill/>
        </p:spPr>
        <p:txBody>
          <a:bodyPr wrap="square" lIns="0" tIns="0" rIns="0" bIns="0" rtlCol="0">
            <a:spAutoFit/>
          </a:bodyPr>
          <a:lstStyle/>
          <a:p>
            <a:r>
              <a:rPr lang="en-US" sz="900" dirty="0" smtClean="0">
                <a:solidFill>
                  <a:schemeClr val="tx2"/>
                </a:solidFill>
                <a:latin typeface="Arial" pitchFamily="34" charset="0"/>
                <a:cs typeface="Arial" pitchFamily="34" charset="0"/>
              </a:rPr>
              <a:t>LDPE</a:t>
            </a:r>
          </a:p>
        </p:txBody>
      </p:sp>
      <p:sp>
        <p:nvSpPr>
          <p:cNvPr id="50" name="Textfeld 169"/>
          <p:cNvSpPr txBox="1"/>
          <p:nvPr/>
        </p:nvSpPr>
        <p:spPr>
          <a:xfrm>
            <a:off x="5369922" y="3245827"/>
            <a:ext cx="324000"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7</a:t>
            </a:r>
          </a:p>
        </p:txBody>
      </p:sp>
      <p:sp>
        <p:nvSpPr>
          <p:cNvPr id="51" name="Textfeld 170"/>
          <p:cNvSpPr txBox="1"/>
          <p:nvPr/>
        </p:nvSpPr>
        <p:spPr>
          <a:xfrm>
            <a:off x="4764767" y="3245827"/>
            <a:ext cx="792088" cy="138499"/>
          </a:xfrm>
          <a:prstGeom prst="rect">
            <a:avLst/>
          </a:prstGeom>
          <a:noFill/>
        </p:spPr>
        <p:txBody>
          <a:bodyPr wrap="square" lIns="0" tIns="0" rIns="0" bIns="0" rtlCol="0">
            <a:spAutoFit/>
          </a:bodyPr>
          <a:lstStyle/>
          <a:p>
            <a:r>
              <a:rPr lang="en-US" sz="900" b="1" dirty="0" smtClean="0">
                <a:latin typeface="Arial" pitchFamily="34" charset="0"/>
                <a:cs typeface="Arial" pitchFamily="34" charset="0"/>
              </a:rPr>
              <a:t>Total</a:t>
            </a:r>
          </a:p>
        </p:txBody>
      </p:sp>
      <p:sp>
        <p:nvSpPr>
          <p:cNvPr id="52" name="Textfeld 172"/>
          <p:cNvSpPr txBox="1"/>
          <p:nvPr/>
        </p:nvSpPr>
        <p:spPr>
          <a:xfrm>
            <a:off x="5369922" y="3733189"/>
            <a:ext cx="324000" cy="138499"/>
          </a:xfrm>
          <a:prstGeom prst="rect">
            <a:avLst/>
          </a:prstGeom>
          <a:noFill/>
        </p:spPr>
        <p:txBody>
          <a:bodyPr wrap="square" lIns="0" tIns="0" rIns="0" bIns="0" rtlCol="0">
            <a:spAutoFit/>
          </a:bodyPr>
          <a:lstStyle/>
          <a:p>
            <a:pPr algn="ctr"/>
            <a:r>
              <a:rPr lang="en-US" sz="900" dirty="0" smtClean="0">
                <a:solidFill>
                  <a:schemeClr val="accent1"/>
                </a:solidFill>
                <a:latin typeface="Arial" pitchFamily="34" charset="0"/>
                <a:cs typeface="Arial" pitchFamily="34" charset="0"/>
              </a:rPr>
              <a:t>6</a:t>
            </a:r>
          </a:p>
        </p:txBody>
      </p:sp>
      <p:sp>
        <p:nvSpPr>
          <p:cNvPr id="53" name="Textfeld 173"/>
          <p:cNvSpPr txBox="1"/>
          <p:nvPr/>
        </p:nvSpPr>
        <p:spPr>
          <a:xfrm>
            <a:off x="4764767" y="3733189"/>
            <a:ext cx="792088" cy="138499"/>
          </a:xfrm>
          <a:prstGeom prst="rect">
            <a:avLst/>
          </a:prstGeom>
          <a:noFill/>
        </p:spPr>
        <p:txBody>
          <a:bodyPr wrap="square" lIns="0" tIns="0" rIns="0" bIns="0" rtlCol="0">
            <a:spAutoFit/>
          </a:bodyPr>
          <a:lstStyle/>
          <a:p>
            <a:r>
              <a:rPr lang="en-US" sz="900" dirty="0" smtClean="0">
                <a:solidFill>
                  <a:schemeClr val="accent1"/>
                </a:solidFill>
                <a:latin typeface="Arial" pitchFamily="34" charset="0"/>
                <a:cs typeface="Arial" pitchFamily="34" charset="0"/>
              </a:rPr>
              <a:t>PET</a:t>
            </a:r>
          </a:p>
        </p:txBody>
      </p:sp>
      <p:sp>
        <p:nvSpPr>
          <p:cNvPr id="54" name="Textfeld 174"/>
          <p:cNvSpPr txBox="1"/>
          <p:nvPr/>
        </p:nvSpPr>
        <p:spPr>
          <a:xfrm>
            <a:off x="5369922" y="3417277"/>
            <a:ext cx="324000" cy="138499"/>
          </a:xfrm>
          <a:prstGeom prst="rect">
            <a:avLst/>
          </a:prstGeom>
          <a:noFill/>
        </p:spPr>
        <p:txBody>
          <a:bodyPr wrap="square" lIns="0" tIns="0" rIns="0" bIns="0" rtlCol="0">
            <a:spAutoFit/>
          </a:bodyPr>
          <a:lstStyle/>
          <a:p>
            <a:pPr algn="ctr"/>
            <a:r>
              <a:rPr lang="en-US" sz="900" dirty="0" smtClean="0">
                <a:solidFill>
                  <a:schemeClr val="accent2"/>
                </a:solidFill>
                <a:latin typeface="Arial" pitchFamily="34" charset="0"/>
                <a:cs typeface="Arial" pitchFamily="34" charset="0"/>
              </a:rPr>
              <a:t>3</a:t>
            </a:r>
          </a:p>
        </p:txBody>
      </p:sp>
      <p:sp>
        <p:nvSpPr>
          <p:cNvPr id="55" name="Textfeld 175"/>
          <p:cNvSpPr txBox="1"/>
          <p:nvPr/>
        </p:nvSpPr>
        <p:spPr>
          <a:xfrm>
            <a:off x="4764767" y="3417277"/>
            <a:ext cx="792088" cy="138499"/>
          </a:xfrm>
          <a:prstGeom prst="rect">
            <a:avLst/>
          </a:prstGeom>
          <a:noFill/>
        </p:spPr>
        <p:txBody>
          <a:bodyPr wrap="square" lIns="0" tIns="0" rIns="0" bIns="0" rtlCol="0">
            <a:spAutoFit/>
          </a:bodyPr>
          <a:lstStyle/>
          <a:p>
            <a:r>
              <a:rPr lang="en-US" sz="900" dirty="0" smtClean="0">
                <a:solidFill>
                  <a:schemeClr val="accent2"/>
                </a:solidFill>
                <a:latin typeface="Arial" pitchFamily="34" charset="0"/>
                <a:cs typeface="Arial" pitchFamily="34" charset="0"/>
              </a:rPr>
              <a:t>mixed-PET</a:t>
            </a:r>
          </a:p>
        </p:txBody>
      </p:sp>
      <p:sp>
        <p:nvSpPr>
          <p:cNvPr id="56" name="Textfeld 176"/>
          <p:cNvSpPr txBox="1"/>
          <p:nvPr/>
        </p:nvSpPr>
        <p:spPr>
          <a:xfrm>
            <a:off x="5369922" y="4125302"/>
            <a:ext cx="324000"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10</a:t>
            </a:r>
          </a:p>
        </p:txBody>
      </p:sp>
      <p:sp>
        <p:nvSpPr>
          <p:cNvPr id="57" name="Textfeld 177"/>
          <p:cNvSpPr txBox="1"/>
          <p:nvPr/>
        </p:nvSpPr>
        <p:spPr>
          <a:xfrm>
            <a:off x="4764767" y="4125302"/>
            <a:ext cx="792088" cy="138499"/>
          </a:xfrm>
          <a:prstGeom prst="rect">
            <a:avLst/>
          </a:prstGeom>
          <a:noFill/>
        </p:spPr>
        <p:txBody>
          <a:bodyPr wrap="square" lIns="0" tIns="0" rIns="0" bIns="0" rtlCol="0">
            <a:spAutoFit/>
          </a:bodyPr>
          <a:lstStyle/>
          <a:p>
            <a:r>
              <a:rPr lang="en-US" sz="900" dirty="0" smtClean="0">
                <a:solidFill>
                  <a:schemeClr val="tx2"/>
                </a:solidFill>
                <a:latin typeface="Arial" pitchFamily="34" charset="0"/>
                <a:cs typeface="Arial" pitchFamily="34" charset="0"/>
              </a:rPr>
              <a:t>LDPE</a:t>
            </a:r>
          </a:p>
        </p:txBody>
      </p:sp>
      <p:cxnSp>
        <p:nvCxnSpPr>
          <p:cNvPr id="58" name="Straight Connector 162"/>
          <p:cNvCxnSpPr/>
          <p:nvPr>
            <p:custDataLst>
              <p:tags r:id="rId4"/>
            </p:custDataLst>
          </p:nvPr>
        </p:nvCxnSpPr>
        <p:spPr bwMode="auto">
          <a:xfrm flipV="1">
            <a:off x="3889130" y="2321902"/>
            <a:ext cx="285750" cy="4762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6" name="Straight Connector 163"/>
          <p:cNvCxnSpPr/>
          <p:nvPr>
            <p:custDataLst>
              <p:tags r:id="rId5"/>
            </p:custDataLst>
          </p:nvPr>
        </p:nvCxnSpPr>
        <p:spPr bwMode="auto">
          <a:xfrm flipV="1">
            <a:off x="3889130" y="1959952"/>
            <a:ext cx="285750" cy="12382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7" name="Straight Connector 164"/>
          <p:cNvCxnSpPr/>
          <p:nvPr>
            <p:custDataLst>
              <p:tags r:id="rId6"/>
            </p:custDataLst>
          </p:nvPr>
        </p:nvCxnSpPr>
        <p:spPr bwMode="auto">
          <a:xfrm flipV="1">
            <a:off x="3889130" y="1959952"/>
            <a:ext cx="285750" cy="1143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8" name="Straight Connector 165"/>
          <p:cNvCxnSpPr/>
          <p:nvPr>
            <p:custDataLst>
              <p:tags r:id="rId7"/>
            </p:custDataLst>
          </p:nvPr>
        </p:nvCxnSpPr>
        <p:spPr bwMode="auto">
          <a:xfrm flipV="1">
            <a:off x="3250955" y="2369527"/>
            <a:ext cx="285750" cy="381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Connector 166"/>
          <p:cNvCxnSpPr/>
          <p:nvPr>
            <p:custDataLst>
              <p:tags r:id="rId8"/>
            </p:custDataLst>
          </p:nvPr>
        </p:nvCxnSpPr>
        <p:spPr bwMode="auto">
          <a:xfrm flipV="1">
            <a:off x="3250955" y="2083777"/>
            <a:ext cx="285750" cy="762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70" name="Straight Connector 167"/>
          <p:cNvCxnSpPr/>
          <p:nvPr>
            <p:custDataLst>
              <p:tags r:id="rId9"/>
            </p:custDataLst>
          </p:nvPr>
        </p:nvCxnSpPr>
        <p:spPr bwMode="auto">
          <a:xfrm flipV="1">
            <a:off x="3250955" y="2074252"/>
            <a:ext cx="285750" cy="762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3" name="Objekt 137"/>
          <p:cNvGraphicFramePr>
            <a:graphicFrameLocks noChangeAspect="1"/>
          </p:cNvGraphicFramePr>
          <p:nvPr>
            <p:custDataLst>
              <p:tags r:id="rId10"/>
            </p:custDataLst>
            <p:extLst>
              <p:ext uri="{D42A27DB-BD31-4B8C-83A1-F6EECF244321}">
                <p14:modId xmlns:p14="http://schemas.microsoft.com/office/powerpoint/2010/main" val="3458737277"/>
              </p:ext>
            </p:extLst>
          </p:nvPr>
        </p:nvGraphicFramePr>
        <p:xfrm>
          <a:off x="2644530" y="1753576"/>
          <a:ext cx="2079522" cy="1012956"/>
        </p:xfrm>
        <a:graphic>
          <a:graphicData uri="http://schemas.openxmlformats.org/drawingml/2006/chart">
            <c:chart xmlns:c="http://schemas.openxmlformats.org/drawingml/2006/chart" xmlns:r="http://schemas.openxmlformats.org/officeDocument/2006/relationships" r:id="rId89"/>
          </a:graphicData>
        </a:graphic>
      </p:graphicFrame>
      <p:sp>
        <p:nvSpPr>
          <p:cNvPr id="72" name="Rechteck 145"/>
          <p:cNvSpPr/>
          <p:nvPr>
            <p:custDataLst>
              <p:tags r:id="rId11"/>
            </p:custDataLst>
          </p:nvPr>
        </p:nvSpPr>
        <p:spPr bwMode="gray">
          <a:xfrm>
            <a:off x="2592142" y="176786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3C3717CF-FE6D-40CC-AAED-F29EB363D990}" type="datetime'''''''''6'''">
              <a:rPr lang="en-US" sz="900" smtClean="0">
                <a:solidFill>
                  <a:schemeClr val="tx1"/>
                </a:solidFill>
                <a:cs typeface="Arial"/>
              </a:rPr>
              <a:pPr algn="r">
                <a:spcBef>
                  <a:spcPct val="0"/>
                </a:spcBef>
                <a:spcAft>
                  <a:spcPct val="0"/>
                </a:spcAft>
              </a:pPr>
              <a:t>6</a:t>
            </a:fld>
            <a:endParaRPr lang="en-US" sz="900" dirty="0">
              <a:solidFill>
                <a:schemeClr val="tx1"/>
              </a:solidFill>
              <a:latin typeface="Arial"/>
              <a:cs typeface="Arial"/>
              <a:sym typeface="Arial"/>
            </a:endParaRPr>
          </a:p>
        </p:txBody>
      </p:sp>
      <p:sp>
        <p:nvSpPr>
          <p:cNvPr id="73" name="Rechteck 139"/>
          <p:cNvSpPr/>
          <p:nvPr>
            <p:custDataLst>
              <p:tags r:id="rId12"/>
            </p:custDataLst>
          </p:nvPr>
        </p:nvSpPr>
        <p:spPr bwMode="gray">
          <a:xfrm>
            <a:off x="2592142" y="191073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D9BDCEB4-EC33-46DF-AECB-090044BB61C7}" type="datetime'''''''''''''''''''''''''''''''''''''5'''''''''''''''''''''''">
              <a:rPr lang="en-US" sz="900" smtClean="0">
                <a:solidFill>
                  <a:schemeClr val="tx1"/>
                </a:solidFill>
                <a:cs typeface="Arial"/>
              </a:rPr>
              <a:pPr algn="r">
                <a:spcBef>
                  <a:spcPct val="0"/>
                </a:spcBef>
                <a:spcAft>
                  <a:spcPct val="0"/>
                </a:spcAft>
              </a:pPr>
              <a:t>5</a:t>
            </a:fld>
            <a:endParaRPr lang="en-US" sz="900" dirty="0">
              <a:solidFill>
                <a:schemeClr val="tx1"/>
              </a:solidFill>
              <a:latin typeface="Arial"/>
              <a:cs typeface="Arial"/>
              <a:sym typeface="Arial"/>
            </a:endParaRPr>
          </a:p>
        </p:txBody>
      </p:sp>
      <p:sp>
        <p:nvSpPr>
          <p:cNvPr id="74" name="Rechteck 142"/>
          <p:cNvSpPr/>
          <p:nvPr>
            <p:custDataLst>
              <p:tags r:id="rId13"/>
            </p:custDataLst>
          </p:nvPr>
        </p:nvSpPr>
        <p:spPr bwMode="gray">
          <a:xfrm>
            <a:off x="2592142" y="206313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1BFE5798-E3EA-4668-9E71-30D57F34F90D}" type="datetime'''''''''''''4'''''''''''''''''''''">
              <a:rPr lang="en-US" sz="900" smtClean="0">
                <a:solidFill>
                  <a:schemeClr val="tx1"/>
                </a:solidFill>
                <a:cs typeface="Arial"/>
              </a:rPr>
              <a:pPr algn="r">
                <a:spcBef>
                  <a:spcPct val="0"/>
                </a:spcBef>
                <a:spcAft>
                  <a:spcPct val="0"/>
                </a:spcAft>
              </a:pPr>
              <a:t>4</a:t>
            </a:fld>
            <a:endParaRPr lang="en-US" sz="900" dirty="0">
              <a:solidFill>
                <a:schemeClr val="tx1"/>
              </a:solidFill>
              <a:latin typeface="Arial"/>
              <a:cs typeface="Arial"/>
              <a:sym typeface="Arial"/>
            </a:endParaRPr>
          </a:p>
        </p:txBody>
      </p:sp>
      <p:sp>
        <p:nvSpPr>
          <p:cNvPr id="75" name="Rechteck 147"/>
          <p:cNvSpPr/>
          <p:nvPr>
            <p:custDataLst>
              <p:tags r:id="rId14"/>
            </p:custDataLst>
          </p:nvPr>
        </p:nvSpPr>
        <p:spPr bwMode="gray">
          <a:xfrm>
            <a:off x="2592142" y="220601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80E28825-CEAE-410B-837A-DBD3A7458B15}" type="datetime'''''''''''''''''''''''''''''''''''''3'''''''''''''">
              <a:rPr lang="en-US" sz="900" smtClean="0">
                <a:solidFill>
                  <a:schemeClr val="tx1"/>
                </a:solidFill>
                <a:cs typeface="Arial"/>
              </a:rPr>
              <a:pPr algn="r">
                <a:spcBef>
                  <a:spcPct val="0"/>
                </a:spcBef>
                <a:spcAft>
                  <a:spcPct val="0"/>
                </a:spcAft>
              </a:pPr>
              <a:t>3</a:t>
            </a:fld>
            <a:endParaRPr lang="en-US" sz="900" dirty="0">
              <a:solidFill>
                <a:schemeClr val="tx1"/>
              </a:solidFill>
              <a:latin typeface="Arial"/>
              <a:cs typeface="Arial"/>
              <a:sym typeface="Arial"/>
            </a:endParaRPr>
          </a:p>
        </p:txBody>
      </p:sp>
      <p:sp>
        <p:nvSpPr>
          <p:cNvPr id="76" name="Rechteck 141"/>
          <p:cNvSpPr/>
          <p:nvPr>
            <p:custDataLst>
              <p:tags r:id="rId15"/>
            </p:custDataLst>
          </p:nvPr>
        </p:nvSpPr>
        <p:spPr bwMode="gray">
          <a:xfrm>
            <a:off x="2592142" y="234888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3CB0DAC9-0E99-4F67-AC4B-B7CC1883B353}" type="datetime'''''''''''''''''''''''''''''''2'''''">
              <a:rPr lang="en-US" sz="900" smtClean="0">
                <a:solidFill>
                  <a:schemeClr val="tx1"/>
                </a:solidFill>
                <a:cs typeface="Arial"/>
              </a:rPr>
              <a:pPr algn="r">
                <a:spcBef>
                  <a:spcPct val="0"/>
                </a:spcBef>
                <a:spcAft>
                  <a:spcPct val="0"/>
                </a:spcAft>
              </a:pPr>
              <a:t>2</a:t>
            </a:fld>
            <a:endParaRPr lang="en-US" sz="900" dirty="0">
              <a:solidFill>
                <a:schemeClr val="tx1"/>
              </a:solidFill>
              <a:latin typeface="Arial"/>
              <a:cs typeface="Arial"/>
              <a:sym typeface="Arial"/>
            </a:endParaRPr>
          </a:p>
        </p:txBody>
      </p:sp>
      <p:sp>
        <p:nvSpPr>
          <p:cNvPr id="77" name="Rechteck 143"/>
          <p:cNvSpPr/>
          <p:nvPr>
            <p:custDataLst>
              <p:tags r:id="rId16"/>
            </p:custDataLst>
          </p:nvPr>
        </p:nvSpPr>
        <p:spPr bwMode="gray">
          <a:xfrm>
            <a:off x="2592142" y="250128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4E21049C-99BB-47CC-A9EB-05D75CF89328}" type="datetime'''''''''''''''1'''''''''''''''''''''''''''''''">
              <a:rPr lang="en-US" sz="900" smtClean="0">
                <a:solidFill>
                  <a:schemeClr val="tx1"/>
                </a:solidFill>
                <a:cs typeface="Arial"/>
              </a:rPr>
              <a:pPr algn="r">
                <a:spcBef>
                  <a:spcPct val="0"/>
                </a:spcBef>
                <a:spcAft>
                  <a:spcPct val="0"/>
                </a:spcAft>
              </a:pPr>
              <a:t>1</a:t>
            </a:fld>
            <a:endParaRPr lang="en-US" sz="900" dirty="0">
              <a:solidFill>
                <a:schemeClr val="tx1"/>
              </a:solidFill>
              <a:latin typeface="Arial"/>
              <a:cs typeface="Arial"/>
              <a:sym typeface="Arial"/>
            </a:endParaRPr>
          </a:p>
        </p:txBody>
      </p:sp>
      <p:sp>
        <p:nvSpPr>
          <p:cNvPr id="78" name="Rechteck 140"/>
          <p:cNvSpPr/>
          <p:nvPr>
            <p:custDataLst>
              <p:tags r:id="rId17"/>
            </p:custDataLst>
          </p:nvPr>
        </p:nvSpPr>
        <p:spPr bwMode="gray">
          <a:xfrm>
            <a:off x="2592142" y="264416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F0CDFD99-FE06-42C7-8734-411C336A417F}" type="datetime'''''''''''''''''''''''''''''''''''''0'''''''''''''''''''''">
              <a:rPr lang="en-US" sz="900" smtClean="0">
                <a:solidFill>
                  <a:schemeClr val="tx1"/>
                </a:solidFill>
                <a:cs typeface="Arial"/>
              </a:rPr>
              <a:pPr algn="r">
                <a:spcBef>
                  <a:spcPct val="0"/>
                </a:spcBef>
                <a:spcAft>
                  <a:spcPct val="0"/>
                </a:spcAft>
              </a:pPr>
              <a:t>0</a:t>
            </a:fld>
            <a:endParaRPr lang="en-US" sz="900" dirty="0">
              <a:solidFill>
                <a:schemeClr val="tx1"/>
              </a:solidFill>
              <a:latin typeface="Arial"/>
              <a:cs typeface="Arial"/>
              <a:sym typeface="Arial"/>
            </a:endParaRPr>
          </a:p>
        </p:txBody>
      </p:sp>
      <p:sp>
        <p:nvSpPr>
          <p:cNvPr id="79" name="Rechteck 148"/>
          <p:cNvSpPr/>
          <p:nvPr>
            <p:custDataLst>
              <p:tags r:id="rId18"/>
            </p:custDataLst>
          </p:nvPr>
        </p:nvSpPr>
        <p:spPr bwMode="auto">
          <a:xfrm>
            <a:off x="4222505" y="2817202"/>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2019</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81" name="Rechteck 155"/>
          <p:cNvSpPr/>
          <p:nvPr>
            <p:custDataLst>
              <p:tags r:id="rId19"/>
            </p:custDataLst>
          </p:nvPr>
        </p:nvSpPr>
        <p:spPr bwMode="gray">
          <a:xfrm>
            <a:off x="4260605" y="175516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51784FE1-07A9-412B-A4EA-0AB085481382}" type="datetime'''''''''''''5''''''''.''''''''''2'''''''''''''''">
              <a:rPr lang="en-US" sz="900" b="1" smtClean="0">
                <a:solidFill>
                  <a:schemeClr val="tx1"/>
                </a:solidFill>
                <a:cs typeface="Arial"/>
              </a:rPr>
              <a:pPr algn="ctr"/>
              <a:t>5.2</a:t>
            </a:fld>
            <a:endParaRPr lang="en-US" sz="900" b="1" dirty="0">
              <a:solidFill>
                <a:schemeClr val="tx1"/>
              </a:solidFill>
              <a:latin typeface="Arial"/>
              <a:cs typeface="Arial"/>
              <a:sym typeface="Arial"/>
            </a:endParaRPr>
          </a:p>
        </p:txBody>
      </p:sp>
      <p:sp>
        <p:nvSpPr>
          <p:cNvPr id="82" name="Rechteck 158"/>
          <p:cNvSpPr/>
          <p:nvPr>
            <p:custDataLst>
              <p:tags r:id="rId20"/>
            </p:custDataLst>
          </p:nvPr>
        </p:nvSpPr>
        <p:spPr bwMode="gray">
          <a:xfrm>
            <a:off x="4260605" y="244890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77F744EA-F124-43C8-870C-F86C9911FF5D}" type="datetime'2''''''''''''''.''''''''''''''''''''''''''''''''''6'''''''''">
              <a:rPr lang="en-US" sz="900" smtClean="0">
                <a:solidFill>
                  <a:schemeClr val="bg1"/>
                </a:solidFill>
                <a:cs typeface="Arial"/>
              </a:rPr>
              <a:pPr algn="ctr"/>
              <a:t>2.6</a:t>
            </a:fld>
            <a:endParaRPr lang="en-US" sz="900" dirty="0">
              <a:solidFill>
                <a:schemeClr val="bg1"/>
              </a:solidFill>
              <a:latin typeface="Arial"/>
              <a:cs typeface="Arial"/>
              <a:sym typeface="Arial"/>
            </a:endParaRPr>
          </a:p>
        </p:txBody>
      </p:sp>
      <p:sp>
        <p:nvSpPr>
          <p:cNvPr id="83" name="Rechteck 165"/>
          <p:cNvSpPr/>
          <p:nvPr>
            <p:custDataLst>
              <p:tags r:id="rId21"/>
            </p:custDataLst>
          </p:nvPr>
        </p:nvSpPr>
        <p:spPr bwMode="gray">
          <a:xfrm>
            <a:off x="4260605" y="207266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9795A66A-B995-4B42-A2EF-0C392B7C2E0A}" type="datetime'''''''''2''''''''''''''''''''''.''''5'''''''''''''''''''''''">
              <a:rPr lang="en-US" sz="900" smtClean="0">
                <a:solidFill>
                  <a:schemeClr val="bg1"/>
                </a:solidFill>
                <a:cs typeface="Arial"/>
              </a:rPr>
              <a:pPr algn="ctr"/>
              <a:t>2.5</a:t>
            </a:fld>
            <a:endParaRPr lang="en-US" sz="900" dirty="0">
              <a:solidFill>
                <a:schemeClr val="bg1"/>
              </a:solidFill>
              <a:latin typeface="Arial"/>
              <a:cs typeface="Arial"/>
              <a:sym typeface="Arial"/>
            </a:endParaRPr>
          </a:p>
        </p:txBody>
      </p:sp>
      <p:sp>
        <p:nvSpPr>
          <p:cNvPr id="84" name="Rechteck 149"/>
          <p:cNvSpPr/>
          <p:nvPr>
            <p:custDataLst>
              <p:tags r:id="rId22"/>
            </p:custDataLst>
          </p:nvPr>
        </p:nvSpPr>
        <p:spPr bwMode="gray">
          <a:xfrm>
            <a:off x="4260605" y="1891689"/>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3D8E7305-143F-4F14-8D92-653644C374A0}" type="datetime'''''''0''''''''''.''''''''''''''''''''''''''''''''''1'''">
              <a:rPr lang="en-US" sz="900" smtClean="0">
                <a:solidFill>
                  <a:schemeClr val="bg1"/>
                </a:solidFill>
                <a:cs typeface="Arial"/>
              </a:rPr>
              <a:pPr algn="ctr"/>
              <a:t>0.1</a:t>
            </a:fld>
            <a:endParaRPr lang="en-US" sz="900" dirty="0">
              <a:solidFill>
                <a:schemeClr val="bg1"/>
              </a:solidFill>
              <a:latin typeface="Arial"/>
              <a:cs typeface="Arial"/>
              <a:sym typeface="Arial"/>
            </a:endParaRPr>
          </a:p>
        </p:txBody>
      </p:sp>
      <p:sp>
        <p:nvSpPr>
          <p:cNvPr id="85" name="Rechteck 150"/>
          <p:cNvSpPr/>
          <p:nvPr>
            <p:custDataLst>
              <p:tags r:id="rId23"/>
            </p:custDataLst>
          </p:nvPr>
        </p:nvSpPr>
        <p:spPr bwMode="auto">
          <a:xfrm>
            <a:off x="3579567" y="2817202"/>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2015</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86" name="Rechteck 164"/>
          <p:cNvSpPr/>
          <p:nvPr>
            <p:custDataLst>
              <p:tags r:id="rId24"/>
            </p:custDataLst>
          </p:nvPr>
        </p:nvSpPr>
        <p:spPr bwMode="gray">
          <a:xfrm>
            <a:off x="3617667" y="187422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E391880E-F1ED-4FC2-B96D-3651E8A5AE04}" type="datetime'''''''''''''4.''''''''''''''''''4'''''''''''''''''''">
              <a:rPr lang="en-US" sz="900" b="1" smtClean="0">
                <a:solidFill>
                  <a:schemeClr val="tx1"/>
                </a:solidFill>
                <a:cs typeface="Arial"/>
              </a:rPr>
              <a:pPr algn="ctr"/>
              <a:t>4.4</a:t>
            </a:fld>
            <a:endParaRPr lang="en-US" sz="900" b="1" dirty="0">
              <a:solidFill>
                <a:schemeClr val="tx1"/>
              </a:solidFill>
              <a:latin typeface="Arial"/>
              <a:cs typeface="Arial"/>
              <a:sym typeface="Arial"/>
            </a:endParaRPr>
          </a:p>
        </p:txBody>
      </p:sp>
      <p:sp>
        <p:nvSpPr>
          <p:cNvPr id="87" name="Rechteck 157"/>
          <p:cNvSpPr/>
          <p:nvPr>
            <p:custDataLst>
              <p:tags r:id="rId25"/>
            </p:custDataLst>
          </p:nvPr>
        </p:nvSpPr>
        <p:spPr bwMode="gray">
          <a:xfrm>
            <a:off x="3617667" y="247271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F4253B92-5518-4704-AD00-221CFE5094FA}" type="datetime'''''''2.''''''''''''''''''''''''''''''3'''">
              <a:rPr lang="en-US" sz="900" smtClean="0">
                <a:solidFill>
                  <a:schemeClr val="bg1"/>
                </a:solidFill>
                <a:cs typeface="Arial"/>
              </a:rPr>
              <a:pPr algn="ctr"/>
              <a:t>2.3</a:t>
            </a:fld>
            <a:endParaRPr lang="en-US" sz="900" dirty="0">
              <a:solidFill>
                <a:schemeClr val="bg1"/>
              </a:solidFill>
              <a:latin typeface="Arial"/>
              <a:cs typeface="Arial"/>
              <a:sym typeface="Arial"/>
            </a:endParaRPr>
          </a:p>
        </p:txBody>
      </p:sp>
      <p:sp>
        <p:nvSpPr>
          <p:cNvPr id="88" name="Rechteck 153"/>
          <p:cNvSpPr/>
          <p:nvPr>
            <p:custDataLst>
              <p:tags r:id="rId26"/>
            </p:custDataLst>
          </p:nvPr>
        </p:nvSpPr>
        <p:spPr bwMode="gray">
          <a:xfrm>
            <a:off x="3617667" y="2158389"/>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7204F615-F4A7-4FFE-A4DC-E8E4CCF0849F}" type="datetime'''''2''''''''''''''''''''.''''''''''0'''''''">
              <a:rPr lang="en-US" sz="900" smtClean="0">
                <a:solidFill>
                  <a:schemeClr val="bg1"/>
                </a:solidFill>
                <a:cs typeface="Arial"/>
              </a:rPr>
              <a:pPr algn="ctr"/>
              <a:t>2.0</a:t>
            </a:fld>
            <a:endParaRPr lang="en-US" sz="900" dirty="0">
              <a:solidFill>
                <a:schemeClr val="bg1"/>
              </a:solidFill>
              <a:latin typeface="Arial"/>
              <a:cs typeface="Arial"/>
              <a:sym typeface="Arial"/>
            </a:endParaRPr>
          </a:p>
        </p:txBody>
      </p:sp>
      <p:sp>
        <p:nvSpPr>
          <p:cNvPr id="89" name="Rechteck 152"/>
          <p:cNvSpPr/>
          <p:nvPr>
            <p:custDataLst>
              <p:tags r:id="rId27"/>
            </p:custDataLst>
          </p:nvPr>
        </p:nvSpPr>
        <p:spPr bwMode="gray">
          <a:xfrm>
            <a:off x="3617667" y="2010752"/>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9F8B821E-DD82-4AC1-BC19-7A5C28E52CAC}"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sp>
        <p:nvSpPr>
          <p:cNvPr id="90" name="Rechteck 160"/>
          <p:cNvSpPr/>
          <p:nvPr>
            <p:custDataLst>
              <p:tags r:id="rId28"/>
            </p:custDataLst>
          </p:nvPr>
        </p:nvSpPr>
        <p:spPr bwMode="auto">
          <a:xfrm>
            <a:off x="2936630" y="2817202"/>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2012</a:t>
            </a:r>
            <a:endParaRPr lang="en-US" sz="900" dirty="0">
              <a:solidFill>
                <a:schemeClr val="tx1"/>
              </a:solidFill>
              <a:latin typeface="Arial"/>
              <a:cs typeface="Arial"/>
              <a:sym typeface="Arial"/>
            </a:endParaRPr>
          </a:p>
        </p:txBody>
      </p:sp>
      <p:sp>
        <p:nvSpPr>
          <p:cNvPr id="91" name="Rechteck 151"/>
          <p:cNvSpPr/>
          <p:nvPr>
            <p:custDataLst>
              <p:tags r:id="rId29"/>
            </p:custDataLst>
          </p:nvPr>
        </p:nvSpPr>
        <p:spPr bwMode="gray">
          <a:xfrm>
            <a:off x="2974730" y="195042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18250B8B-6675-4203-A3CC-F6CFE6640988}" type="datetime'''''''''''''''''''3''''.''''8'''''''''">
              <a:rPr lang="en-US" sz="900" b="1" smtClean="0">
                <a:solidFill>
                  <a:schemeClr val="tx1"/>
                </a:solidFill>
                <a:cs typeface="Arial"/>
              </a:rPr>
              <a:pPr algn="ctr"/>
              <a:t>3.8</a:t>
            </a:fld>
            <a:endParaRPr lang="en-US" sz="900" b="1" dirty="0">
              <a:solidFill>
                <a:schemeClr val="tx1"/>
              </a:solidFill>
              <a:latin typeface="Arial"/>
              <a:cs typeface="Arial"/>
              <a:sym typeface="Arial"/>
            </a:endParaRPr>
          </a:p>
        </p:txBody>
      </p:sp>
      <p:sp>
        <p:nvSpPr>
          <p:cNvPr id="92" name="Rechteck 156"/>
          <p:cNvSpPr/>
          <p:nvPr>
            <p:custDataLst>
              <p:tags r:id="rId30"/>
            </p:custDataLst>
          </p:nvPr>
        </p:nvSpPr>
        <p:spPr bwMode="gray">
          <a:xfrm>
            <a:off x="2974730" y="249176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8C4D1011-68AF-413F-B8B2-84E2F2621BBB}" type="datetime'''''''''2.''''''''''''''1'''''''''''''''''''''''''''">
              <a:rPr lang="en-US" sz="900" smtClean="0">
                <a:solidFill>
                  <a:schemeClr val="bg1"/>
                </a:solidFill>
                <a:cs typeface="Arial"/>
              </a:rPr>
              <a:pPr algn="ctr"/>
              <a:t>2.1</a:t>
            </a:fld>
            <a:endParaRPr lang="en-US" sz="900" dirty="0">
              <a:solidFill>
                <a:schemeClr val="bg1"/>
              </a:solidFill>
              <a:latin typeface="Arial"/>
              <a:cs typeface="Arial"/>
              <a:sym typeface="Arial"/>
            </a:endParaRPr>
          </a:p>
        </p:txBody>
      </p:sp>
      <p:sp>
        <p:nvSpPr>
          <p:cNvPr id="93" name="Rechteck 154"/>
          <p:cNvSpPr/>
          <p:nvPr>
            <p:custDataLst>
              <p:tags r:id="rId31"/>
            </p:custDataLst>
          </p:nvPr>
        </p:nvSpPr>
        <p:spPr bwMode="gray">
          <a:xfrm>
            <a:off x="2974730" y="2215539"/>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261E6FF0-7B3D-415C-ABEA-65DF4B51C149}" type="datetime'''''''''''''''1''''''.''''''''''''''''''''7'''''''''''''''''''">
              <a:rPr lang="en-US" sz="900" smtClean="0">
                <a:solidFill>
                  <a:schemeClr val="bg1"/>
                </a:solidFill>
                <a:cs typeface="Arial"/>
              </a:rPr>
              <a:pPr algn="ctr"/>
              <a:t>1.7</a:t>
            </a:fld>
            <a:endParaRPr lang="en-US" sz="900" dirty="0">
              <a:solidFill>
                <a:schemeClr val="bg1"/>
              </a:solidFill>
              <a:latin typeface="Arial"/>
              <a:cs typeface="Arial"/>
              <a:sym typeface="Arial"/>
            </a:endParaRPr>
          </a:p>
        </p:txBody>
      </p:sp>
      <p:sp>
        <p:nvSpPr>
          <p:cNvPr id="94" name="Rechteck 166"/>
          <p:cNvSpPr/>
          <p:nvPr>
            <p:custDataLst>
              <p:tags r:id="rId32"/>
            </p:custDataLst>
          </p:nvPr>
        </p:nvSpPr>
        <p:spPr bwMode="gray">
          <a:xfrm>
            <a:off x="2974730" y="2086952"/>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E16B745C-A3F7-4C49-8293-F899F7CDFCC2}"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cxnSp>
        <p:nvCxnSpPr>
          <p:cNvPr id="95" name="Straight Connector 191"/>
          <p:cNvCxnSpPr/>
          <p:nvPr>
            <p:custDataLst>
              <p:tags r:id="rId33"/>
            </p:custDataLst>
          </p:nvPr>
        </p:nvCxnSpPr>
        <p:spPr bwMode="auto">
          <a:xfrm flipV="1">
            <a:off x="3889130" y="4007827"/>
            <a:ext cx="285750" cy="8572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6" name="Straight Connector 192"/>
          <p:cNvCxnSpPr/>
          <p:nvPr>
            <p:custDataLst>
              <p:tags r:id="rId34"/>
            </p:custDataLst>
          </p:nvPr>
        </p:nvCxnSpPr>
        <p:spPr bwMode="auto">
          <a:xfrm flipV="1">
            <a:off x="3889130" y="3483952"/>
            <a:ext cx="285750" cy="18097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7" name="Straight Connector 193"/>
          <p:cNvCxnSpPr/>
          <p:nvPr>
            <p:custDataLst>
              <p:tags r:id="rId35"/>
            </p:custDataLst>
          </p:nvPr>
        </p:nvCxnSpPr>
        <p:spPr bwMode="auto">
          <a:xfrm flipV="1">
            <a:off x="3889130" y="3474427"/>
            <a:ext cx="285750" cy="18097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8" name="Straight Connector 194"/>
          <p:cNvCxnSpPr/>
          <p:nvPr>
            <p:custDataLst>
              <p:tags r:id="rId36"/>
            </p:custDataLst>
          </p:nvPr>
        </p:nvCxnSpPr>
        <p:spPr bwMode="auto">
          <a:xfrm flipV="1">
            <a:off x="3250955" y="4093552"/>
            <a:ext cx="285750" cy="381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99" name="Straight Connector 195"/>
          <p:cNvCxnSpPr/>
          <p:nvPr>
            <p:custDataLst>
              <p:tags r:id="rId37"/>
            </p:custDataLst>
          </p:nvPr>
        </p:nvCxnSpPr>
        <p:spPr bwMode="auto">
          <a:xfrm flipV="1">
            <a:off x="3250955" y="3664927"/>
            <a:ext cx="285750" cy="1143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0" name="Straight Connector 196"/>
          <p:cNvCxnSpPr/>
          <p:nvPr>
            <p:custDataLst>
              <p:tags r:id="rId38"/>
            </p:custDataLst>
          </p:nvPr>
        </p:nvCxnSpPr>
        <p:spPr bwMode="auto">
          <a:xfrm flipV="1">
            <a:off x="3250955" y="3655402"/>
            <a:ext cx="285750" cy="1143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4" name="Objekt 219"/>
          <p:cNvGraphicFramePr>
            <a:graphicFrameLocks noChangeAspect="1"/>
          </p:cNvGraphicFramePr>
          <p:nvPr>
            <p:custDataLst>
              <p:tags r:id="rId39"/>
            </p:custDataLst>
            <p:extLst>
              <p:ext uri="{D42A27DB-BD31-4B8C-83A1-F6EECF244321}">
                <p14:modId xmlns:p14="http://schemas.microsoft.com/office/powerpoint/2010/main" val="233630327"/>
              </p:ext>
            </p:extLst>
          </p:nvPr>
        </p:nvGraphicFramePr>
        <p:xfrm>
          <a:off x="2644530" y="3353776"/>
          <a:ext cx="2079522" cy="955730"/>
        </p:xfrm>
        <a:graphic>
          <a:graphicData uri="http://schemas.openxmlformats.org/drawingml/2006/chart">
            <c:chart xmlns:c="http://schemas.openxmlformats.org/drawingml/2006/chart" xmlns:r="http://schemas.openxmlformats.org/officeDocument/2006/relationships" r:id="rId90"/>
          </a:graphicData>
        </a:graphic>
      </p:graphicFrame>
      <p:sp>
        <p:nvSpPr>
          <p:cNvPr id="102" name="Rechteck 221"/>
          <p:cNvSpPr/>
          <p:nvPr>
            <p:custDataLst>
              <p:tags r:id="rId40"/>
            </p:custDataLst>
          </p:nvPr>
        </p:nvSpPr>
        <p:spPr bwMode="gray">
          <a:xfrm>
            <a:off x="2592142" y="334901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E24BB5B7-3446-49C5-AB9B-1776D89B9637}" type="datetime'''''''''''''''''''''''''''''''''''4'''''''''''''''''''''">
              <a:rPr lang="en-US" sz="900" smtClean="0">
                <a:solidFill>
                  <a:schemeClr val="tx1"/>
                </a:solidFill>
                <a:cs typeface="Arial"/>
              </a:rPr>
              <a:pPr algn="r">
                <a:spcBef>
                  <a:spcPct val="0"/>
                </a:spcBef>
                <a:spcAft>
                  <a:spcPct val="0"/>
                </a:spcAft>
              </a:pPr>
              <a:t>4</a:t>
            </a:fld>
            <a:endParaRPr lang="en-US" sz="900" dirty="0">
              <a:solidFill>
                <a:schemeClr val="tx1"/>
              </a:solidFill>
              <a:latin typeface="Arial"/>
              <a:cs typeface="Arial"/>
              <a:sym typeface="Arial"/>
            </a:endParaRPr>
          </a:p>
        </p:txBody>
      </p:sp>
      <p:sp>
        <p:nvSpPr>
          <p:cNvPr id="103" name="Rechteck 220"/>
          <p:cNvSpPr/>
          <p:nvPr>
            <p:custDataLst>
              <p:tags r:id="rId41"/>
            </p:custDataLst>
          </p:nvPr>
        </p:nvSpPr>
        <p:spPr bwMode="gray">
          <a:xfrm>
            <a:off x="2592142" y="355856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9F2B3172-6C44-4817-9342-3E63430EC6F7}" type="datetime'3'''''''''''''''''''''''''''''''''''''''''''''''''''''''''">
              <a:rPr lang="en-US" sz="900" smtClean="0">
                <a:solidFill>
                  <a:schemeClr val="tx1"/>
                </a:solidFill>
                <a:cs typeface="Arial"/>
              </a:rPr>
              <a:pPr algn="r">
                <a:spcBef>
                  <a:spcPct val="0"/>
                </a:spcBef>
                <a:spcAft>
                  <a:spcPct val="0"/>
                </a:spcAft>
              </a:pPr>
              <a:t>3</a:t>
            </a:fld>
            <a:endParaRPr lang="en-US" sz="900" dirty="0">
              <a:solidFill>
                <a:schemeClr val="tx1"/>
              </a:solidFill>
              <a:latin typeface="Arial"/>
              <a:cs typeface="Arial"/>
              <a:sym typeface="Arial"/>
            </a:endParaRPr>
          </a:p>
        </p:txBody>
      </p:sp>
      <p:sp>
        <p:nvSpPr>
          <p:cNvPr id="104" name="Rechteck 224"/>
          <p:cNvSpPr/>
          <p:nvPr>
            <p:custDataLst>
              <p:tags r:id="rId42"/>
            </p:custDataLst>
          </p:nvPr>
        </p:nvSpPr>
        <p:spPr bwMode="gray">
          <a:xfrm>
            <a:off x="2592142" y="377763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4FF8AE88-623A-4AFE-86C4-A5D6D46412B6}" type="datetime'''''''''''''''''''''''''''''''''''''''''''''''''''''''2'''">
              <a:rPr lang="en-US" sz="900" smtClean="0">
                <a:solidFill>
                  <a:schemeClr val="tx1"/>
                </a:solidFill>
                <a:cs typeface="Arial"/>
              </a:rPr>
              <a:pPr algn="r">
                <a:spcBef>
                  <a:spcPct val="0"/>
                </a:spcBef>
                <a:spcAft>
                  <a:spcPct val="0"/>
                </a:spcAft>
              </a:pPr>
              <a:t>2</a:t>
            </a:fld>
            <a:endParaRPr lang="en-US" sz="900" dirty="0">
              <a:solidFill>
                <a:schemeClr val="tx1"/>
              </a:solidFill>
              <a:latin typeface="Arial"/>
              <a:cs typeface="Arial"/>
              <a:sym typeface="Arial"/>
            </a:endParaRPr>
          </a:p>
        </p:txBody>
      </p:sp>
      <p:sp>
        <p:nvSpPr>
          <p:cNvPr id="105" name="Rechteck 222"/>
          <p:cNvSpPr/>
          <p:nvPr>
            <p:custDataLst>
              <p:tags r:id="rId43"/>
            </p:custDataLst>
          </p:nvPr>
        </p:nvSpPr>
        <p:spPr bwMode="gray">
          <a:xfrm>
            <a:off x="2592142" y="398718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64900A42-F5DA-4301-B38F-B58FAF626F48}" type="datetime'''''''''''''''''''''1'''''''''''''''''''''''''''''''''''">
              <a:rPr lang="en-US" sz="900" smtClean="0">
                <a:solidFill>
                  <a:schemeClr val="tx1"/>
                </a:solidFill>
                <a:cs typeface="Arial"/>
              </a:rPr>
              <a:pPr algn="r">
                <a:spcBef>
                  <a:spcPct val="0"/>
                </a:spcBef>
                <a:spcAft>
                  <a:spcPct val="0"/>
                </a:spcAft>
              </a:pPr>
              <a:t>1</a:t>
            </a:fld>
            <a:endParaRPr lang="en-US" sz="900" dirty="0">
              <a:solidFill>
                <a:schemeClr val="tx1"/>
              </a:solidFill>
              <a:latin typeface="Arial"/>
              <a:cs typeface="Arial"/>
              <a:sym typeface="Arial"/>
            </a:endParaRPr>
          </a:p>
        </p:txBody>
      </p:sp>
      <p:sp>
        <p:nvSpPr>
          <p:cNvPr id="106" name="Rechteck 223"/>
          <p:cNvSpPr/>
          <p:nvPr>
            <p:custDataLst>
              <p:tags r:id="rId44"/>
            </p:custDataLst>
          </p:nvPr>
        </p:nvSpPr>
        <p:spPr bwMode="gray">
          <a:xfrm>
            <a:off x="2592142" y="419673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AF57A4AB-1097-499D-85A4-F483B71DE787}" type="datetime'''''''''''''''0'''''''''''''''''''''''''''''''''">
              <a:rPr lang="en-US" sz="900" smtClean="0">
                <a:solidFill>
                  <a:schemeClr val="tx1"/>
                </a:solidFill>
                <a:cs typeface="Arial"/>
              </a:rPr>
              <a:pPr algn="r">
                <a:spcBef>
                  <a:spcPct val="0"/>
                </a:spcBef>
                <a:spcAft>
                  <a:spcPct val="0"/>
                </a:spcAft>
              </a:pPr>
              <a:t>0</a:t>
            </a:fld>
            <a:endParaRPr lang="en-US" sz="900" dirty="0">
              <a:solidFill>
                <a:schemeClr val="tx1"/>
              </a:solidFill>
              <a:latin typeface="Arial"/>
              <a:cs typeface="Arial"/>
              <a:sym typeface="Arial"/>
            </a:endParaRPr>
          </a:p>
        </p:txBody>
      </p:sp>
      <p:sp>
        <p:nvSpPr>
          <p:cNvPr id="107" name="Rechteck 234"/>
          <p:cNvSpPr/>
          <p:nvPr>
            <p:custDataLst>
              <p:tags r:id="rId45"/>
            </p:custDataLst>
          </p:nvPr>
        </p:nvSpPr>
        <p:spPr bwMode="auto">
          <a:xfrm>
            <a:off x="4222505" y="4369777"/>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2019</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08" name="Rechteck 235"/>
          <p:cNvSpPr/>
          <p:nvPr>
            <p:custDataLst>
              <p:tags r:id="rId46"/>
            </p:custDataLst>
          </p:nvPr>
        </p:nvSpPr>
        <p:spPr bwMode="gray">
          <a:xfrm>
            <a:off x="4260605" y="327440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9F8443CA-6884-4AD6-B953-AE94847F0C30}" type="datetime'''3''''''''''''''''''''''.''''''''''''''''''''''7'''''''''''''">
              <a:rPr lang="en-US" sz="900" b="1" smtClean="0">
                <a:solidFill>
                  <a:schemeClr val="tx1"/>
                </a:solidFill>
                <a:cs typeface="Arial"/>
              </a:rPr>
              <a:pPr algn="ctr"/>
              <a:t>3.7</a:t>
            </a:fld>
            <a:endParaRPr lang="en-US" sz="900" b="1" dirty="0">
              <a:solidFill>
                <a:schemeClr val="tx1"/>
              </a:solidFill>
              <a:latin typeface="Arial"/>
              <a:cs typeface="Arial"/>
              <a:sym typeface="Arial"/>
            </a:endParaRPr>
          </a:p>
        </p:txBody>
      </p:sp>
      <p:sp>
        <p:nvSpPr>
          <p:cNvPr id="109" name="Rechteck 236"/>
          <p:cNvSpPr/>
          <p:nvPr>
            <p:custDataLst>
              <p:tags r:id="rId47"/>
            </p:custDataLst>
          </p:nvPr>
        </p:nvSpPr>
        <p:spPr bwMode="gray">
          <a:xfrm>
            <a:off x="4260605" y="406815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6315BD47-0495-489C-85F5-35713DCC43F7}" type="datetime'1''''''''''.2'''''''''''''''''''''''''''''''''''''''''''''''">
              <a:rPr lang="en-US" sz="900" smtClean="0">
                <a:solidFill>
                  <a:schemeClr val="bg1"/>
                </a:solidFill>
                <a:cs typeface="Arial"/>
              </a:rPr>
              <a:pPr algn="ctr"/>
              <a:t>1.2</a:t>
            </a:fld>
            <a:endParaRPr lang="en-US" sz="900" dirty="0">
              <a:solidFill>
                <a:schemeClr val="bg1"/>
              </a:solidFill>
              <a:latin typeface="Arial"/>
              <a:cs typeface="Arial"/>
              <a:sym typeface="Arial"/>
            </a:endParaRPr>
          </a:p>
        </p:txBody>
      </p:sp>
      <p:sp>
        <p:nvSpPr>
          <p:cNvPr id="110" name="Rechteck 237"/>
          <p:cNvSpPr/>
          <p:nvPr>
            <p:custDataLst>
              <p:tags r:id="rId48"/>
            </p:custDataLst>
          </p:nvPr>
        </p:nvSpPr>
        <p:spPr bwMode="gray">
          <a:xfrm>
            <a:off x="4260605" y="367762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B288982A-9EF6-4936-BB53-A4CA985359A6}" type="datetime'''''''''''2''''.''''''''''5'''''''''''''''''''">
              <a:rPr lang="en-US" sz="900" smtClean="0">
                <a:solidFill>
                  <a:schemeClr val="bg1"/>
                </a:solidFill>
                <a:cs typeface="Arial"/>
              </a:rPr>
              <a:pPr algn="ctr"/>
              <a:t>2.5</a:t>
            </a:fld>
            <a:endParaRPr lang="en-US" sz="900" dirty="0">
              <a:solidFill>
                <a:schemeClr val="bg1"/>
              </a:solidFill>
              <a:latin typeface="Arial"/>
              <a:cs typeface="Arial"/>
              <a:sym typeface="Arial"/>
            </a:endParaRPr>
          </a:p>
        </p:txBody>
      </p:sp>
      <p:sp>
        <p:nvSpPr>
          <p:cNvPr id="111" name="Rechteck 238"/>
          <p:cNvSpPr/>
          <p:nvPr>
            <p:custDataLst>
              <p:tags r:id="rId49"/>
            </p:custDataLst>
          </p:nvPr>
        </p:nvSpPr>
        <p:spPr bwMode="gray">
          <a:xfrm>
            <a:off x="4260605" y="3410927"/>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B4565C26-A29C-4132-9845-4755A13C9BC6}" type="datetime'''''0''''''.''''1'''''''''''''''''''''''''''''''''''''''''''">
              <a:rPr lang="en-US" sz="900" smtClean="0">
                <a:solidFill>
                  <a:schemeClr val="bg1"/>
                </a:solidFill>
                <a:cs typeface="Arial"/>
              </a:rPr>
              <a:pPr algn="ctr"/>
              <a:t>0.1</a:t>
            </a:fld>
            <a:endParaRPr lang="en-US" sz="900" dirty="0">
              <a:solidFill>
                <a:schemeClr val="bg1"/>
              </a:solidFill>
              <a:latin typeface="Arial"/>
              <a:cs typeface="Arial"/>
              <a:sym typeface="Arial"/>
            </a:endParaRPr>
          </a:p>
        </p:txBody>
      </p:sp>
      <p:sp>
        <p:nvSpPr>
          <p:cNvPr id="112" name="Rechteck 230"/>
          <p:cNvSpPr/>
          <p:nvPr>
            <p:custDataLst>
              <p:tags r:id="rId50"/>
            </p:custDataLst>
          </p:nvPr>
        </p:nvSpPr>
        <p:spPr bwMode="auto">
          <a:xfrm>
            <a:off x="3579567" y="4369777"/>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2015</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13" name="Rechteck 239"/>
          <p:cNvSpPr/>
          <p:nvPr>
            <p:custDataLst>
              <p:tags r:id="rId51"/>
            </p:custDataLst>
          </p:nvPr>
        </p:nvSpPr>
        <p:spPr bwMode="gray">
          <a:xfrm>
            <a:off x="3617667" y="34553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B232664D-B07A-439E-A5E8-45FA5D148104}" type="datetime'2''''''''''''''.''''''''''''''''''''''''''''9'''">
              <a:rPr lang="en-US" sz="900" b="1" smtClean="0">
                <a:solidFill>
                  <a:schemeClr val="tx1"/>
                </a:solidFill>
                <a:cs typeface="Arial"/>
              </a:rPr>
              <a:pPr algn="ctr"/>
              <a:t>2.9</a:t>
            </a:fld>
            <a:endParaRPr lang="en-US" sz="900" b="1" dirty="0">
              <a:solidFill>
                <a:schemeClr val="tx1"/>
              </a:solidFill>
              <a:latin typeface="Arial"/>
              <a:cs typeface="Arial"/>
              <a:sym typeface="Arial"/>
            </a:endParaRPr>
          </a:p>
        </p:txBody>
      </p:sp>
      <p:sp>
        <p:nvSpPr>
          <p:cNvPr id="114" name="Rechteck 229"/>
          <p:cNvSpPr/>
          <p:nvPr>
            <p:custDataLst>
              <p:tags r:id="rId52"/>
            </p:custDataLst>
          </p:nvPr>
        </p:nvSpPr>
        <p:spPr bwMode="gray">
          <a:xfrm>
            <a:off x="3617667" y="411101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C175513E-FE4C-4BB4-AFBB-A5DD9CFCDACD}" type="datetime'''''''''''''''''''''''''''''''''''''''''0''''''''''.''''8'">
              <a:rPr lang="en-US" sz="900" smtClean="0">
                <a:solidFill>
                  <a:schemeClr val="bg1"/>
                </a:solidFill>
                <a:cs typeface="Arial"/>
              </a:rPr>
              <a:pPr algn="ctr"/>
              <a:t>0.8</a:t>
            </a:fld>
            <a:endParaRPr lang="en-US" sz="900" dirty="0">
              <a:solidFill>
                <a:schemeClr val="bg1"/>
              </a:solidFill>
              <a:latin typeface="Arial"/>
              <a:cs typeface="Arial"/>
              <a:sym typeface="Arial"/>
            </a:endParaRPr>
          </a:p>
        </p:txBody>
      </p:sp>
      <p:sp>
        <p:nvSpPr>
          <p:cNvPr id="115" name="Rechteck 240"/>
          <p:cNvSpPr/>
          <p:nvPr>
            <p:custDataLst>
              <p:tags r:id="rId53"/>
            </p:custDataLst>
          </p:nvPr>
        </p:nvSpPr>
        <p:spPr bwMode="gray">
          <a:xfrm>
            <a:off x="3617667" y="38109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E8FFD2C5-5509-4CC9-9F60-23B67E0F704D}" type="datetime'''2.''''''''''''''''''''0'''''''''''''''''''">
              <a:rPr lang="en-US" sz="900" smtClean="0">
                <a:solidFill>
                  <a:schemeClr val="bg1"/>
                </a:solidFill>
                <a:cs typeface="Arial"/>
              </a:rPr>
              <a:pPr algn="ctr"/>
              <a:t>2.0</a:t>
            </a:fld>
            <a:endParaRPr lang="en-US" sz="900" dirty="0">
              <a:solidFill>
                <a:schemeClr val="bg1"/>
              </a:solidFill>
              <a:latin typeface="Arial"/>
              <a:cs typeface="Arial"/>
              <a:sym typeface="Arial"/>
            </a:endParaRPr>
          </a:p>
        </p:txBody>
      </p:sp>
      <p:sp>
        <p:nvSpPr>
          <p:cNvPr id="116" name="Rechteck 233"/>
          <p:cNvSpPr/>
          <p:nvPr>
            <p:custDataLst>
              <p:tags r:id="rId54"/>
            </p:custDataLst>
          </p:nvPr>
        </p:nvSpPr>
        <p:spPr bwMode="gray">
          <a:xfrm>
            <a:off x="3617667" y="3591902"/>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6D164C43-8D8E-4E33-A9DE-9AC667A4A9E8}"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sp>
        <p:nvSpPr>
          <p:cNvPr id="117" name="Rechteck 231"/>
          <p:cNvSpPr/>
          <p:nvPr>
            <p:custDataLst>
              <p:tags r:id="rId55"/>
            </p:custDataLst>
          </p:nvPr>
        </p:nvSpPr>
        <p:spPr bwMode="auto">
          <a:xfrm>
            <a:off x="2936630" y="4369777"/>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2012</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18" name="Rechteck 232"/>
          <p:cNvSpPr/>
          <p:nvPr>
            <p:custDataLst>
              <p:tags r:id="rId56"/>
            </p:custDataLst>
          </p:nvPr>
        </p:nvSpPr>
        <p:spPr bwMode="gray">
          <a:xfrm>
            <a:off x="2974730" y="35696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3BE99F57-FC69-498D-82F6-E419FA40F06F}" type="datetime'''''''''''''''''''''''''2''''''''''.''''''''''''''''''''4'''">
              <a:rPr lang="en-US" sz="900" b="1" smtClean="0">
                <a:solidFill>
                  <a:schemeClr val="tx1"/>
                </a:solidFill>
                <a:cs typeface="Arial"/>
              </a:rPr>
              <a:pPr algn="ctr"/>
              <a:t>2.4</a:t>
            </a:fld>
            <a:endParaRPr lang="en-US" sz="900" b="1" dirty="0" smtClean="0">
              <a:solidFill>
                <a:schemeClr val="tx1"/>
              </a:solidFill>
              <a:cs typeface="Arial"/>
            </a:endParaRPr>
          </a:p>
        </p:txBody>
      </p:sp>
      <p:sp>
        <p:nvSpPr>
          <p:cNvPr id="119" name="Rechteck 226"/>
          <p:cNvSpPr/>
          <p:nvPr>
            <p:custDataLst>
              <p:tags r:id="rId57"/>
            </p:custDataLst>
          </p:nvPr>
        </p:nvSpPr>
        <p:spPr bwMode="gray">
          <a:xfrm>
            <a:off x="2974730" y="413006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F5BF82C3-1FDF-4113-B28F-FF5C10CEF877}" type="datetime'''''''0''''''''.6'''''''''''''''''''">
              <a:rPr lang="en-US" sz="900" smtClean="0">
                <a:solidFill>
                  <a:schemeClr val="bg1"/>
                </a:solidFill>
                <a:cs typeface="Arial"/>
              </a:rPr>
              <a:pPr algn="ctr"/>
              <a:t>0.6</a:t>
            </a:fld>
            <a:endParaRPr lang="en-US" sz="900" dirty="0">
              <a:solidFill>
                <a:schemeClr val="bg1"/>
              </a:solidFill>
              <a:latin typeface="Arial"/>
              <a:cs typeface="Arial"/>
              <a:sym typeface="Arial"/>
            </a:endParaRPr>
          </a:p>
        </p:txBody>
      </p:sp>
      <p:sp>
        <p:nvSpPr>
          <p:cNvPr id="120" name="Rechteck 227"/>
          <p:cNvSpPr/>
          <p:nvPr>
            <p:custDataLst>
              <p:tags r:id="rId58"/>
            </p:custDataLst>
          </p:nvPr>
        </p:nvSpPr>
        <p:spPr bwMode="gray">
          <a:xfrm>
            <a:off x="2974730" y="38871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A2393ADE-D3FF-4668-9035-A958A3DE7D80}" type="datetime'''''''''1''''''''.''''''''''''7'">
              <a:rPr lang="en-US" sz="900" smtClean="0">
                <a:solidFill>
                  <a:schemeClr val="bg1"/>
                </a:solidFill>
                <a:cs typeface="Arial"/>
              </a:rPr>
              <a:pPr algn="ctr"/>
              <a:t>1.7</a:t>
            </a:fld>
            <a:endParaRPr lang="en-US" sz="900" dirty="0">
              <a:solidFill>
                <a:schemeClr val="bg1"/>
              </a:solidFill>
              <a:latin typeface="Arial"/>
              <a:cs typeface="Arial"/>
              <a:sym typeface="Arial"/>
            </a:endParaRPr>
          </a:p>
        </p:txBody>
      </p:sp>
      <p:sp>
        <p:nvSpPr>
          <p:cNvPr id="121" name="Rechteck 228"/>
          <p:cNvSpPr/>
          <p:nvPr>
            <p:custDataLst>
              <p:tags r:id="rId59"/>
            </p:custDataLst>
          </p:nvPr>
        </p:nvSpPr>
        <p:spPr bwMode="gray">
          <a:xfrm>
            <a:off x="2974730" y="3706202"/>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B4078208-15B1-482F-B3A1-B2C542735FF1}"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cxnSp>
        <p:nvCxnSpPr>
          <p:cNvPr id="122" name="Straight Connector 218"/>
          <p:cNvCxnSpPr/>
          <p:nvPr>
            <p:custDataLst>
              <p:tags r:id="rId60"/>
            </p:custDataLst>
          </p:nvPr>
        </p:nvCxnSpPr>
        <p:spPr bwMode="auto">
          <a:xfrm flipV="1">
            <a:off x="3889130" y="5550877"/>
            <a:ext cx="285750" cy="5715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3" name="Straight Connector 219"/>
          <p:cNvCxnSpPr/>
          <p:nvPr>
            <p:custDataLst>
              <p:tags r:id="rId61"/>
            </p:custDataLst>
          </p:nvPr>
        </p:nvCxnSpPr>
        <p:spPr bwMode="auto">
          <a:xfrm flipV="1">
            <a:off x="3889130" y="5074627"/>
            <a:ext cx="285750" cy="14287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4" name="Straight Connector 220"/>
          <p:cNvCxnSpPr/>
          <p:nvPr>
            <p:custDataLst>
              <p:tags r:id="rId62"/>
            </p:custDataLst>
          </p:nvPr>
        </p:nvCxnSpPr>
        <p:spPr bwMode="auto">
          <a:xfrm flipV="1">
            <a:off x="3889130" y="5065102"/>
            <a:ext cx="285750" cy="15240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5" name="Straight Connector 221"/>
          <p:cNvCxnSpPr/>
          <p:nvPr>
            <p:custDataLst>
              <p:tags r:id="rId63"/>
            </p:custDataLst>
          </p:nvPr>
        </p:nvCxnSpPr>
        <p:spPr bwMode="auto">
          <a:xfrm flipV="1">
            <a:off x="3250955" y="5608027"/>
            <a:ext cx="285750" cy="2857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6" name="Straight Connector 222"/>
          <p:cNvCxnSpPr/>
          <p:nvPr>
            <p:custDataLst>
              <p:tags r:id="rId64"/>
            </p:custDataLst>
          </p:nvPr>
        </p:nvCxnSpPr>
        <p:spPr bwMode="auto">
          <a:xfrm flipV="1">
            <a:off x="3250955" y="5217502"/>
            <a:ext cx="285750" cy="95250"/>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27" name="Straight Connector 223"/>
          <p:cNvCxnSpPr/>
          <p:nvPr>
            <p:custDataLst>
              <p:tags r:id="rId65"/>
            </p:custDataLst>
          </p:nvPr>
        </p:nvCxnSpPr>
        <p:spPr bwMode="auto">
          <a:xfrm flipV="1">
            <a:off x="3250955" y="5217502"/>
            <a:ext cx="285750" cy="85725"/>
          </a:xfrm>
          <a:prstGeom prst="line">
            <a:avLst/>
          </a:prstGeom>
          <a:ln w="3175">
            <a:solidFill>
              <a:schemeClr val="tx1"/>
            </a:solidFill>
            <a:prstDash val="lgDash"/>
            <a:headEnd type="none"/>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7" name="Objekt 247"/>
          <p:cNvGraphicFramePr>
            <a:graphicFrameLocks noChangeAspect="1"/>
          </p:cNvGraphicFramePr>
          <p:nvPr>
            <p:custDataLst>
              <p:tags r:id="rId66"/>
            </p:custDataLst>
            <p:extLst>
              <p:ext uri="{D42A27DB-BD31-4B8C-83A1-F6EECF244321}">
                <p14:modId xmlns:p14="http://schemas.microsoft.com/office/powerpoint/2010/main" val="1365121012"/>
              </p:ext>
            </p:extLst>
          </p:nvPr>
        </p:nvGraphicFramePr>
        <p:xfrm>
          <a:off x="2644530" y="4839676"/>
          <a:ext cx="2079522" cy="946282"/>
        </p:xfrm>
        <a:graphic>
          <a:graphicData uri="http://schemas.openxmlformats.org/drawingml/2006/chart">
            <c:chart xmlns:c="http://schemas.openxmlformats.org/drawingml/2006/chart" xmlns:r="http://schemas.openxmlformats.org/officeDocument/2006/relationships" r:id="rId91"/>
          </a:graphicData>
        </a:graphic>
      </p:graphicFrame>
      <p:sp>
        <p:nvSpPr>
          <p:cNvPr id="129" name="Rechteck 250"/>
          <p:cNvSpPr/>
          <p:nvPr>
            <p:custDataLst>
              <p:tags r:id="rId67"/>
            </p:custDataLst>
          </p:nvPr>
        </p:nvSpPr>
        <p:spPr bwMode="gray">
          <a:xfrm>
            <a:off x="2592142" y="483491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B266AA73-C0BD-4851-ABEC-5292BF26C32D}" type="datetime'''''''''''4'''''''''''''''''''''''''''">
              <a:rPr lang="en-US" sz="900" smtClean="0">
                <a:solidFill>
                  <a:schemeClr val="tx1"/>
                </a:solidFill>
                <a:cs typeface="Arial"/>
              </a:rPr>
              <a:pPr algn="r">
                <a:spcBef>
                  <a:spcPct val="0"/>
                </a:spcBef>
                <a:spcAft>
                  <a:spcPct val="0"/>
                </a:spcAft>
              </a:pPr>
              <a:t>4</a:t>
            </a:fld>
            <a:endParaRPr lang="en-US" sz="900" dirty="0">
              <a:solidFill>
                <a:schemeClr val="tx1"/>
              </a:solidFill>
              <a:latin typeface="Arial"/>
              <a:cs typeface="Arial"/>
              <a:sym typeface="Arial"/>
            </a:endParaRPr>
          </a:p>
        </p:txBody>
      </p:sp>
      <p:sp>
        <p:nvSpPr>
          <p:cNvPr id="130" name="Rechteck 249"/>
          <p:cNvSpPr/>
          <p:nvPr>
            <p:custDataLst>
              <p:tags r:id="rId68"/>
            </p:custDataLst>
          </p:nvPr>
        </p:nvSpPr>
        <p:spPr bwMode="gray">
          <a:xfrm>
            <a:off x="2592142" y="504446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A0807E0F-C62C-4D40-928A-3F69FC3639BA}" type="datetime'''''''''''''''''''''''''''3'''''''''''''''">
              <a:rPr lang="en-US" sz="900" smtClean="0">
                <a:solidFill>
                  <a:schemeClr val="tx1"/>
                </a:solidFill>
                <a:cs typeface="Arial"/>
              </a:rPr>
              <a:pPr algn="r">
                <a:spcBef>
                  <a:spcPct val="0"/>
                </a:spcBef>
                <a:spcAft>
                  <a:spcPct val="0"/>
                </a:spcAft>
              </a:pPr>
              <a:t>3</a:t>
            </a:fld>
            <a:endParaRPr lang="en-US" sz="900" dirty="0">
              <a:solidFill>
                <a:schemeClr val="tx1"/>
              </a:solidFill>
              <a:latin typeface="Arial"/>
              <a:cs typeface="Arial"/>
              <a:sym typeface="Arial"/>
            </a:endParaRPr>
          </a:p>
        </p:txBody>
      </p:sp>
      <p:sp>
        <p:nvSpPr>
          <p:cNvPr id="131" name="Rechteck 252"/>
          <p:cNvSpPr/>
          <p:nvPr>
            <p:custDataLst>
              <p:tags r:id="rId69"/>
            </p:custDataLst>
          </p:nvPr>
        </p:nvSpPr>
        <p:spPr bwMode="gray">
          <a:xfrm>
            <a:off x="2592142" y="5254014"/>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838E9EA5-61A9-4251-8466-3F6A2428571D}" type="datetime'''''''''''''''''''2'''''''''''''''">
              <a:rPr lang="en-US" sz="900" smtClean="0">
                <a:solidFill>
                  <a:schemeClr val="tx1"/>
                </a:solidFill>
                <a:cs typeface="Arial"/>
              </a:rPr>
              <a:pPr algn="r">
                <a:spcBef>
                  <a:spcPct val="0"/>
                </a:spcBef>
                <a:spcAft>
                  <a:spcPct val="0"/>
                </a:spcAft>
              </a:pPr>
              <a:t>2</a:t>
            </a:fld>
            <a:endParaRPr lang="en-US" sz="900" dirty="0">
              <a:solidFill>
                <a:schemeClr val="tx1"/>
              </a:solidFill>
              <a:latin typeface="Arial"/>
              <a:cs typeface="Arial"/>
              <a:sym typeface="Arial"/>
            </a:endParaRPr>
          </a:p>
        </p:txBody>
      </p:sp>
      <p:sp>
        <p:nvSpPr>
          <p:cNvPr id="132" name="Rechteck 248"/>
          <p:cNvSpPr/>
          <p:nvPr>
            <p:custDataLst>
              <p:tags r:id="rId70"/>
            </p:custDataLst>
          </p:nvPr>
        </p:nvSpPr>
        <p:spPr bwMode="gray">
          <a:xfrm>
            <a:off x="2592142" y="545403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A74A2100-41E8-416B-ACE5-2F3BA35611AD}" type="datetime'''1'''''''''''''">
              <a:rPr lang="en-US" sz="900" smtClean="0">
                <a:solidFill>
                  <a:schemeClr val="tx1"/>
                </a:solidFill>
                <a:cs typeface="Arial"/>
              </a:rPr>
              <a:pPr algn="r">
                <a:spcBef>
                  <a:spcPct val="0"/>
                </a:spcBef>
                <a:spcAft>
                  <a:spcPct val="0"/>
                </a:spcAft>
              </a:pPr>
              <a:t>1</a:t>
            </a:fld>
            <a:endParaRPr lang="en-US" sz="900" dirty="0">
              <a:solidFill>
                <a:schemeClr val="tx1"/>
              </a:solidFill>
              <a:latin typeface="Arial"/>
              <a:cs typeface="Arial"/>
              <a:sym typeface="Arial"/>
            </a:endParaRPr>
          </a:p>
        </p:txBody>
      </p:sp>
      <p:sp>
        <p:nvSpPr>
          <p:cNvPr id="133" name="Rechteck 251"/>
          <p:cNvSpPr/>
          <p:nvPr>
            <p:custDataLst>
              <p:tags r:id="rId71"/>
            </p:custDataLst>
          </p:nvPr>
        </p:nvSpPr>
        <p:spPr bwMode="gray">
          <a:xfrm>
            <a:off x="2592142" y="5663589"/>
            <a:ext cx="63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0AA40993-335B-4F8D-A66B-7B6A11172291}" type="datetime'''''''''''''''''0'''''''''''''''''''''''''">
              <a:rPr lang="en-US" sz="900" smtClean="0">
                <a:solidFill>
                  <a:schemeClr val="tx1"/>
                </a:solidFill>
                <a:cs typeface="Arial"/>
              </a:rPr>
              <a:pPr algn="r">
                <a:spcBef>
                  <a:spcPct val="0"/>
                </a:spcBef>
                <a:spcAft>
                  <a:spcPct val="0"/>
                </a:spcAft>
              </a:pPr>
              <a:t>0</a:t>
            </a:fld>
            <a:endParaRPr lang="en-US" sz="900" dirty="0">
              <a:solidFill>
                <a:schemeClr val="tx1"/>
              </a:solidFill>
              <a:latin typeface="Arial"/>
              <a:cs typeface="Arial"/>
              <a:sym typeface="Arial"/>
            </a:endParaRPr>
          </a:p>
        </p:txBody>
      </p:sp>
      <p:sp>
        <p:nvSpPr>
          <p:cNvPr id="134" name="Rechteck 260"/>
          <p:cNvSpPr/>
          <p:nvPr>
            <p:custDataLst>
              <p:tags r:id="rId72"/>
            </p:custDataLst>
          </p:nvPr>
        </p:nvSpPr>
        <p:spPr bwMode="auto">
          <a:xfrm>
            <a:off x="4222505" y="5857264"/>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2019</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35" name="Rechteck 255"/>
          <p:cNvSpPr/>
          <p:nvPr>
            <p:custDataLst>
              <p:tags r:id="rId73"/>
            </p:custDataLst>
          </p:nvPr>
        </p:nvSpPr>
        <p:spPr bwMode="gray">
          <a:xfrm>
            <a:off x="4260605" y="48650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7544B012-D362-48DE-BAE9-6411AE424632}" type="datetime'''''''''''''''3.''''''''''''''''''''''''''''2'''''''">
              <a:rPr lang="en-US" sz="900" b="1" smtClean="0">
                <a:solidFill>
                  <a:schemeClr val="tx1"/>
                </a:solidFill>
                <a:cs typeface="Arial"/>
              </a:rPr>
              <a:pPr algn="ctr"/>
              <a:t>3.2</a:t>
            </a:fld>
            <a:endParaRPr lang="en-US" sz="900" b="1" dirty="0">
              <a:solidFill>
                <a:schemeClr val="tx1"/>
              </a:solidFill>
              <a:latin typeface="Arial"/>
              <a:cs typeface="Arial"/>
              <a:sym typeface="Arial"/>
            </a:endParaRPr>
          </a:p>
        </p:txBody>
      </p:sp>
      <p:sp>
        <p:nvSpPr>
          <p:cNvPr id="136" name="Rechteck 256"/>
          <p:cNvSpPr/>
          <p:nvPr>
            <p:custDataLst>
              <p:tags r:id="rId74"/>
            </p:custDataLst>
          </p:nvPr>
        </p:nvSpPr>
        <p:spPr bwMode="gray">
          <a:xfrm>
            <a:off x="4260605" y="557310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35BAF392-E80E-45B1-B9D3-E681FB7F69BD}" type="datetime'''''''''''''''''''0''.''''9'''">
              <a:rPr lang="en-US" sz="900" smtClean="0">
                <a:solidFill>
                  <a:schemeClr val="bg1"/>
                </a:solidFill>
                <a:cs typeface="Arial"/>
              </a:rPr>
              <a:pPr algn="ctr"/>
              <a:t>0.9</a:t>
            </a:fld>
            <a:endParaRPr lang="en-US" sz="900" dirty="0">
              <a:solidFill>
                <a:schemeClr val="bg1"/>
              </a:solidFill>
              <a:latin typeface="Arial"/>
              <a:cs typeface="Arial"/>
              <a:sym typeface="Arial"/>
            </a:endParaRPr>
          </a:p>
        </p:txBody>
      </p:sp>
      <p:sp>
        <p:nvSpPr>
          <p:cNvPr id="137" name="Rechteck 259"/>
          <p:cNvSpPr/>
          <p:nvPr>
            <p:custDataLst>
              <p:tags r:id="rId75"/>
            </p:custDataLst>
          </p:nvPr>
        </p:nvSpPr>
        <p:spPr bwMode="gray">
          <a:xfrm>
            <a:off x="4260605" y="5244489"/>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8A9877CA-C845-4AED-9F6B-3EF51712E9B9}" type="datetime'''''''''''''''''''2''''''''''''''''''''''''.''''''''''''3'">
              <a:rPr lang="en-US" sz="900" smtClean="0">
                <a:solidFill>
                  <a:schemeClr val="bg1"/>
                </a:solidFill>
                <a:cs typeface="Arial"/>
              </a:rPr>
              <a:pPr algn="ctr"/>
              <a:t>2.3</a:t>
            </a:fld>
            <a:endParaRPr lang="en-US" sz="900" dirty="0">
              <a:solidFill>
                <a:schemeClr val="bg1"/>
              </a:solidFill>
              <a:latin typeface="Arial"/>
              <a:cs typeface="Arial"/>
              <a:sym typeface="Arial"/>
            </a:endParaRPr>
          </a:p>
        </p:txBody>
      </p:sp>
      <p:sp>
        <p:nvSpPr>
          <p:cNvPr id="138" name="Rechteck 254"/>
          <p:cNvSpPr/>
          <p:nvPr>
            <p:custDataLst>
              <p:tags r:id="rId76"/>
            </p:custDataLst>
          </p:nvPr>
        </p:nvSpPr>
        <p:spPr bwMode="gray">
          <a:xfrm>
            <a:off x="4260605" y="5001602"/>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5DDBD720-56F8-4F71-9CAD-30B250BDDD6F}"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sp>
        <p:nvSpPr>
          <p:cNvPr id="139" name="Rechteck 263"/>
          <p:cNvSpPr/>
          <p:nvPr>
            <p:custDataLst>
              <p:tags r:id="rId77"/>
            </p:custDataLst>
          </p:nvPr>
        </p:nvSpPr>
        <p:spPr bwMode="auto">
          <a:xfrm>
            <a:off x="3579567" y="5857264"/>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2015</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40" name="Rechteck 265"/>
          <p:cNvSpPr/>
          <p:nvPr>
            <p:custDataLst>
              <p:tags r:id="rId78"/>
            </p:custDataLst>
          </p:nvPr>
        </p:nvSpPr>
        <p:spPr bwMode="gray">
          <a:xfrm>
            <a:off x="3617667" y="501271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66F845B7-ACC9-4257-B9CE-8531722BB661}" type="datetime'''''''''''''''''''''2''''''''''.5'''''''''''''''''''''''''">
              <a:rPr lang="en-US" sz="900" b="1" smtClean="0">
                <a:solidFill>
                  <a:schemeClr val="tx1"/>
                </a:solidFill>
                <a:cs typeface="Arial"/>
              </a:rPr>
              <a:pPr algn="ctr"/>
              <a:t>2.5</a:t>
            </a:fld>
            <a:endParaRPr lang="en-US" sz="900" b="1" dirty="0">
              <a:solidFill>
                <a:schemeClr val="tx1"/>
              </a:solidFill>
              <a:latin typeface="Arial"/>
              <a:cs typeface="Arial"/>
              <a:sym typeface="Arial"/>
            </a:endParaRPr>
          </a:p>
        </p:txBody>
      </p:sp>
      <p:sp>
        <p:nvSpPr>
          <p:cNvPr id="141" name="Rechteck 258"/>
          <p:cNvSpPr/>
          <p:nvPr>
            <p:custDataLst>
              <p:tags r:id="rId79"/>
            </p:custDataLst>
          </p:nvPr>
        </p:nvSpPr>
        <p:spPr bwMode="gray">
          <a:xfrm>
            <a:off x="3617667" y="5601677"/>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617ABAB7-8131-492A-AE38-815664B24C0B}" type="datetime'''''''''''''''''''''0''''''.''''''''''''''''''''6'''''''">
              <a:rPr lang="en-US" sz="900" smtClean="0">
                <a:solidFill>
                  <a:schemeClr val="bg1"/>
                </a:solidFill>
                <a:cs typeface="Arial"/>
              </a:rPr>
              <a:pPr algn="ctr"/>
              <a:t>0.6</a:t>
            </a:fld>
            <a:endParaRPr lang="en-US" sz="900" dirty="0">
              <a:solidFill>
                <a:schemeClr val="bg1"/>
              </a:solidFill>
              <a:latin typeface="Arial"/>
              <a:cs typeface="Arial"/>
              <a:sym typeface="Arial"/>
            </a:endParaRPr>
          </a:p>
        </p:txBody>
      </p:sp>
      <p:sp>
        <p:nvSpPr>
          <p:cNvPr id="142" name="Rechteck 264"/>
          <p:cNvSpPr/>
          <p:nvPr>
            <p:custDataLst>
              <p:tags r:id="rId80"/>
            </p:custDataLst>
          </p:nvPr>
        </p:nvSpPr>
        <p:spPr bwMode="gray">
          <a:xfrm>
            <a:off x="3617667" y="534450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2CAA8B1A-F6A5-4145-B11F-472D9FB4742C}" type="datetime'1''.''''''''''''''''9'">
              <a:rPr lang="en-US" sz="900" smtClean="0">
                <a:solidFill>
                  <a:schemeClr val="bg1"/>
                </a:solidFill>
                <a:cs typeface="Arial"/>
              </a:rPr>
              <a:pPr algn="ctr"/>
              <a:t>1.9</a:t>
            </a:fld>
            <a:endParaRPr lang="en-US" sz="900" dirty="0">
              <a:solidFill>
                <a:schemeClr val="bg1"/>
              </a:solidFill>
              <a:latin typeface="Arial"/>
              <a:cs typeface="Arial"/>
              <a:sym typeface="Arial"/>
            </a:endParaRPr>
          </a:p>
        </p:txBody>
      </p:sp>
      <p:sp>
        <p:nvSpPr>
          <p:cNvPr id="143" name="Rechteck 257"/>
          <p:cNvSpPr/>
          <p:nvPr>
            <p:custDataLst>
              <p:tags r:id="rId81"/>
            </p:custDataLst>
          </p:nvPr>
        </p:nvSpPr>
        <p:spPr bwMode="gray">
          <a:xfrm>
            <a:off x="3617667" y="5149239"/>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3013B303-7E2E-41A7-9D57-1CA4812E75AF}"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sp>
        <p:nvSpPr>
          <p:cNvPr id="144" name="Rechteck 261"/>
          <p:cNvSpPr/>
          <p:nvPr>
            <p:custDataLst>
              <p:tags r:id="rId82"/>
            </p:custDataLst>
          </p:nvPr>
        </p:nvSpPr>
        <p:spPr bwMode="auto">
          <a:xfrm>
            <a:off x="2936630" y="5857264"/>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r>
              <a:rPr lang="en-US" sz="900" dirty="0" smtClean="0">
                <a:solidFill>
                  <a:schemeClr val="tx1"/>
                </a:solidFill>
                <a:cs typeface="Arial"/>
              </a:rPr>
              <a:t>2012</a:t>
            </a:r>
            <a:endParaRPr lang="en-US" sz="900" dirty="0" smtClean="0">
              <a:solidFill>
                <a:schemeClr val="tx1"/>
              </a:solidFill>
              <a:cs typeface="Arial"/>
              <a:sym typeface="Arial"/>
            </a:endParaRPr>
          </a:p>
          <a:p>
            <a:pPr algn="ctr"/>
            <a:endParaRPr lang="en-US" sz="900" dirty="0">
              <a:solidFill>
                <a:schemeClr val="tx1"/>
              </a:solidFill>
              <a:latin typeface="Arial"/>
              <a:cs typeface="Arial"/>
              <a:sym typeface="Arial"/>
            </a:endParaRPr>
          </a:p>
        </p:txBody>
      </p:sp>
      <p:sp>
        <p:nvSpPr>
          <p:cNvPr id="145" name="Rechteck 253"/>
          <p:cNvSpPr/>
          <p:nvPr>
            <p:custDataLst>
              <p:tags r:id="rId83"/>
            </p:custDataLst>
          </p:nvPr>
        </p:nvSpPr>
        <p:spPr bwMode="gray">
          <a:xfrm>
            <a:off x="2974730" y="5103202"/>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fld id="{C89F537A-C2E2-465A-AFEF-C6836C5F2A6E}" type="datetime'''''''''''''''''''''''''2''''''''''''''''.''''''''''1'">
              <a:rPr lang="en-US" sz="900" b="1" smtClean="0">
                <a:solidFill>
                  <a:schemeClr val="tx1"/>
                </a:solidFill>
                <a:cs typeface="Arial"/>
              </a:rPr>
              <a:pPr algn="ctr"/>
              <a:t>2.1</a:t>
            </a:fld>
            <a:endParaRPr lang="en-US" sz="900" b="1" dirty="0" smtClean="0">
              <a:solidFill>
                <a:schemeClr val="tx1"/>
              </a:solidFill>
              <a:cs typeface="Arial"/>
            </a:endParaRPr>
          </a:p>
        </p:txBody>
      </p:sp>
      <p:sp>
        <p:nvSpPr>
          <p:cNvPr id="146" name="Rechteck 262"/>
          <p:cNvSpPr/>
          <p:nvPr>
            <p:custDataLst>
              <p:tags r:id="rId84"/>
            </p:custDataLst>
          </p:nvPr>
        </p:nvSpPr>
        <p:spPr bwMode="gray">
          <a:xfrm>
            <a:off x="2974730" y="561596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7AC3E1BC-CD87-44CF-A9B5-68EDE9ACFAEF}" type="datetime'''''0''''''.''''5'''''''''''''''''''''''''''''''''''">
              <a:rPr lang="en-US" sz="900" smtClean="0">
                <a:solidFill>
                  <a:schemeClr val="bg1"/>
                </a:solidFill>
                <a:cs typeface="Arial"/>
              </a:rPr>
              <a:pPr algn="ctr"/>
              <a:t>0.5</a:t>
            </a:fld>
            <a:endParaRPr lang="en-US" sz="900" dirty="0">
              <a:solidFill>
                <a:schemeClr val="bg1"/>
              </a:solidFill>
              <a:latin typeface="Arial"/>
              <a:cs typeface="Arial"/>
              <a:sym typeface="Arial"/>
            </a:endParaRPr>
          </a:p>
        </p:txBody>
      </p:sp>
      <p:sp>
        <p:nvSpPr>
          <p:cNvPr id="147" name="Rechteck 267"/>
          <p:cNvSpPr/>
          <p:nvPr>
            <p:custDataLst>
              <p:tags r:id="rId85"/>
            </p:custDataLst>
          </p:nvPr>
        </p:nvSpPr>
        <p:spPr bwMode="gray">
          <a:xfrm>
            <a:off x="2974730" y="5406414"/>
            <a:ext cx="1905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B94A49A0-5B93-4101-AFC9-35CEC9F425EA}" type="datetime'''''''1''''''''''''''''''''''''''''.''''''''''''''''''''6'''">
              <a:rPr lang="en-US" sz="900" smtClean="0">
                <a:solidFill>
                  <a:schemeClr val="bg1"/>
                </a:solidFill>
                <a:cs typeface="Arial"/>
              </a:rPr>
              <a:pPr algn="ctr"/>
              <a:t>1.6</a:t>
            </a:fld>
            <a:endParaRPr lang="en-US" sz="900" dirty="0">
              <a:solidFill>
                <a:schemeClr val="bg1"/>
              </a:solidFill>
              <a:latin typeface="Arial"/>
              <a:cs typeface="Arial"/>
              <a:sym typeface="Arial"/>
            </a:endParaRPr>
          </a:p>
        </p:txBody>
      </p:sp>
      <p:sp>
        <p:nvSpPr>
          <p:cNvPr id="148" name="Rechteck 266"/>
          <p:cNvSpPr/>
          <p:nvPr>
            <p:custDataLst>
              <p:tags r:id="rId86"/>
            </p:custDataLst>
          </p:nvPr>
        </p:nvSpPr>
        <p:spPr bwMode="gray">
          <a:xfrm>
            <a:off x="2974730" y="5239727"/>
            <a:ext cx="190500" cy="1365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fld id="{90EC3E91-7D08-4EF5-8A7D-7878FE0B509E}" type="datetime'''''0''''''''''''''''''''''''''''''''''''.''''0'''''''">
              <a:rPr lang="en-US" sz="900" smtClean="0">
                <a:solidFill>
                  <a:schemeClr val="bg1"/>
                </a:solidFill>
                <a:cs typeface="Arial"/>
              </a:rPr>
              <a:pPr algn="ctr"/>
              <a:t>0.0</a:t>
            </a:fld>
            <a:endParaRPr lang="en-US" sz="900" dirty="0">
              <a:solidFill>
                <a:schemeClr val="bg1"/>
              </a:solidFill>
              <a:latin typeface="Arial"/>
              <a:cs typeface="Arial"/>
              <a:sym typeface="Arial"/>
            </a:endParaRPr>
          </a:p>
        </p:txBody>
      </p:sp>
      <p:sp>
        <p:nvSpPr>
          <p:cNvPr id="149" name="TextBox 88"/>
          <p:cNvSpPr txBox="1"/>
          <p:nvPr/>
        </p:nvSpPr>
        <p:spPr>
          <a:xfrm>
            <a:off x="2482605" y="1580539"/>
            <a:ext cx="864097" cy="144016"/>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tons m</a:t>
            </a:r>
            <a:endParaRPr lang="en-US" sz="900" dirty="0">
              <a:latin typeface="Arial" pitchFamily="34" charset="0"/>
              <a:cs typeface="Arial" pitchFamily="34" charset="0"/>
            </a:endParaRPr>
          </a:p>
        </p:txBody>
      </p:sp>
      <p:sp>
        <p:nvSpPr>
          <p:cNvPr id="150" name="TextBox 88"/>
          <p:cNvSpPr txBox="1"/>
          <p:nvPr/>
        </p:nvSpPr>
        <p:spPr>
          <a:xfrm>
            <a:off x="2482605" y="3158514"/>
            <a:ext cx="864097" cy="144016"/>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tons m</a:t>
            </a:r>
            <a:endParaRPr lang="en-US" sz="900" dirty="0">
              <a:latin typeface="Arial" pitchFamily="34" charset="0"/>
              <a:cs typeface="Arial" pitchFamily="34" charset="0"/>
            </a:endParaRPr>
          </a:p>
        </p:txBody>
      </p:sp>
      <p:sp>
        <p:nvSpPr>
          <p:cNvPr id="151" name="TextBox 88"/>
          <p:cNvSpPr txBox="1"/>
          <p:nvPr/>
        </p:nvSpPr>
        <p:spPr>
          <a:xfrm>
            <a:off x="2482605" y="4668227"/>
            <a:ext cx="864097" cy="144016"/>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 bn</a:t>
            </a:r>
            <a:endParaRPr lang="en-US" sz="900" dirty="0">
              <a:latin typeface="Arial" pitchFamily="34" charset="0"/>
              <a:cs typeface="Arial" pitchFamily="34" charset="0"/>
            </a:endParaRPr>
          </a:p>
        </p:txBody>
      </p:sp>
    </p:spTree>
    <p:extLst>
      <p:ext uri="{BB962C8B-B14F-4D97-AF65-F5344CB8AC3E}">
        <p14:creationId xmlns:p14="http://schemas.microsoft.com/office/powerpoint/2010/main" val="3563253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28"/>
          <p:cNvSpPr>
            <a:spLocks noChangeArrowheads="1"/>
          </p:cNvSpPr>
          <p:nvPr/>
        </p:nvSpPr>
        <p:spPr bwMode="auto">
          <a:xfrm>
            <a:off x="2456194" y="2028340"/>
            <a:ext cx="6960856" cy="3993048"/>
          </a:xfrm>
          <a:prstGeom prst="rect">
            <a:avLst/>
          </a:prstGeom>
          <a:solidFill>
            <a:schemeClr val="bg1"/>
          </a:solidFill>
          <a:ln w="9525">
            <a:solidFill>
              <a:schemeClr val="tx2"/>
            </a:solidFill>
            <a:miter lim="800000"/>
            <a:headEnd type="none" w="sm" len="sm"/>
            <a:tailEnd type="none" w="sm" len="sm"/>
          </a:ln>
        </p:spPr>
        <p:txBody>
          <a:bodyPr lIns="0" tIns="0" rIns="0" bIns="0" anchor="ctr" anchorCtr="1"/>
          <a:lstStyle/>
          <a:p>
            <a:pPr algn="ctr" defTabSz="762000" eaLnBrk="0" hangingPunct="0"/>
            <a:endParaRPr lang="en-US" sz="900" dirty="0">
              <a:solidFill>
                <a:schemeClr val="bg1"/>
              </a:solidFill>
            </a:endParaRPr>
          </a:p>
        </p:txBody>
      </p:sp>
      <p:sp>
        <p:nvSpPr>
          <p:cNvPr id="6" name="Textplatzhalter 5"/>
          <p:cNvSpPr>
            <a:spLocks noGrp="1"/>
          </p:cNvSpPr>
          <p:nvPr>
            <p:ph type="body" sz="quarter" idx="10"/>
          </p:nvPr>
        </p:nvSpPr>
        <p:spPr/>
        <p:txBody>
          <a:bodyPr/>
          <a:lstStyle/>
          <a:p>
            <a:pPr lvl="0"/>
            <a:r>
              <a:rPr lang="en-US" dirty="0"/>
              <a:t>Grocery retail market of ~€453bn in </a:t>
            </a:r>
            <a:r>
              <a:rPr lang="en-US" dirty="0" smtClean="0"/>
              <a:t>20X0</a:t>
            </a:r>
            <a:endParaRPr lang="en-US" dirty="0"/>
          </a:p>
          <a:p>
            <a:endParaRPr lang="en-US" dirty="0"/>
          </a:p>
        </p:txBody>
      </p:sp>
      <p:sp>
        <p:nvSpPr>
          <p:cNvPr id="5" name="Titel 4"/>
          <p:cNvSpPr>
            <a:spLocks noGrp="1"/>
          </p:cNvSpPr>
          <p:nvPr>
            <p:ph type="title"/>
          </p:nvPr>
        </p:nvSpPr>
        <p:spPr/>
        <p:txBody>
          <a:bodyPr/>
          <a:lstStyle/>
          <a:p>
            <a:r>
              <a:rPr lang="en-US" dirty="0" smtClean="0"/>
              <a:t>2. What is the market size? (2/2)</a:t>
            </a:r>
            <a:endParaRPr lang="en-US" dirty="0"/>
          </a:p>
        </p:txBody>
      </p:sp>
      <p:sp>
        <p:nvSpPr>
          <p:cNvPr id="2" name="Textplatzhalter 1"/>
          <p:cNvSpPr>
            <a:spLocks noGrp="1"/>
          </p:cNvSpPr>
          <p:nvPr>
            <p:ph type="body" sz="quarter" idx="13"/>
          </p:nvPr>
        </p:nvSpPr>
        <p:spPr/>
        <p:txBody>
          <a:bodyPr/>
          <a:lstStyle/>
          <a:p>
            <a:r>
              <a:rPr lang="en-US" dirty="0"/>
              <a:t>Market </a:t>
            </a:r>
            <a:r>
              <a:rPr lang="en-US" dirty="0" smtClean="0"/>
              <a:t>Analysis</a:t>
            </a:r>
            <a:endParaRPr lang="en-US" dirty="0"/>
          </a:p>
        </p:txBody>
      </p:sp>
      <p:grpSp>
        <p:nvGrpSpPr>
          <p:cNvPr id="19" name="Gruppieren 18"/>
          <p:cNvGrpSpPr/>
          <p:nvPr/>
        </p:nvGrpSpPr>
        <p:grpSpPr>
          <a:xfrm>
            <a:off x="7120268" y="211707"/>
            <a:ext cx="2286926" cy="216024"/>
            <a:chOff x="-1239688" y="1268760"/>
            <a:chExt cx="864000" cy="216024"/>
          </a:xfrm>
        </p:grpSpPr>
        <p:sp>
          <p:nvSpPr>
            <p:cNvPr id="20" name="Rechteck 1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53"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Market size of grocery retail in China (20X0)</a:t>
            </a:r>
            <a:endParaRPr lang="en-US" sz="900" kern="0" dirty="0">
              <a:latin typeface="Arial" panose="020B0604020202020204" pitchFamily="34" charset="0"/>
              <a:cs typeface="Arial" panose="020B0604020202020204" pitchFamily="34" charset="0"/>
            </a:endParaRPr>
          </a:p>
        </p:txBody>
      </p:sp>
      <p:sp>
        <p:nvSpPr>
          <p:cNvPr id="154" name="Rectangle 28"/>
          <p:cNvSpPr>
            <a:spLocks noChangeArrowheads="1"/>
          </p:cNvSpPr>
          <p:nvPr/>
        </p:nvSpPr>
        <p:spPr bwMode="auto">
          <a:xfrm>
            <a:off x="5380583" y="2255519"/>
            <a:ext cx="1202238" cy="627189"/>
          </a:xfrm>
          <a:prstGeom prst="rect">
            <a:avLst/>
          </a:prstGeom>
          <a:solidFill>
            <a:schemeClr val="accent3"/>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Ø purchases/week:</a:t>
            </a:r>
          </a:p>
          <a:p>
            <a:pPr algn="ctr" defTabSz="762000" eaLnBrk="0" hangingPunct="0"/>
            <a:r>
              <a:rPr lang="en-US" sz="900" dirty="0" smtClean="0">
                <a:solidFill>
                  <a:schemeClr val="bg1"/>
                </a:solidFill>
              </a:rPr>
              <a:t>3.1</a:t>
            </a:r>
            <a:endParaRPr lang="en-US" sz="900" dirty="0">
              <a:solidFill>
                <a:schemeClr val="bg1"/>
              </a:solidFill>
            </a:endParaRPr>
          </a:p>
        </p:txBody>
      </p:sp>
      <p:sp>
        <p:nvSpPr>
          <p:cNvPr id="155" name="Rectangle 28"/>
          <p:cNvSpPr>
            <a:spLocks noChangeArrowheads="1"/>
          </p:cNvSpPr>
          <p:nvPr/>
        </p:nvSpPr>
        <p:spPr bwMode="auto">
          <a:xfrm>
            <a:off x="2775735" y="2255519"/>
            <a:ext cx="1202238" cy="627189"/>
          </a:xfrm>
          <a:prstGeom prst="rect">
            <a:avLst/>
          </a:prstGeom>
          <a:solidFill>
            <a:schemeClr val="accent3"/>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Population:</a:t>
            </a:r>
          </a:p>
          <a:p>
            <a:pPr algn="ctr" defTabSz="762000" eaLnBrk="0" hangingPunct="0"/>
            <a:r>
              <a:rPr lang="en-US" sz="900" dirty="0" smtClean="0">
                <a:solidFill>
                  <a:schemeClr val="bg1"/>
                </a:solidFill>
              </a:rPr>
              <a:t>1,327m</a:t>
            </a:r>
            <a:endParaRPr lang="en-US" sz="900" dirty="0">
              <a:solidFill>
                <a:schemeClr val="bg1"/>
              </a:solidFill>
            </a:endParaRPr>
          </a:p>
        </p:txBody>
      </p:sp>
      <p:sp>
        <p:nvSpPr>
          <p:cNvPr id="156" name="Rectangle 28"/>
          <p:cNvSpPr>
            <a:spLocks noChangeArrowheads="1"/>
          </p:cNvSpPr>
          <p:nvPr/>
        </p:nvSpPr>
        <p:spPr bwMode="auto">
          <a:xfrm>
            <a:off x="6683009" y="2255519"/>
            <a:ext cx="1202238" cy="627189"/>
          </a:xfrm>
          <a:prstGeom prst="rect">
            <a:avLst/>
          </a:prstGeom>
          <a:solidFill>
            <a:schemeClr val="accent3"/>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Ø items/purchase:</a:t>
            </a:r>
          </a:p>
          <a:p>
            <a:pPr algn="ctr" defTabSz="762000" eaLnBrk="0" hangingPunct="0"/>
            <a:r>
              <a:rPr lang="en-US" sz="900" dirty="0" smtClean="0">
                <a:solidFill>
                  <a:schemeClr val="bg1"/>
                </a:solidFill>
              </a:rPr>
              <a:t>7</a:t>
            </a:r>
            <a:endParaRPr lang="en-US" sz="900" dirty="0">
              <a:solidFill>
                <a:schemeClr val="bg1"/>
              </a:solidFill>
            </a:endParaRPr>
          </a:p>
        </p:txBody>
      </p:sp>
      <p:sp>
        <p:nvSpPr>
          <p:cNvPr id="157" name="Rectangle 28"/>
          <p:cNvSpPr>
            <a:spLocks noChangeArrowheads="1"/>
          </p:cNvSpPr>
          <p:nvPr/>
        </p:nvSpPr>
        <p:spPr bwMode="auto">
          <a:xfrm>
            <a:off x="4078159" y="2255519"/>
            <a:ext cx="1202238" cy="627189"/>
          </a:xfrm>
          <a:prstGeom prst="rect">
            <a:avLst/>
          </a:prstGeom>
          <a:solidFill>
            <a:schemeClr val="accent3"/>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 grocery retail shoppers:</a:t>
            </a:r>
          </a:p>
          <a:p>
            <a:pPr algn="ctr" defTabSz="762000" eaLnBrk="0" hangingPunct="0"/>
            <a:r>
              <a:rPr lang="en-US" sz="900" dirty="0" smtClean="0">
                <a:solidFill>
                  <a:schemeClr val="bg1"/>
                </a:solidFill>
              </a:rPr>
              <a:t>50%</a:t>
            </a:r>
            <a:endParaRPr lang="en-US" sz="900" dirty="0">
              <a:solidFill>
                <a:schemeClr val="bg1"/>
              </a:solidFill>
            </a:endParaRPr>
          </a:p>
        </p:txBody>
      </p:sp>
      <p:sp>
        <p:nvSpPr>
          <p:cNvPr id="158" name="Rectangle 28"/>
          <p:cNvSpPr>
            <a:spLocks noChangeArrowheads="1"/>
          </p:cNvSpPr>
          <p:nvPr/>
        </p:nvSpPr>
        <p:spPr bwMode="auto">
          <a:xfrm>
            <a:off x="7985433" y="2255519"/>
            <a:ext cx="1202238" cy="627189"/>
          </a:xfrm>
          <a:prstGeom prst="rect">
            <a:avLst/>
          </a:prstGeom>
          <a:solidFill>
            <a:schemeClr val="accent3"/>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Ø revenues per item:</a:t>
            </a:r>
            <a:br>
              <a:rPr lang="en-US" sz="900" dirty="0" smtClean="0">
                <a:solidFill>
                  <a:schemeClr val="bg1"/>
                </a:solidFill>
              </a:rPr>
            </a:br>
            <a:r>
              <a:rPr lang="en-US" sz="900" dirty="0" smtClean="0">
                <a:solidFill>
                  <a:schemeClr val="bg1"/>
                </a:solidFill>
              </a:rPr>
              <a:t>€0.6</a:t>
            </a:r>
            <a:endParaRPr lang="en-US" sz="900" dirty="0">
              <a:solidFill>
                <a:schemeClr val="bg1"/>
              </a:solidFill>
            </a:endParaRPr>
          </a:p>
        </p:txBody>
      </p:sp>
      <p:sp>
        <p:nvSpPr>
          <p:cNvPr id="159" name="Rectangle 28"/>
          <p:cNvSpPr>
            <a:spLocks noChangeArrowheads="1"/>
          </p:cNvSpPr>
          <p:nvPr/>
        </p:nvSpPr>
        <p:spPr bwMode="auto">
          <a:xfrm>
            <a:off x="4029917" y="5244364"/>
            <a:ext cx="3254543" cy="332408"/>
          </a:xfrm>
          <a:prstGeom prst="rect">
            <a:avLst/>
          </a:prstGeom>
          <a:solidFill>
            <a:schemeClr val="accent4"/>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Relevant market: </a:t>
            </a:r>
            <a:br>
              <a:rPr lang="en-US" sz="900" dirty="0" smtClean="0">
                <a:solidFill>
                  <a:schemeClr val="bg1"/>
                </a:solidFill>
              </a:rPr>
            </a:br>
            <a:r>
              <a:rPr lang="en-US" sz="900" dirty="0" smtClean="0">
                <a:solidFill>
                  <a:schemeClr val="bg1"/>
                </a:solidFill>
              </a:rPr>
              <a:t>€453bn</a:t>
            </a:r>
            <a:endParaRPr lang="en-US" sz="900" dirty="0">
              <a:solidFill>
                <a:schemeClr val="bg1"/>
              </a:solidFill>
            </a:endParaRPr>
          </a:p>
        </p:txBody>
      </p:sp>
      <p:cxnSp>
        <p:nvCxnSpPr>
          <p:cNvPr id="160" name="Gewinkelte Verbindung 127"/>
          <p:cNvCxnSpPr/>
          <p:nvPr/>
        </p:nvCxnSpPr>
        <p:spPr>
          <a:xfrm rot="16200000" flipH="1">
            <a:off x="3120827" y="3188829"/>
            <a:ext cx="1279247" cy="667008"/>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Gewinkelte Verbindung 131"/>
          <p:cNvCxnSpPr>
            <a:stCxn id="154" idx="2"/>
            <a:endCxn id="163" idx="0"/>
          </p:cNvCxnSpPr>
          <p:nvPr/>
        </p:nvCxnSpPr>
        <p:spPr>
          <a:xfrm rot="16200000" flipH="1">
            <a:off x="5994081" y="2870328"/>
            <a:ext cx="1279248" cy="1304007"/>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62" name="Rectangle 28"/>
          <p:cNvSpPr>
            <a:spLocks noChangeArrowheads="1"/>
          </p:cNvSpPr>
          <p:nvPr/>
        </p:nvSpPr>
        <p:spPr bwMode="auto">
          <a:xfrm>
            <a:off x="3333536" y="4161956"/>
            <a:ext cx="1420654" cy="724454"/>
          </a:xfrm>
          <a:prstGeom prst="rect">
            <a:avLst/>
          </a:prstGeom>
          <a:solidFill>
            <a:schemeClr val="accent1"/>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 customers in </a:t>
            </a:r>
          </a:p>
          <a:p>
            <a:pPr algn="ctr" defTabSz="762000" eaLnBrk="0" hangingPunct="0"/>
            <a:r>
              <a:rPr lang="en-US" sz="900" dirty="0" smtClean="0">
                <a:solidFill>
                  <a:schemeClr val="bg1"/>
                </a:solidFill>
              </a:rPr>
              <a:t>grocery retail:</a:t>
            </a:r>
          </a:p>
          <a:p>
            <a:pPr algn="ctr" defTabSz="762000" eaLnBrk="0" hangingPunct="0"/>
            <a:r>
              <a:rPr lang="en-US" sz="900" dirty="0" smtClean="0">
                <a:solidFill>
                  <a:schemeClr val="bg1"/>
                </a:solidFill>
              </a:rPr>
              <a:t>663m</a:t>
            </a:r>
            <a:endParaRPr lang="en-US" sz="900" dirty="0">
              <a:solidFill>
                <a:schemeClr val="bg1"/>
              </a:solidFill>
            </a:endParaRPr>
          </a:p>
        </p:txBody>
      </p:sp>
      <p:sp>
        <p:nvSpPr>
          <p:cNvPr id="163" name="Rectangle 28"/>
          <p:cNvSpPr>
            <a:spLocks noChangeArrowheads="1"/>
          </p:cNvSpPr>
          <p:nvPr/>
        </p:nvSpPr>
        <p:spPr bwMode="auto">
          <a:xfrm>
            <a:off x="6575382" y="4161956"/>
            <a:ext cx="1420654" cy="724454"/>
          </a:xfrm>
          <a:prstGeom prst="rect">
            <a:avLst/>
          </a:prstGeom>
          <a:solidFill>
            <a:schemeClr val="accent1"/>
          </a:solidFill>
          <a:ln w="9525">
            <a:noFill/>
            <a:miter lim="800000"/>
            <a:headEnd type="none" w="sm" len="sm"/>
            <a:tailEnd type="none" w="sm" len="sm"/>
          </a:ln>
        </p:spPr>
        <p:txBody>
          <a:bodyPr lIns="0" tIns="0" rIns="0" bIns="0" anchor="ctr" anchorCtr="1"/>
          <a:lstStyle/>
          <a:p>
            <a:pPr algn="ctr" defTabSz="762000" eaLnBrk="0" hangingPunct="0"/>
            <a:r>
              <a:rPr lang="en-US" sz="900" dirty="0" smtClean="0">
                <a:solidFill>
                  <a:schemeClr val="bg1"/>
                </a:solidFill>
              </a:rPr>
              <a:t>Revenues/customer:</a:t>
            </a:r>
          </a:p>
          <a:p>
            <a:pPr algn="ctr" defTabSz="762000" eaLnBrk="0" hangingPunct="0"/>
            <a:r>
              <a:rPr lang="en-US" sz="900" dirty="0" smtClean="0">
                <a:solidFill>
                  <a:schemeClr val="bg1"/>
                </a:solidFill>
              </a:rPr>
              <a:t>€ 684 p.a.</a:t>
            </a:r>
            <a:endParaRPr lang="en-US" sz="900" dirty="0">
              <a:solidFill>
                <a:schemeClr val="bg1"/>
              </a:solidFill>
            </a:endParaRPr>
          </a:p>
        </p:txBody>
      </p:sp>
      <p:cxnSp>
        <p:nvCxnSpPr>
          <p:cNvPr id="164" name="Gewinkelte Verbindung 131"/>
          <p:cNvCxnSpPr>
            <a:stCxn id="158" idx="2"/>
            <a:endCxn id="163" idx="0"/>
          </p:cNvCxnSpPr>
          <p:nvPr/>
        </p:nvCxnSpPr>
        <p:spPr>
          <a:xfrm rot="5400000">
            <a:off x="7296507" y="2871911"/>
            <a:ext cx="1279248" cy="1300843"/>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Gewinkelte Verbindung 131"/>
          <p:cNvCxnSpPr>
            <a:stCxn id="156" idx="2"/>
            <a:endCxn id="163" idx="0"/>
          </p:cNvCxnSpPr>
          <p:nvPr/>
        </p:nvCxnSpPr>
        <p:spPr>
          <a:xfrm rot="16200000" flipH="1">
            <a:off x="6645294" y="3521541"/>
            <a:ext cx="1279248" cy="1581"/>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winkelte Verbindung 127"/>
          <p:cNvCxnSpPr/>
          <p:nvPr/>
        </p:nvCxnSpPr>
        <p:spPr>
          <a:xfrm rot="5400000">
            <a:off x="3772039" y="3204625"/>
            <a:ext cx="1279247" cy="635416"/>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Gewinkelte Verbindung 127"/>
          <p:cNvCxnSpPr>
            <a:stCxn id="162" idx="2"/>
            <a:endCxn id="159" idx="0"/>
          </p:cNvCxnSpPr>
          <p:nvPr/>
        </p:nvCxnSpPr>
        <p:spPr>
          <a:xfrm rot="16200000" flipH="1">
            <a:off x="4671549" y="4258724"/>
            <a:ext cx="357954" cy="1613326"/>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Gewinkelte Verbindung 127"/>
          <p:cNvCxnSpPr>
            <a:stCxn id="163" idx="2"/>
            <a:endCxn id="159" idx="0"/>
          </p:cNvCxnSpPr>
          <p:nvPr/>
        </p:nvCxnSpPr>
        <p:spPr>
          <a:xfrm rot="5400000">
            <a:off x="6292472" y="4251127"/>
            <a:ext cx="357954" cy="1628520"/>
          </a:xfrm>
          <a:prstGeom prst="bentConnector3">
            <a:avLst>
              <a:gd name="adj1" fmla="val 50000"/>
            </a:avLst>
          </a:prstGeom>
          <a:ln w="9525">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28"/>
          <p:cNvSpPr>
            <a:spLocks noChangeArrowheads="1"/>
          </p:cNvSpPr>
          <p:nvPr/>
        </p:nvSpPr>
        <p:spPr bwMode="auto">
          <a:xfrm>
            <a:off x="2456194" y="1767652"/>
            <a:ext cx="6960856" cy="260688"/>
          </a:xfrm>
          <a:prstGeom prst="rect">
            <a:avLst/>
          </a:prstGeom>
          <a:solidFill>
            <a:schemeClr val="tx2"/>
          </a:solidFill>
          <a:ln w="9525">
            <a:solidFill>
              <a:schemeClr val="tx2"/>
            </a:solidFill>
            <a:miter lim="800000"/>
            <a:headEnd type="none" w="sm" len="sm"/>
            <a:tailEnd type="none" w="sm" len="sm"/>
          </a:ln>
        </p:spPr>
        <p:txBody>
          <a:bodyPr lIns="0" tIns="0" rIns="0" bIns="0" anchor="ctr" anchorCtr="1"/>
          <a:lstStyle/>
          <a:p>
            <a:pPr algn="ctr" defTabSz="762000" eaLnBrk="0" hangingPunct="0"/>
            <a:r>
              <a:rPr lang="en-US" sz="900" b="1" dirty="0" smtClean="0">
                <a:solidFill>
                  <a:schemeClr val="bg1"/>
                </a:solidFill>
              </a:rPr>
              <a:t>Bottom-up estimate</a:t>
            </a:r>
            <a:endParaRPr lang="en-US" sz="900" b="1" dirty="0">
              <a:solidFill>
                <a:schemeClr val="bg1"/>
              </a:solidFill>
            </a:endParaRPr>
          </a:p>
        </p:txBody>
      </p:sp>
      <p:sp>
        <p:nvSpPr>
          <p:cNvPr id="170" name="Textfeld 54"/>
          <p:cNvSpPr txBox="1"/>
          <p:nvPr/>
        </p:nvSpPr>
        <p:spPr>
          <a:xfrm>
            <a:off x="2446338" y="6030180"/>
            <a:ext cx="5941227" cy="92333"/>
          </a:xfrm>
          <a:prstGeom prst="rect">
            <a:avLst/>
          </a:prstGeom>
          <a:noFill/>
        </p:spPr>
        <p:txBody>
          <a:bodyPr wrap="square" lIns="0" tIns="0" rIns="0" bIns="0" rtlCol="0" anchor="b">
            <a:spAutoFit/>
          </a:bodyPr>
          <a:lstStyle/>
          <a:p>
            <a:r>
              <a:rPr lang="en-US" sz="600" dirty="0" smtClean="0"/>
              <a:t>Sources: CIA World Fact Book, EIU, World Bank, United Nations (UN), China Statistical Yearbook 2010, KPMG Interviews </a:t>
            </a:r>
          </a:p>
        </p:txBody>
      </p:sp>
    </p:spTree>
    <p:extLst>
      <p:ext uri="{BB962C8B-B14F-4D97-AF65-F5344CB8AC3E}">
        <p14:creationId xmlns:p14="http://schemas.microsoft.com/office/powerpoint/2010/main" val="1935737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fik 42"/>
          <p:cNvPicPr>
            <a:picLocks noChangeAspect="1"/>
          </p:cNvPicPr>
          <p:nvPr>
            <p:custDataLst>
              <p:tags r:id="rId2"/>
            </p:custDataLst>
          </p:nvPr>
        </p:nvPicPr>
        <p:blipFill rotWithShape="1">
          <a:blip r:embed="rId12"/>
          <a:srcRect r="27715" b="27192"/>
          <a:stretch/>
        </p:blipFill>
        <p:spPr>
          <a:xfrm>
            <a:off x="2446947" y="1656638"/>
            <a:ext cx="3213189" cy="2034913"/>
          </a:xfrm>
          <a:prstGeom prst="rect">
            <a:avLst/>
          </a:prstGeom>
        </p:spPr>
      </p:pic>
      <p:pic>
        <p:nvPicPr>
          <p:cNvPr id="44" name="Grafik 43"/>
          <p:cNvPicPr>
            <a:picLocks noChangeAspect="1"/>
          </p:cNvPicPr>
          <p:nvPr>
            <p:custDataLst>
              <p:tags r:id="rId3"/>
            </p:custDataLst>
          </p:nvPr>
        </p:nvPicPr>
        <p:blipFill>
          <a:blip r:embed="rId13"/>
          <a:stretch>
            <a:fillRect/>
          </a:stretch>
        </p:blipFill>
        <p:spPr>
          <a:xfrm>
            <a:off x="-2706644" y="1422400"/>
            <a:ext cx="1956986" cy="2225233"/>
          </a:xfrm>
          <a:prstGeom prst="rect">
            <a:avLst/>
          </a:prstGeom>
        </p:spPr>
      </p:pic>
      <p:pic>
        <p:nvPicPr>
          <p:cNvPr id="45" name="Grafik 44"/>
          <p:cNvPicPr>
            <a:picLocks noChangeAspect="1"/>
          </p:cNvPicPr>
          <p:nvPr>
            <p:custDataLst>
              <p:tags r:id="rId4"/>
            </p:custDataLst>
          </p:nvPr>
        </p:nvPicPr>
        <p:blipFill rotWithShape="1">
          <a:blip r:embed="rId14"/>
          <a:srcRect r="28164" b="24630"/>
          <a:stretch/>
        </p:blipFill>
        <p:spPr>
          <a:xfrm>
            <a:off x="2447503" y="3891916"/>
            <a:ext cx="3194346" cy="2106548"/>
          </a:xfrm>
          <a:prstGeom prst="rect">
            <a:avLst/>
          </a:prstGeom>
        </p:spPr>
      </p:pic>
      <p:pic>
        <p:nvPicPr>
          <p:cNvPr id="46" name="Grafik 45"/>
          <p:cNvPicPr>
            <a:picLocks noChangeAspect="1"/>
          </p:cNvPicPr>
          <p:nvPr>
            <p:custDataLst>
              <p:tags r:id="rId5"/>
            </p:custDataLst>
          </p:nvPr>
        </p:nvPicPr>
        <p:blipFill>
          <a:blip r:embed="rId15"/>
          <a:stretch>
            <a:fillRect/>
          </a:stretch>
        </p:blipFill>
        <p:spPr>
          <a:xfrm>
            <a:off x="-2706644" y="3773231"/>
            <a:ext cx="1956986" cy="2225233"/>
          </a:xfrm>
          <a:prstGeom prst="rect">
            <a:avLst/>
          </a:prstGeom>
        </p:spPr>
      </p:pic>
      <p:sp>
        <p:nvSpPr>
          <p:cNvPr id="6" name="Textplatzhalter 5"/>
          <p:cNvSpPr>
            <a:spLocks noGrp="1"/>
          </p:cNvSpPr>
          <p:nvPr>
            <p:ph type="body" sz="quarter" idx="10"/>
          </p:nvPr>
        </p:nvSpPr>
        <p:spPr/>
        <p:txBody>
          <a:bodyPr/>
          <a:lstStyle/>
          <a:p>
            <a:pPr lvl="0"/>
            <a:r>
              <a:rPr lang="en-US" dirty="0"/>
              <a:t>The European advanced ceramics market amounts in </a:t>
            </a:r>
            <a:r>
              <a:rPr lang="en-US" dirty="0" smtClean="0"/>
              <a:t>2010 </a:t>
            </a:r>
            <a:r>
              <a:rPr lang="en-US" dirty="0"/>
              <a:t>€2.6bn and is expected to reach €3.1bn in </a:t>
            </a:r>
            <a:r>
              <a:rPr lang="en-US" dirty="0" smtClean="0"/>
              <a:t>2016 </a:t>
            </a:r>
            <a:r>
              <a:rPr lang="en-US" dirty="0"/>
              <a:t>with a rate of 3.1% p.a. </a:t>
            </a:r>
          </a:p>
          <a:p>
            <a:pPr lvl="0"/>
            <a:r>
              <a:rPr lang="en-US" dirty="0"/>
              <a:t>US market amounts €</a:t>
            </a:r>
            <a:r>
              <a:rPr lang="en-US" dirty="0" smtClean="0"/>
              <a:t>1.4bn </a:t>
            </a:r>
            <a:r>
              <a:rPr lang="en-US" dirty="0"/>
              <a:t>in </a:t>
            </a:r>
            <a:r>
              <a:rPr lang="en-US" dirty="0" smtClean="0"/>
              <a:t>2010, </a:t>
            </a:r>
            <a:r>
              <a:rPr lang="en-US" dirty="0"/>
              <a:t>reaching €</a:t>
            </a:r>
            <a:r>
              <a:rPr lang="en-US" dirty="0" smtClean="0"/>
              <a:t>1.6bn </a:t>
            </a:r>
            <a:r>
              <a:rPr lang="en-US" dirty="0"/>
              <a:t>in </a:t>
            </a:r>
            <a:r>
              <a:rPr lang="en-US" dirty="0" smtClean="0"/>
              <a:t>2016</a:t>
            </a:r>
            <a:endParaRPr lang="en-US" dirty="0"/>
          </a:p>
          <a:p>
            <a:pPr lvl="0"/>
            <a:r>
              <a:rPr lang="en-US" dirty="0"/>
              <a:t>Future environmental legislation in Europe and US with positive impact on development and commercialization</a:t>
            </a:r>
          </a:p>
          <a:p>
            <a:endParaRPr lang="en-US" dirty="0"/>
          </a:p>
        </p:txBody>
      </p:sp>
      <p:sp>
        <p:nvSpPr>
          <p:cNvPr id="2" name="Textplatzhalter 1"/>
          <p:cNvSpPr>
            <a:spLocks noGrp="1"/>
          </p:cNvSpPr>
          <p:nvPr>
            <p:ph type="body" sz="quarter" idx="12"/>
          </p:nvPr>
        </p:nvSpPr>
        <p:spPr/>
        <p:txBody>
          <a:bodyPr/>
          <a:lstStyle/>
          <a:p>
            <a:r>
              <a:rPr lang="en-US" dirty="0" smtClean="0"/>
              <a:t>Overview</a:t>
            </a:r>
          </a:p>
          <a:p>
            <a:pPr lvl="2"/>
            <a:r>
              <a:rPr lang="en-US" dirty="0"/>
              <a:t>The European advanced ceramics market is expected to grow at a CAGR of 3.1% p.a. during </a:t>
            </a:r>
            <a:r>
              <a:rPr lang="en-US" dirty="0" smtClean="0"/>
              <a:t>2010-16 </a:t>
            </a:r>
            <a:r>
              <a:rPr lang="en-US" dirty="0"/>
              <a:t>to reach approximately €3bn by </a:t>
            </a:r>
            <a:r>
              <a:rPr lang="en-US" dirty="0" smtClean="0"/>
              <a:t>2016, </a:t>
            </a:r>
            <a:r>
              <a:rPr lang="en-US" dirty="0"/>
              <a:t>driven by bioceramics market (majorly dental ceramics), bearings, diesel particulate filters, membranes and various wear parts </a:t>
            </a:r>
          </a:p>
          <a:p>
            <a:pPr lvl="2"/>
            <a:r>
              <a:rPr lang="en-US" dirty="0"/>
              <a:t>The European region, especially Germany produces more advanced ceramics products than it consumes</a:t>
            </a:r>
          </a:p>
          <a:p>
            <a:pPr lvl="2"/>
            <a:r>
              <a:rPr lang="en-US" dirty="0"/>
              <a:t>Environmental legislation in Europe has resulted in </a:t>
            </a:r>
            <a:r>
              <a:rPr lang="en-US" dirty="0" smtClean="0"/>
              <a:t>commercialization </a:t>
            </a:r>
            <a:r>
              <a:rPr lang="en-US" dirty="0"/>
              <a:t>of many advanced ceramics products, such as catalyst supports of many kinds, gas and exhaust filters, nozzles, membranes, pump seals, cutting tools, and bearings</a:t>
            </a:r>
          </a:p>
          <a:p>
            <a:pPr lvl="3"/>
            <a:r>
              <a:rPr lang="en-US" dirty="0"/>
              <a:t>Environmental issues would continue playing a major role in the future, particularly in areas such as diesel engines, zero-emission pumps and high-temperature plants, which would have a positive impact on the development and commercialization of advanced ceramics</a:t>
            </a:r>
          </a:p>
          <a:p>
            <a:pPr lvl="2"/>
            <a:r>
              <a:rPr lang="en-US" dirty="0"/>
              <a:t>The US advanced ceramics market is expected to grow at a CAGR of 2.3% p.a. during </a:t>
            </a:r>
            <a:r>
              <a:rPr lang="en-US" dirty="0" smtClean="0"/>
              <a:t>2010-16 </a:t>
            </a:r>
            <a:r>
              <a:rPr lang="en-US" dirty="0"/>
              <a:t>to reach approximately €2 bn by </a:t>
            </a:r>
            <a:r>
              <a:rPr lang="en-US" dirty="0" smtClean="0"/>
              <a:t>2016, </a:t>
            </a:r>
            <a:r>
              <a:rPr lang="en-US" dirty="0"/>
              <a:t>driven by bioceramics market (majorly dental ceramics), bearings, membranes and various wear parts </a:t>
            </a:r>
          </a:p>
          <a:p>
            <a:pPr lvl="3"/>
            <a:r>
              <a:rPr lang="en-US" dirty="0"/>
              <a:t>Under the bioceramics market, the proportion of ceramic-on-ceramic hip joints has grown rapidly in the recent past</a:t>
            </a:r>
          </a:p>
          <a:p>
            <a:pPr lvl="3"/>
            <a:r>
              <a:rPr lang="en-US" dirty="0"/>
              <a:t>In the US, the demand for ceramic </a:t>
            </a:r>
            <a:r>
              <a:rPr lang="en-US" dirty="0" smtClean="0"/>
              <a:t>armor </a:t>
            </a:r>
            <a:r>
              <a:rPr lang="en-US" dirty="0"/>
              <a:t>(mainly silicon carbide, boron carbide and alumina) shrank drastically post </a:t>
            </a:r>
            <a:r>
              <a:rPr lang="en-US" dirty="0" smtClean="0"/>
              <a:t>2006 </a:t>
            </a:r>
            <a:r>
              <a:rPr lang="en-US" dirty="0"/>
              <a:t>after expanding rapidly during </a:t>
            </a:r>
            <a:r>
              <a:rPr lang="en-US" dirty="0" smtClean="0"/>
              <a:t>2004-06. </a:t>
            </a:r>
            <a:r>
              <a:rPr lang="en-US" dirty="0"/>
              <a:t>However, modest growth is expected in the near future</a:t>
            </a:r>
          </a:p>
          <a:p>
            <a:pPr lvl="2"/>
            <a:r>
              <a:rPr lang="en-US" dirty="0"/>
              <a:t>Similar to Europe, the US advanced ceramics market would also be positively impacted by environmental legislation</a:t>
            </a:r>
          </a:p>
          <a:p>
            <a:endParaRPr lang="en-US" dirty="0"/>
          </a:p>
        </p:txBody>
      </p:sp>
      <p:sp>
        <p:nvSpPr>
          <p:cNvPr id="5" name="Titel 4"/>
          <p:cNvSpPr>
            <a:spLocks noGrp="1"/>
          </p:cNvSpPr>
          <p:nvPr>
            <p:ph type="title"/>
          </p:nvPr>
        </p:nvSpPr>
        <p:spPr/>
        <p:txBody>
          <a:bodyPr/>
          <a:lstStyle/>
          <a:p>
            <a:r>
              <a:rPr lang="en-US" dirty="0" smtClean="0"/>
              <a:t>2. What is the market size? Does the market grow?</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grpSp>
        <p:nvGrpSpPr>
          <p:cNvPr id="19" name="Gruppieren 18"/>
          <p:cNvGrpSpPr/>
          <p:nvPr/>
        </p:nvGrpSpPr>
        <p:grpSpPr>
          <a:xfrm>
            <a:off x="7120268" y="211707"/>
            <a:ext cx="2286926" cy="216024"/>
            <a:chOff x="-1239688" y="1268760"/>
            <a:chExt cx="864000" cy="216024"/>
          </a:xfrm>
        </p:grpSpPr>
        <p:sp>
          <p:nvSpPr>
            <p:cNvPr id="20" name="Rechteck 1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2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53" name="Text Placeholder 12"/>
          <p:cNvSpPr txBox="1">
            <a:spLocks/>
          </p:cNvSpPr>
          <p:nvPr>
            <p:custDataLst>
              <p:tags r:id="rId6"/>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European advanced ceramics market (2010 &amp; 2016F)</a:t>
            </a:r>
            <a:endParaRPr lang="en-US" sz="900" kern="0" dirty="0">
              <a:latin typeface="Arial" panose="020B0604020202020204" pitchFamily="34" charset="0"/>
              <a:cs typeface="Arial" panose="020B0604020202020204" pitchFamily="34" charset="0"/>
            </a:endParaRPr>
          </a:p>
        </p:txBody>
      </p:sp>
      <p:sp>
        <p:nvSpPr>
          <p:cNvPr id="37" name="Text Placeholder 12"/>
          <p:cNvSpPr txBox="1">
            <a:spLocks/>
          </p:cNvSpPr>
          <p:nvPr>
            <p:custDataLst>
              <p:tags r:id="rId7"/>
            </p:custDataLst>
          </p:nvPr>
        </p:nvSpPr>
        <p:spPr>
          <a:xfrm>
            <a:off x="2442822" y="382501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US advanced ceramics market (2010 &amp; 2016F)</a:t>
            </a:r>
            <a:endParaRPr lang="en-US" sz="900" kern="0" dirty="0">
              <a:latin typeface="Arial" panose="020B0604020202020204" pitchFamily="34" charset="0"/>
              <a:cs typeface="Arial" panose="020B0604020202020204" pitchFamily="34" charset="0"/>
            </a:endParaRPr>
          </a:p>
        </p:txBody>
      </p:sp>
      <p:sp>
        <p:nvSpPr>
          <p:cNvPr id="38" name="Rectangle 2"/>
          <p:cNvSpPr>
            <a:spLocks noChangeArrowheads="1"/>
          </p:cNvSpPr>
          <p:nvPr>
            <p:custDataLst>
              <p:tags r:id="rId8"/>
            </p:custDataLst>
          </p:nvPr>
        </p:nvSpPr>
        <p:spPr bwMode="auto">
          <a:xfrm>
            <a:off x="4206240" y="1708802"/>
            <a:ext cx="1219200" cy="1826878"/>
          </a:xfrm>
          <a:prstGeom prst="rect">
            <a:avLst/>
          </a:prstGeom>
          <a:noFill/>
          <a:ln w="6350" algn="ctr">
            <a:solidFill>
              <a:schemeClr val="accent6"/>
            </a:solidFill>
            <a:miter lim="800000"/>
            <a:headEnd type="none" w="sm" len="sm"/>
            <a:tailEnd type="none" w="sm" len="sm"/>
          </a:ln>
          <a:effectLst/>
        </p:spPr>
        <p:txBody>
          <a:bodyPr wrap="none" lIns="54000" tIns="54000" rIns="54000" bIns="54000"/>
          <a:lstStyle/>
          <a:p>
            <a:pPr algn="ctr" defTabSz="762000" eaLnBrk="0" hangingPunct="0"/>
            <a:r>
              <a:rPr lang="en-US" sz="800" dirty="0" smtClean="0"/>
              <a:t>Forecast</a:t>
            </a:r>
            <a:endParaRPr lang="en-US" sz="800" dirty="0"/>
          </a:p>
        </p:txBody>
      </p:sp>
      <p:sp>
        <p:nvSpPr>
          <p:cNvPr id="39" name="Rectangle 2"/>
          <p:cNvSpPr>
            <a:spLocks noChangeArrowheads="1"/>
          </p:cNvSpPr>
          <p:nvPr>
            <p:custDataLst>
              <p:tags r:id="rId9"/>
            </p:custDataLst>
          </p:nvPr>
        </p:nvSpPr>
        <p:spPr bwMode="auto">
          <a:xfrm>
            <a:off x="4206240" y="4053997"/>
            <a:ext cx="1219200" cy="1826878"/>
          </a:xfrm>
          <a:prstGeom prst="rect">
            <a:avLst/>
          </a:prstGeom>
          <a:noFill/>
          <a:ln w="6350" algn="ctr">
            <a:solidFill>
              <a:schemeClr val="accent6"/>
            </a:solidFill>
            <a:miter lim="800000"/>
            <a:headEnd type="none" w="sm" len="sm"/>
            <a:tailEnd type="none" w="sm" len="sm"/>
          </a:ln>
          <a:effectLst/>
        </p:spPr>
        <p:txBody>
          <a:bodyPr wrap="none" lIns="54000" tIns="54000" rIns="54000" bIns="54000"/>
          <a:lstStyle/>
          <a:p>
            <a:pPr algn="ctr" defTabSz="762000" eaLnBrk="0" hangingPunct="0"/>
            <a:r>
              <a:rPr lang="en-US" sz="800" dirty="0" smtClean="0"/>
              <a:t>Forecast</a:t>
            </a:r>
            <a:endParaRPr lang="en-US" sz="800" dirty="0"/>
          </a:p>
        </p:txBody>
      </p:sp>
      <p:grpSp>
        <p:nvGrpSpPr>
          <p:cNvPr id="12" name="Gruppieren 11"/>
          <p:cNvGrpSpPr/>
          <p:nvPr/>
        </p:nvGrpSpPr>
        <p:grpSpPr>
          <a:xfrm rot="752163">
            <a:off x="3718560" y="1815485"/>
            <a:ext cx="998220" cy="409556"/>
            <a:chOff x="3383280" y="1663085"/>
            <a:chExt cx="998220" cy="409556"/>
          </a:xfrm>
        </p:grpSpPr>
        <p:cxnSp>
          <p:nvCxnSpPr>
            <p:cNvPr id="40" name="Straight Arrow Connector 12"/>
            <p:cNvCxnSpPr/>
            <p:nvPr/>
          </p:nvCxnSpPr>
          <p:spPr>
            <a:xfrm flipV="1">
              <a:off x="3383280" y="1729740"/>
              <a:ext cx="998220" cy="342901"/>
            </a:xfrm>
            <a:prstGeom prst="straightConnector1">
              <a:avLst/>
            </a:prstGeom>
            <a:ln>
              <a:solidFill>
                <a:schemeClr val="accent2"/>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Oval 13"/>
            <p:cNvSpPr/>
            <p:nvPr/>
          </p:nvSpPr>
          <p:spPr>
            <a:xfrm rot="20643228">
              <a:off x="3535198" y="1803219"/>
              <a:ext cx="612000" cy="2315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bg1"/>
                  </a:solidFill>
                </a:rPr>
                <a:t>3.1%</a:t>
              </a:r>
              <a:endParaRPr lang="en-US" sz="700" b="1" dirty="0">
                <a:solidFill>
                  <a:schemeClr val="bg1"/>
                </a:solidFill>
              </a:endParaRPr>
            </a:p>
          </p:txBody>
        </p:sp>
        <p:sp>
          <p:nvSpPr>
            <p:cNvPr id="42" name="Rectangle 14"/>
            <p:cNvSpPr/>
            <p:nvPr/>
          </p:nvSpPr>
          <p:spPr>
            <a:xfrm rot="20385064">
              <a:off x="3457623" y="1663085"/>
              <a:ext cx="576064" cy="198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accent2"/>
                  </a:solidFill>
                </a:rPr>
                <a:t>CAGR</a:t>
              </a:r>
              <a:endParaRPr lang="en-US" sz="700" b="1" dirty="0">
                <a:solidFill>
                  <a:schemeClr val="accent2"/>
                </a:solidFill>
              </a:endParaRPr>
            </a:p>
          </p:txBody>
        </p:sp>
      </p:grpSp>
      <p:grpSp>
        <p:nvGrpSpPr>
          <p:cNvPr id="47" name="Gruppieren 46"/>
          <p:cNvGrpSpPr/>
          <p:nvPr/>
        </p:nvGrpSpPr>
        <p:grpSpPr>
          <a:xfrm rot="752163">
            <a:off x="3718559" y="4162444"/>
            <a:ext cx="998220" cy="409556"/>
            <a:chOff x="3383280" y="1663085"/>
            <a:chExt cx="998220" cy="409556"/>
          </a:xfrm>
        </p:grpSpPr>
        <p:cxnSp>
          <p:nvCxnSpPr>
            <p:cNvPr id="48" name="Straight Arrow Connector 12"/>
            <p:cNvCxnSpPr/>
            <p:nvPr/>
          </p:nvCxnSpPr>
          <p:spPr>
            <a:xfrm flipV="1">
              <a:off x="3383280" y="1729740"/>
              <a:ext cx="998220" cy="342901"/>
            </a:xfrm>
            <a:prstGeom prst="straightConnector1">
              <a:avLst/>
            </a:prstGeom>
            <a:ln>
              <a:solidFill>
                <a:schemeClr val="accent2"/>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9" name="Oval 13"/>
            <p:cNvSpPr/>
            <p:nvPr/>
          </p:nvSpPr>
          <p:spPr>
            <a:xfrm rot="20643228">
              <a:off x="3535198" y="1803219"/>
              <a:ext cx="612000" cy="2315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bg1"/>
                  </a:solidFill>
                </a:rPr>
                <a:t>2.3%</a:t>
              </a:r>
              <a:endParaRPr lang="en-US" sz="700" b="1" dirty="0">
                <a:solidFill>
                  <a:schemeClr val="bg1"/>
                </a:solidFill>
              </a:endParaRPr>
            </a:p>
          </p:txBody>
        </p:sp>
        <p:sp>
          <p:nvSpPr>
            <p:cNvPr id="50" name="Rectangle 14"/>
            <p:cNvSpPr/>
            <p:nvPr/>
          </p:nvSpPr>
          <p:spPr>
            <a:xfrm rot="20385064">
              <a:off x="3457623" y="1663085"/>
              <a:ext cx="576064" cy="198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accent2"/>
                  </a:solidFill>
                </a:rPr>
                <a:t>CAGR</a:t>
              </a:r>
              <a:endParaRPr lang="en-US" sz="700" b="1" dirty="0">
                <a:solidFill>
                  <a:schemeClr val="accent2"/>
                </a:solidFill>
              </a:endParaRPr>
            </a:p>
          </p:txBody>
        </p:sp>
      </p:grpSp>
      <p:graphicFrame>
        <p:nvGraphicFramePr>
          <p:cNvPr id="51" name="Objekt 50"/>
          <p:cNvGraphicFramePr>
            <a:graphicFrameLocks noChangeAspect="1"/>
          </p:cNvGraphicFramePr>
          <p:nvPr>
            <p:extLst>
              <p:ext uri="{D42A27DB-BD31-4B8C-83A1-F6EECF244321}">
                <p14:modId xmlns:p14="http://schemas.microsoft.com/office/powerpoint/2010/main" val="2078734130"/>
              </p:ext>
            </p:extLst>
          </p:nvPr>
        </p:nvGraphicFramePr>
        <p:xfrm>
          <a:off x="-1728151" y="691884"/>
          <a:ext cx="914400" cy="771525"/>
        </p:xfrm>
        <a:graphic>
          <a:graphicData uri="http://schemas.openxmlformats.org/presentationml/2006/ole">
            <mc:AlternateContent xmlns:mc="http://schemas.openxmlformats.org/markup-compatibility/2006">
              <mc:Choice xmlns:v="urn:schemas-microsoft-com:vml" Requires="v">
                <p:oleObj spid="_x0000_s8234"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728151" y="69188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20010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Six trends drive the market for PET recycling in Europe</a:t>
            </a:r>
          </a:p>
          <a:p>
            <a:pPr lvl="0"/>
            <a:r>
              <a:rPr lang="en-US" dirty="0"/>
              <a:t>Positive impact on the market development</a:t>
            </a:r>
          </a:p>
          <a:p>
            <a:endParaRPr lang="en-US" dirty="0"/>
          </a:p>
        </p:txBody>
      </p:sp>
      <p:sp>
        <p:nvSpPr>
          <p:cNvPr id="5" name="Titel 4"/>
          <p:cNvSpPr>
            <a:spLocks noGrp="1"/>
          </p:cNvSpPr>
          <p:nvPr>
            <p:ph type="title"/>
          </p:nvPr>
        </p:nvSpPr>
        <p:spPr/>
        <p:txBody>
          <a:bodyPr/>
          <a:lstStyle/>
          <a:p>
            <a:r>
              <a:rPr lang="en-US" dirty="0" smtClean="0"/>
              <a:t>3. What drives the market? (1/2)</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31" name="Tabelle 44"/>
          <p:cNvGraphicFramePr>
            <a:graphicFrameLocks noGrp="1"/>
          </p:cNvGraphicFramePr>
          <p:nvPr>
            <p:extLst>
              <p:ext uri="{D42A27DB-BD31-4B8C-83A1-F6EECF244321}">
                <p14:modId xmlns:p14="http://schemas.microsoft.com/office/powerpoint/2010/main" val="3467092117"/>
              </p:ext>
            </p:extLst>
          </p:nvPr>
        </p:nvGraphicFramePr>
        <p:xfrm>
          <a:off x="2446339" y="1423621"/>
          <a:ext cx="6970712" cy="4489800"/>
        </p:xfrm>
        <a:graphic>
          <a:graphicData uri="http://schemas.openxmlformats.org/drawingml/2006/table">
            <a:tbl>
              <a:tblPr firstRow="1" bandRow="1">
                <a:tableStyleId>{5C22544A-7EE6-4342-B048-85BDC9FD1C3A}</a:tableStyleId>
              </a:tblPr>
              <a:tblGrid>
                <a:gridCol w="833192"/>
                <a:gridCol w="5706207"/>
                <a:gridCol w="431313"/>
              </a:tblGrid>
              <a:tr h="238887">
                <a:tc>
                  <a:txBody>
                    <a:bodyPr/>
                    <a:lstStyle/>
                    <a:p>
                      <a:pPr marL="0" algn="l" defTabSz="914400" rtl="0" eaLnBrk="1" latinLnBrk="0" hangingPunct="1">
                        <a:lnSpc>
                          <a:spcPct val="100000"/>
                        </a:lnSpc>
                      </a:pPr>
                      <a:r>
                        <a:rPr lang="en-US" sz="900" b="1" kern="1200" noProof="0" dirty="0" smtClean="0">
                          <a:solidFill>
                            <a:schemeClr val="bg1"/>
                          </a:solidFill>
                          <a:latin typeface="+mn-lt"/>
                          <a:ea typeface="+mn-ea"/>
                          <a:cs typeface="+mn-cs"/>
                        </a:rPr>
                        <a:t>Trend</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accent3"/>
                    </a:solidFill>
                  </a:tcPr>
                </a:tc>
                <a:tc>
                  <a:txBody>
                    <a:bodyPr/>
                    <a:lstStyle/>
                    <a:p>
                      <a:pPr marL="0" algn="l" defTabSz="914400" rtl="0" eaLnBrk="1" latinLnBrk="0" hangingPunct="1">
                        <a:lnSpc>
                          <a:spcPct val="100000"/>
                        </a:lnSpc>
                      </a:pPr>
                      <a:r>
                        <a:rPr lang="en-US" sz="900" b="1" kern="1200" noProof="0" dirty="0" smtClean="0">
                          <a:solidFill>
                            <a:schemeClr val="bg1"/>
                          </a:solidFill>
                          <a:latin typeface="+mn-lt"/>
                          <a:ea typeface="+mn-ea"/>
                          <a:cs typeface="+mn-cs"/>
                        </a:rPr>
                        <a:t>Description</a:t>
                      </a:r>
                    </a:p>
                  </a:txBody>
                  <a:tcPr marL="54000" marR="54000" marT="54000" marB="5400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accent3"/>
                    </a:solidFill>
                  </a:tcPr>
                </a:tc>
                <a:tc>
                  <a:txBody>
                    <a:bodyPr/>
                    <a:lstStyle/>
                    <a:p>
                      <a:pPr marL="0" algn="ctr" defTabSz="914400" rtl="0" eaLnBrk="1" latinLnBrk="0" hangingPunct="1">
                        <a:lnSpc>
                          <a:spcPct val="100000"/>
                        </a:lnSpc>
                      </a:pPr>
                      <a:r>
                        <a:rPr lang="en-US" sz="900" b="1" kern="1200" noProof="0" dirty="0" smtClean="0">
                          <a:solidFill>
                            <a:schemeClr val="bg1"/>
                          </a:solidFill>
                          <a:latin typeface="+mn-lt"/>
                          <a:ea typeface="+mn-ea"/>
                          <a:cs typeface="+mn-cs"/>
                        </a:rPr>
                        <a:t>Trend</a:t>
                      </a:r>
                    </a:p>
                  </a:txBody>
                  <a:tcPr marL="54000" marR="54000" marT="54000" marB="54000">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accent3"/>
                    </a:solidFill>
                  </a:tcPr>
                </a:tc>
              </a:tr>
              <a:tr h="79200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Increasing use</a:t>
                      </a:r>
                      <a:r>
                        <a:rPr lang="en-US" sz="800" b="1" kern="1200" baseline="0" noProof="0" dirty="0" smtClean="0">
                          <a:solidFill>
                            <a:schemeClr val="accent3"/>
                          </a:solidFill>
                          <a:latin typeface="+mn-lt"/>
                          <a:ea typeface="+mn-ea"/>
                          <a:cs typeface="Arial" pitchFamily="34" charset="0"/>
                        </a:rPr>
                        <a:t> of</a:t>
                      </a:r>
                      <a:r>
                        <a:rPr lang="en-US" sz="800" b="1" kern="1200" noProof="0" dirty="0" smtClean="0">
                          <a:solidFill>
                            <a:schemeClr val="accent3"/>
                          </a:solidFill>
                          <a:latin typeface="+mn-lt"/>
                          <a:ea typeface="+mn-ea"/>
                          <a:cs typeface="Arial" pitchFamily="34" charset="0"/>
                        </a:rPr>
                        <a:t> PET</a:t>
                      </a:r>
                      <a:r>
                        <a:rPr lang="en-US" sz="800" b="1" kern="1200" baseline="0" noProof="0" dirty="0" smtClean="0">
                          <a:solidFill>
                            <a:schemeClr val="accent3"/>
                          </a:solidFill>
                          <a:latin typeface="+mn-lt"/>
                          <a:ea typeface="+mn-ea"/>
                          <a:cs typeface="Arial" pitchFamily="34" charset="0"/>
                        </a:rPr>
                        <a:t> packaging </a:t>
                      </a:r>
                      <a:endParaRPr lang="en-US" sz="800" b="1" kern="1200" noProof="0" dirty="0" smtClean="0">
                        <a:solidFill>
                          <a:schemeClr val="accent3"/>
                        </a:solidFill>
                        <a:latin typeface="+mn-lt"/>
                        <a:ea typeface="+mn-ea"/>
                        <a:cs typeface="Arial" pitchFamily="34" charset="0"/>
                      </a:endParaRPr>
                    </a:p>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 general</a:t>
                      </a:r>
                    </a:p>
                    <a:p>
                      <a:pPr algn="l">
                        <a:lnSpc>
                          <a:spcPct val="100000"/>
                        </a:lnSpc>
                        <a:spcBef>
                          <a:spcPts val="200"/>
                        </a:spcBef>
                        <a:spcAft>
                          <a:spcPts val="0"/>
                        </a:spcAft>
                      </a:pPr>
                      <a:endParaRPr lang="en-US" sz="800" b="1" kern="1200" noProof="0" dirty="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product attributes and low transportation costs have resulted in a high use of PET packaging, which contributes to the growth of the recycling market</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Consumers have accepted the offer of drinks and food in PET packaging</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PET packaging has been able to lose its cheap image and convinced with quality</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The advantages of ease of transport, low weight and handy forms of packaging have convinced the customer basis</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r h="93600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Increasing use of PET packaging</a:t>
                      </a:r>
                    </a:p>
                    <a:p>
                      <a:pPr marL="0" marR="0" indent="0" algn="l" defTabSz="914400" rtl="0" eaLnBrk="1" fontAlgn="auto" latinLnBrk="0" hangingPunct="1">
                        <a:lnSpc>
                          <a:spcPct val="100000"/>
                        </a:lnSpc>
                        <a:spcBef>
                          <a:spcPts val="200"/>
                        </a:spcBef>
                        <a:spcAft>
                          <a:spcPts val="0"/>
                        </a:spcAft>
                        <a:buClrTx/>
                        <a:buSzTx/>
                        <a:buFontTx/>
                        <a:buNone/>
                        <a:tabLst/>
                        <a:defRPr/>
                      </a:pPr>
                      <a:r>
                        <a:rPr lang="en-US" sz="800" b="1" kern="1200" noProof="0" dirty="0" smtClean="0">
                          <a:solidFill>
                            <a:schemeClr val="accent3"/>
                          </a:solidFill>
                          <a:latin typeface="+mn-lt"/>
                          <a:ea typeface="+mn-ea"/>
                          <a:cs typeface="Arial" pitchFamily="34" charset="0"/>
                        </a:rPr>
                        <a:t>- Disposable PET</a:t>
                      </a:r>
                    </a:p>
                    <a:p>
                      <a:pPr algn="l">
                        <a:lnSpc>
                          <a:spcPct val="100000"/>
                        </a:lnSpc>
                        <a:spcBef>
                          <a:spcPts val="200"/>
                        </a:spcBef>
                        <a:spcAft>
                          <a:spcPts val="0"/>
                        </a:spcAft>
                      </a:pPr>
                      <a:endParaRPr lang="en-US" sz="800" b="1" kern="1200" noProof="0" dirty="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increase in the use of disposable bottles has increased the absolute volume of the potential recycling products</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Significantly lower total process costs have led to a preference of the bottlers and trade for disposables</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Bottlers’ perspective: reusable bottles cause high costs in the sorting and exchange of other bottles</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Retail perspective: disposable bottles cause much lower bottle and personnel costs in handling empties</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Discounters are increasingly using disposable bottles for beverages. As a result of the customers’ cost-driven purchasing behavior  further growth of the discounters is expected in the beverage market</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r h="61200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Increasing demand of producers for recycled PET </a:t>
                      </a:r>
                      <a:endParaRPr lang="en-US" sz="800" b="1" kern="1200" noProof="0" dirty="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pronounced environmental awareness of the consumer is promoting the sale of recyclable PET packaging</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Voluntary commitments by the industry with regard to stipulated recycling rates can be found throughout Europe</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possibility of reducing raw material costs with the targeted use of high-quality recycled materials is promoting the use of PET as starting materials</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r h="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Regulation</a:t>
                      </a:r>
                      <a:endParaRPr lang="en-US" sz="800" b="1" kern="1200" noProof="0" dirty="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There are currently many efforts to formulate uniform quality and transparency requirements that will positively influence the sector</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The high value placed on recycling is reflected in the introduction of the obligatory deposits on disposable packaging in 2003 and the subsequent tightening of the obligations for trade in 2006</a:t>
                      </a:r>
                    </a:p>
                    <a:p>
                      <a:pPr marL="358775" marR="0" lvl="0" indent="-144000" algn="l" defTabSz="762000" rtl="0" eaLnBrk="1" fontAlgn="base" latinLnBrk="0" hangingPunct="1">
                        <a:lnSpc>
                          <a:spcPct val="100000"/>
                        </a:lnSpc>
                        <a:spcBef>
                          <a:spcPts val="200"/>
                        </a:spcBef>
                        <a:spcAft>
                          <a:spcPts val="0"/>
                        </a:spcAft>
                        <a:buClr>
                          <a:schemeClr val="tx2"/>
                        </a:buClr>
                        <a:buSzPct val="100000"/>
                        <a:buFont typeface="Arial" panose="020B0604020202020204" pitchFamily="34" charset="0"/>
                        <a:buChar char="-"/>
                        <a:tabLst>
                          <a:tab pos="358775" algn="l"/>
                        </a:tabLst>
                        <a:defRPr/>
                      </a:pPr>
                      <a:r>
                        <a:rPr kumimoji="0" lang="en-US" sz="800" b="0" i="0" u="none" strike="noStrike" kern="1200" cap="none" normalizeH="0" baseline="0" noProof="0" dirty="0" smtClean="0">
                          <a:ln>
                            <a:noFill/>
                          </a:ln>
                          <a:solidFill>
                            <a:schemeClr val="tx1"/>
                          </a:solidFill>
                          <a:effectLst/>
                          <a:latin typeface="+mn-lt"/>
                          <a:ea typeface="+mn-ea"/>
                          <a:cs typeface="+mn-cs"/>
                        </a:rPr>
                        <a:t>The recyclable materials law will replace the packaging directive by the end of 2003. Along with a compulsory labelling, a promotion of ecological disposable packaging is expected</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r h="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Increasing collection rate</a:t>
                      </a:r>
                      <a:endParaRPr lang="en-US" sz="800" b="1" kern="1200" noProof="0" dirty="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collection rate has increased dramatically throughout Europe in recent years and has reached 51%. In the coming years a further increase to 55-60% is expected</a:t>
                      </a: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r h="0">
                <a:tc>
                  <a:txBody>
                    <a:bodyPr/>
                    <a:lstStyle/>
                    <a:p>
                      <a:pPr algn="l">
                        <a:lnSpc>
                          <a:spcPct val="100000"/>
                        </a:lnSpc>
                        <a:spcBef>
                          <a:spcPts val="200"/>
                        </a:spcBef>
                        <a:spcAft>
                          <a:spcPts val="0"/>
                        </a:spcAft>
                      </a:pPr>
                      <a:r>
                        <a:rPr lang="en-US" sz="800" b="1" kern="1200" noProof="0" dirty="0" smtClean="0">
                          <a:solidFill>
                            <a:schemeClr val="accent3"/>
                          </a:solidFill>
                          <a:latin typeface="+mn-lt"/>
                          <a:ea typeface="+mn-ea"/>
                          <a:cs typeface="Arial" pitchFamily="34" charset="0"/>
                        </a:rPr>
                        <a:t>Export rate</a:t>
                      </a:r>
                    </a:p>
                    <a:p>
                      <a:pPr algn="l">
                        <a:lnSpc>
                          <a:spcPct val="100000"/>
                        </a:lnSpc>
                        <a:spcBef>
                          <a:spcPts val="200"/>
                        </a:spcBef>
                        <a:spcAft>
                          <a:spcPts val="0"/>
                        </a:spcAft>
                      </a:pPr>
                      <a:endParaRPr lang="en-US" sz="800" b="1" kern="1200" noProof="0" dirty="0" smtClean="0">
                        <a:solidFill>
                          <a:schemeClr val="accent3"/>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noFill/>
                  </a:tcPr>
                </a:tc>
                <a:tc>
                  <a:txBody>
                    <a:bodyPr/>
                    <a:lstStyle/>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The foreign recycling industry has a competitive advantage through the mix of low working conditions and low environmental requirements (amongst others China and India)</a:t>
                      </a:r>
                    </a:p>
                    <a:p>
                      <a:pPr marL="216000" marR="0" lvl="4" indent="-216000" algn="l" defTabSz="914400" rtl="0" eaLnBrk="1" fontAlgn="ctr" latinLnBrk="0" hangingPunct="1">
                        <a:lnSpc>
                          <a:spcPct val="100000"/>
                        </a:lnSpc>
                        <a:spcBef>
                          <a:spcPts val="200"/>
                        </a:spcBef>
                        <a:spcAft>
                          <a:spcPts val="0"/>
                        </a:spcAft>
                        <a:buClr>
                          <a:schemeClr val="tx2"/>
                        </a:buClr>
                        <a:buSzTx/>
                        <a:buFont typeface="Univers for KPMG Light" panose="020B0403020202020204" pitchFamily="34" charset="0"/>
                        <a:buChar char="—"/>
                        <a:tabLst>
                          <a:tab pos="1371600" algn="l"/>
                        </a:tabLst>
                        <a:defRPr/>
                      </a:pPr>
                      <a:r>
                        <a:rPr lang="en-US" sz="800" b="0" kern="1200" baseline="0" noProof="0" dirty="0" smtClean="0">
                          <a:solidFill>
                            <a:schemeClr val="tx1"/>
                          </a:solidFill>
                          <a:latin typeface="+mn-lt"/>
                          <a:ea typeface="+mn-ea"/>
                          <a:cs typeface="Arial" pitchFamily="34" charset="0"/>
                          <a:sym typeface="Wingdings"/>
                        </a:rPr>
                        <a:t>Experts expect, however, a reduction of exports as a result of increasing wages in the buying countries as well as higher demand and purchase prices in the EU</a:t>
                      </a:r>
                      <a:endParaRPr lang="en-US" sz="800" b="0" kern="1200" baseline="0" noProof="0" dirty="0">
                        <a:solidFill>
                          <a:schemeClr val="tx1"/>
                        </a:solidFill>
                        <a:latin typeface="+mn-lt"/>
                        <a:ea typeface="+mn-ea"/>
                        <a:cs typeface="Arial" pitchFamily="34" charset="0"/>
                        <a:sym typeface="Wingdings"/>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Bef>
                          <a:spcPts val="200"/>
                        </a:spcBef>
                        <a:spcAft>
                          <a:spcPts val="0"/>
                        </a:spcAft>
                      </a:pPr>
                      <a:endParaRPr lang="en-US" sz="800" b="0" kern="1200" noProof="0" dirty="0" smtClean="0">
                        <a:solidFill>
                          <a:schemeClr val="tx1"/>
                        </a:solidFill>
                        <a:latin typeface="+mn-lt"/>
                        <a:ea typeface="+mn-ea"/>
                        <a:cs typeface="Arial" pitchFamily="34" charset="0"/>
                      </a:endParaRPr>
                    </a:p>
                  </a:txBody>
                  <a:tcPr marL="54000" marR="54000" marT="54000" marB="54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r>
            </a:tbl>
          </a:graphicData>
        </a:graphic>
      </p:graphicFrame>
      <p:sp>
        <p:nvSpPr>
          <p:cNvPr id="32" name="Text Box 8"/>
          <p:cNvSpPr txBox="1">
            <a:spLocks noChangeArrowheads="1"/>
          </p:cNvSpPr>
          <p:nvPr>
            <p:custDataLst>
              <p:tags r:id="rId1"/>
            </p:custDataLst>
          </p:nvPr>
        </p:nvSpPr>
        <p:spPr bwMode="auto">
          <a:xfrm>
            <a:off x="2439736" y="5935146"/>
            <a:ext cx="1620000"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393700" eaLnBrk="0" hangingPunct="0">
              <a:spcBef>
                <a:spcPts val="200"/>
              </a:spcBef>
              <a:tabLst>
                <a:tab pos="355600" algn="l"/>
              </a:tabLst>
            </a:pPr>
            <a:r>
              <a:rPr lang="en-US" sz="600" dirty="0" smtClean="0">
                <a:latin typeface="Arial"/>
                <a:cs typeface="Arial" pitchFamily="34" charset="0"/>
              </a:rPr>
              <a:t>Key: 	     positive         negative</a:t>
            </a:r>
            <a:endParaRPr lang="en-US" sz="600" dirty="0">
              <a:latin typeface="Arial"/>
              <a:cs typeface="Arial" pitchFamily="34" charset="0"/>
            </a:endParaRPr>
          </a:p>
        </p:txBody>
      </p:sp>
      <p:sp>
        <p:nvSpPr>
          <p:cNvPr id="33" name="AutoShape 3"/>
          <p:cNvSpPr>
            <a:spLocks noChangeArrowheads="1"/>
          </p:cNvSpPr>
          <p:nvPr/>
        </p:nvSpPr>
        <p:spPr bwMode="gray">
          <a:xfrm rot="10800000">
            <a:off x="3218225" y="5949949"/>
            <a:ext cx="67603" cy="93849"/>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34" name="AutoShape 3"/>
          <p:cNvSpPr>
            <a:spLocks noChangeArrowheads="1"/>
          </p:cNvSpPr>
          <p:nvPr/>
        </p:nvSpPr>
        <p:spPr bwMode="gray">
          <a:xfrm>
            <a:off x="2779531" y="5937250"/>
            <a:ext cx="67603" cy="93849"/>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35" name="Text Box 39"/>
          <p:cNvSpPr txBox="1">
            <a:spLocks noChangeArrowheads="1"/>
          </p:cNvSpPr>
          <p:nvPr/>
        </p:nvSpPr>
        <p:spPr bwMode="auto">
          <a:xfrm>
            <a:off x="2441104" y="6064587"/>
            <a:ext cx="4392488" cy="92333"/>
          </a:xfrm>
          <a:prstGeom prst="rect">
            <a:avLst/>
          </a:prstGeom>
          <a:noFill/>
          <a:ln w="9525" algn="ctr">
            <a:noFill/>
            <a:miter lim="800000"/>
            <a:headEnd/>
            <a:tailEnd/>
          </a:ln>
          <a:effectLst/>
        </p:spPr>
        <p:txBody>
          <a:bodyPr wrap="square" lIns="0" tIns="0" rIns="0" bIns="0" anchor="b">
            <a:spAutoFit/>
          </a:bodyPr>
          <a:lstStyle/>
          <a:p>
            <a:pPr defTabSz="355600"/>
            <a:r>
              <a:rPr lang="en-US" sz="600" dirty="0" smtClean="0">
                <a:latin typeface="Arial" pitchFamily="34" charset="0"/>
                <a:cs typeface="Arial" pitchFamily="34" charset="0"/>
              </a:rPr>
              <a:t>Source: 	EFSA, EUWID, KI Kunststoff Information, KPMG Interviews and analysis</a:t>
            </a:r>
          </a:p>
        </p:txBody>
      </p:sp>
      <p:sp>
        <p:nvSpPr>
          <p:cNvPr id="36" name="AutoShape 3"/>
          <p:cNvSpPr>
            <a:spLocks noChangeArrowheads="1"/>
          </p:cNvSpPr>
          <p:nvPr/>
        </p:nvSpPr>
        <p:spPr bwMode="gray">
          <a:xfrm rot="2364541">
            <a:off x="9111751" y="1935480"/>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43" name="AutoShape 3"/>
          <p:cNvSpPr>
            <a:spLocks noChangeArrowheads="1"/>
          </p:cNvSpPr>
          <p:nvPr/>
        </p:nvSpPr>
        <p:spPr bwMode="gray">
          <a:xfrm rot="2364541">
            <a:off x="9126990" y="2804160"/>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44" name="AutoShape 3"/>
          <p:cNvSpPr>
            <a:spLocks noChangeArrowheads="1"/>
          </p:cNvSpPr>
          <p:nvPr/>
        </p:nvSpPr>
        <p:spPr bwMode="gray">
          <a:xfrm rot="2364541">
            <a:off x="9126990" y="3573779"/>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45" name="AutoShape 3"/>
          <p:cNvSpPr>
            <a:spLocks noChangeArrowheads="1"/>
          </p:cNvSpPr>
          <p:nvPr/>
        </p:nvSpPr>
        <p:spPr bwMode="gray">
          <a:xfrm rot="3949419">
            <a:off x="9126990" y="4358640"/>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46" name="AutoShape 3"/>
          <p:cNvSpPr>
            <a:spLocks noChangeArrowheads="1"/>
          </p:cNvSpPr>
          <p:nvPr/>
        </p:nvSpPr>
        <p:spPr bwMode="gray">
          <a:xfrm rot="3949419">
            <a:off x="9122228" y="4992052"/>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51" name="AutoShape 3"/>
          <p:cNvSpPr>
            <a:spLocks noChangeArrowheads="1"/>
          </p:cNvSpPr>
          <p:nvPr/>
        </p:nvSpPr>
        <p:spPr bwMode="gray">
          <a:xfrm rot="7307040">
            <a:off x="9122228" y="5492115"/>
            <a:ext cx="175141" cy="243137"/>
          </a:xfrm>
          <a:prstGeom prst="upArrow">
            <a:avLst>
              <a:gd name="adj1" fmla="val 53272"/>
              <a:gd name="adj2" fmla="val 55886"/>
            </a:avLst>
          </a:prstGeom>
          <a:solidFill>
            <a:schemeClr val="tx2"/>
          </a:solidFill>
          <a:ln w="6350">
            <a:solidFill>
              <a:schemeClr val="tx2"/>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Tree>
    <p:extLst>
      <p:ext uri="{BB962C8B-B14F-4D97-AF65-F5344CB8AC3E}">
        <p14:creationId xmlns:p14="http://schemas.microsoft.com/office/powerpoint/2010/main" val="461437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Increase of the volumes of waste collected are the primary market drivers</a:t>
            </a:r>
          </a:p>
          <a:p>
            <a:pPr lvl="0"/>
            <a:r>
              <a:rPr lang="en-US" dirty="0"/>
              <a:t>The recyclable materials containers will probably be introduced nationwide. The volumes collected will therefore increase</a:t>
            </a:r>
          </a:p>
          <a:p>
            <a:endParaRPr lang="en-US" dirty="0"/>
          </a:p>
        </p:txBody>
      </p:sp>
      <p:sp>
        <p:nvSpPr>
          <p:cNvPr id="3" name="Textplatzhalter 2"/>
          <p:cNvSpPr>
            <a:spLocks noGrp="1"/>
          </p:cNvSpPr>
          <p:nvPr>
            <p:ph type="body" sz="quarter" idx="12"/>
          </p:nvPr>
        </p:nvSpPr>
        <p:spPr/>
        <p:txBody>
          <a:bodyPr/>
          <a:lstStyle/>
          <a:p>
            <a:r>
              <a:rPr lang="en-US" dirty="0"/>
              <a:t>With the </a:t>
            </a:r>
            <a:r>
              <a:rPr lang="en-US" dirty="0" smtClean="0"/>
              <a:t>collection</a:t>
            </a:r>
            <a:r>
              <a:rPr lang="en-US" baseline="30000" dirty="0" smtClean="0"/>
              <a:t>(a)</a:t>
            </a:r>
            <a:r>
              <a:rPr lang="en-US" dirty="0" smtClean="0"/>
              <a:t> </a:t>
            </a:r>
            <a:r>
              <a:rPr lang="en-US" dirty="0"/>
              <a:t>of plastic waste there is potential from improvement of  both quality and quantity</a:t>
            </a:r>
          </a:p>
          <a:p>
            <a:pPr lvl="2">
              <a:spcAft>
                <a:spcPts val="200"/>
              </a:spcAft>
            </a:pPr>
            <a:r>
              <a:rPr lang="en-US" sz="800" dirty="0"/>
              <a:t>In the majority of the German states the consumer disposes of plastic packaging waste with the yellow bag/container (Dual System), the rate of objects in the wrong container is, however, very high – almost 50%. Many other products made of plastic that are not packaging or other materials are frequently disposed of in the yellow container and therefore make the sorting process more difficult</a:t>
            </a:r>
          </a:p>
          <a:p>
            <a:pPr lvl="2">
              <a:spcAft>
                <a:spcPts val="200"/>
              </a:spcAft>
            </a:pPr>
            <a:r>
              <a:rPr lang="en-US" sz="800" dirty="0"/>
              <a:t>In parts of Bavaria and Baden-Württemberg consumers are requested to bring their plastic waste to recycling locales. The percentage of material in the wrong container is lower, but the amount collected is lower due to the effort.</a:t>
            </a:r>
          </a:p>
          <a:p>
            <a:pPr lvl="2">
              <a:spcAft>
                <a:spcPts val="200"/>
              </a:spcAft>
            </a:pPr>
            <a:r>
              <a:rPr lang="en-US" sz="800" dirty="0"/>
              <a:t>In addition a large amount of the plastic waste lands in the garbage due to the uncertainty of the consumer. This valuable amount is generally not recycled, but incinerated or disposed of in dumps</a:t>
            </a:r>
          </a:p>
          <a:p>
            <a:pPr>
              <a:spcBef>
                <a:spcPts val="400"/>
              </a:spcBef>
            </a:pPr>
            <a:r>
              <a:rPr lang="en-US" dirty="0"/>
              <a:t>By </a:t>
            </a:r>
            <a:r>
              <a:rPr lang="en-US" dirty="0" smtClean="0"/>
              <a:t>2015 </a:t>
            </a:r>
            <a:r>
              <a:rPr lang="en-US" dirty="0"/>
              <a:t>it is intended to introduce a recyclable goods container nationwide</a:t>
            </a:r>
          </a:p>
          <a:p>
            <a:pPr lvl="2">
              <a:spcAft>
                <a:spcPts val="200"/>
              </a:spcAft>
            </a:pPr>
            <a:r>
              <a:rPr lang="en-US" sz="800" dirty="0"/>
              <a:t>Every household should dispose of its plastic and metal waste in the recycling materials container. There are already pilot projects in 35 cities, but the systems are not uniform at all</a:t>
            </a:r>
          </a:p>
          <a:p>
            <a:pPr lvl="2">
              <a:spcAft>
                <a:spcPts val="200"/>
              </a:spcAft>
            </a:pPr>
            <a:r>
              <a:rPr lang="en-US" sz="800" dirty="0"/>
              <a:t>Compared to the pick-up and bring systems used to date, the recyclable materials container simplifies the separation of waste for the consumer. The volume of material collected will therefore increase. The subsequent separation of plastic and metal can be performed relatively easily </a:t>
            </a:r>
          </a:p>
          <a:p>
            <a:pPr lvl="2">
              <a:spcAft>
                <a:spcPts val="200"/>
              </a:spcAft>
            </a:pPr>
            <a:r>
              <a:rPr lang="en-US" sz="800" dirty="0"/>
              <a:t>The design of a uniform system and the clarification of the responsibility of private and communal disposers is important. Various models for the introduction are possible (e.g. responsibility of the dual system operator or public disposers, communal)</a:t>
            </a:r>
          </a:p>
          <a:p>
            <a:pPr lvl="2">
              <a:spcAft>
                <a:spcPts val="200"/>
              </a:spcAft>
            </a:pPr>
            <a:r>
              <a:rPr lang="en-US" sz="800" dirty="0"/>
              <a:t>A nationwide introduction of the recycling container was prepared with the recycling management law in </a:t>
            </a:r>
            <a:r>
              <a:rPr lang="en-US" sz="800" dirty="0" smtClean="0"/>
              <a:t>2012 </a:t>
            </a:r>
            <a:r>
              <a:rPr lang="en-US" sz="800" dirty="0"/>
              <a:t>and a concrete statutory regulation should be completed with the recycling materials law by </a:t>
            </a:r>
            <a:r>
              <a:rPr lang="en-US" sz="800" dirty="0" smtClean="0"/>
              <a:t>2015, </a:t>
            </a:r>
            <a:r>
              <a:rPr lang="en-US" sz="800" dirty="0"/>
              <a:t>to date only a white paper has been published by the government</a:t>
            </a:r>
          </a:p>
        </p:txBody>
      </p:sp>
      <p:sp>
        <p:nvSpPr>
          <p:cNvPr id="5" name="Titel 4"/>
          <p:cNvSpPr>
            <a:spLocks noGrp="1"/>
          </p:cNvSpPr>
          <p:nvPr>
            <p:ph type="title"/>
          </p:nvPr>
        </p:nvSpPr>
        <p:spPr/>
        <p:txBody>
          <a:bodyPr/>
          <a:lstStyle/>
          <a:p>
            <a:r>
              <a:rPr lang="en-US" dirty="0" smtClean="0"/>
              <a:t>3. What drives the market? (2/2)</a:t>
            </a:r>
            <a:endParaRPr lang="en-US" dirty="0"/>
          </a:p>
        </p:txBody>
      </p:sp>
      <p:sp>
        <p:nvSpPr>
          <p:cNvPr id="4" name="Textplatzhalter 3"/>
          <p:cNvSpPr>
            <a:spLocks noGrp="1"/>
          </p:cNvSpPr>
          <p:nvPr>
            <p:ph type="body" sz="quarter" idx="13"/>
          </p:nvPr>
        </p:nvSpPr>
        <p:spPr/>
        <p:txBody>
          <a:bodyPr/>
          <a:lstStyle/>
          <a:p>
            <a:r>
              <a:rPr lang="en-US" dirty="0"/>
              <a:t>Market </a:t>
            </a:r>
            <a:r>
              <a:rPr lang="en-US" dirty="0" smtClean="0"/>
              <a:t>Analysis</a:t>
            </a:r>
            <a:endParaRPr lang="en-US" dirty="0"/>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21"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Increase of the collection volume in Germany as a result of the introduction of the recycling container in </a:t>
            </a:r>
            <a:r>
              <a:rPr lang="en-US" sz="900" kern="0" dirty="0" smtClean="0">
                <a:latin typeface="Arial" panose="020B0604020202020204" pitchFamily="34" charset="0"/>
                <a:cs typeface="Arial" panose="020B0604020202020204" pitchFamily="34" charset="0"/>
              </a:rPr>
              <a:t>2015</a:t>
            </a:r>
            <a:endParaRPr lang="en-US" sz="900" kern="0" dirty="0">
              <a:latin typeface="Arial" panose="020B0604020202020204" pitchFamily="34" charset="0"/>
              <a:cs typeface="Arial" panose="020B0604020202020204" pitchFamily="34" charset="0"/>
            </a:endParaRPr>
          </a:p>
        </p:txBody>
      </p:sp>
      <p:grpSp>
        <p:nvGrpSpPr>
          <p:cNvPr id="2" name="Gruppieren 1"/>
          <p:cNvGrpSpPr/>
          <p:nvPr/>
        </p:nvGrpSpPr>
        <p:grpSpPr>
          <a:xfrm>
            <a:off x="2453054" y="1784839"/>
            <a:ext cx="3406684" cy="4241960"/>
            <a:chOff x="2289098" y="1446213"/>
            <a:chExt cx="3687766" cy="4591961"/>
          </a:xfrm>
        </p:grpSpPr>
        <p:sp>
          <p:nvSpPr>
            <p:cNvPr id="22" name="AutoShape 42"/>
            <p:cNvSpPr>
              <a:spLocks noChangeArrowheads="1"/>
            </p:cNvSpPr>
            <p:nvPr>
              <p:custDataLst>
                <p:tags r:id="rId2"/>
              </p:custDataLst>
            </p:nvPr>
          </p:nvSpPr>
          <p:spPr bwMode="gray">
            <a:xfrm>
              <a:off x="4449628" y="1446213"/>
              <a:ext cx="792000" cy="294688"/>
            </a:xfrm>
            <a:prstGeom prst="chevron">
              <a:avLst>
                <a:gd name="adj" fmla="val 29540"/>
              </a:avLst>
            </a:prstGeom>
            <a:solidFill>
              <a:schemeClr val="accent1"/>
            </a:solidFill>
            <a:ln w="6350">
              <a:noFill/>
              <a:miter lim="800000"/>
              <a:headEnd type="none" w="sm" len="sm"/>
              <a:tailEnd type="none" w="sm" len="sm"/>
            </a:ln>
            <a:effectLst/>
          </p:spPr>
          <p:txBody>
            <a:bodyPr wrap="none" lIns="54000" tIns="54000" rIns="54000" bIns="54000" anchor="ctr"/>
            <a:lstStyle/>
            <a:p>
              <a:pPr algn="ctr" defTabSz="762000" eaLnBrk="0" hangingPunct="0"/>
              <a:r>
                <a:rPr lang="en-US" sz="800" dirty="0" smtClean="0">
                  <a:solidFill>
                    <a:schemeClr val="bg1"/>
                  </a:solidFill>
                  <a:latin typeface="Arial"/>
                </a:rPr>
                <a:t>Marketing</a:t>
              </a:r>
              <a:endParaRPr lang="en-US" sz="800" dirty="0">
                <a:solidFill>
                  <a:schemeClr val="bg1"/>
                </a:solidFill>
                <a:latin typeface="Arial"/>
              </a:endParaRPr>
            </a:p>
          </p:txBody>
        </p:sp>
        <p:sp>
          <p:nvSpPr>
            <p:cNvPr id="23" name="AutoShape 42"/>
            <p:cNvSpPr>
              <a:spLocks noChangeArrowheads="1"/>
            </p:cNvSpPr>
            <p:nvPr>
              <p:custDataLst>
                <p:tags r:id="rId3"/>
              </p:custDataLst>
            </p:nvPr>
          </p:nvSpPr>
          <p:spPr bwMode="gray">
            <a:xfrm>
              <a:off x="5169098" y="1446213"/>
              <a:ext cx="792000" cy="294688"/>
            </a:xfrm>
            <a:prstGeom prst="chevron">
              <a:avLst>
                <a:gd name="adj" fmla="val 29540"/>
              </a:avLst>
            </a:prstGeom>
            <a:solidFill>
              <a:schemeClr val="accent1"/>
            </a:solidFill>
            <a:ln w="6350">
              <a:noFill/>
              <a:miter lim="800000"/>
              <a:headEnd type="none" w="sm" len="sm"/>
              <a:tailEnd type="none" w="sm" len="sm"/>
            </a:ln>
            <a:effectLst/>
          </p:spPr>
          <p:txBody>
            <a:bodyPr wrap="none" lIns="54000" tIns="54000" rIns="54000" bIns="54000" anchor="ctr"/>
            <a:lstStyle/>
            <a:p>
              <a:pPr algn="ctr" defTabSz="762000" eaLnBrk="0" hangingPunct="0"/>
              <a:r>
                <a:rPr lang="en-US" sz="800" dirty="0" smtClean="0">
                  <a:solidFill>
                    <a:schemeClr val="bg1"/>
                  </a:solidFill>
                  <a:latin typeface="Arial"/>
                </a:rPr>
                <a:t>Recycling</a:t>
              </a:r>
              <a:endParaRPr lang="en-US" sz="800" dirty="0">
                <a:solidFill>
                  <a:schemeClr val="bg1"/>
                </a:solidFill>
                <a:latin typeface="Arial"/>
              </a:endParaRPr>
            </a:p>
          </p:txBody>
        </p:sp>
        <p:sp>
          <p:nvSpPr>
            <p:cNvPr id="24" name="AutoShape 41"/>
            <p:cNvSpPr>
              <a:spLocks noChangeArrowheads="1"/>
            </p:cNvSpPr>
            <p:nvPr>
              <p:custDataLst>
                <p:tags r:id="rId4"/>
              </p:custDataLst>
            </p:nvPr>
          </p:nvSpPr>
          <p:spPr bwMode="gray">
            <a:xfrm>
              <a:off x="2291212" y="1446213"/>
              <a:ext cx="792000" cy="294688"/>
            </a:xfrm>
            <a:prstGeom prst="homePlate">
              <a:avLst>
                <a:gd name="adj" fmla="val 28642"/>
              </a:avLst>
            </a:prstGeom>
            <a:solidFill>
              <a:schemeClr val="tx2"/>
            </a:solidFill>
            <a:ln w="6350">
              <a:noFill/>
              <a:miter lim="800000"/>
              <a:headEnd type="none" w="sm" len="sm"/>
              <a:tailEnd type="none" w="sm" len="sm"/>
            </a:ln>
            <a:effectLst/>
          </p:spPr>
          <p:txBody>
            <a:bodyPr wrap="none" lIns="54000" tIns="54000" rIns="54000" bIns="54000" anchor="ctr"/>
            <a:lstStyle/>
            <a:p>
              <a:pPr defTabSz="762000" eaLnBrk="0" hangingPunct="0"/>
              <a:r>
                <a:rPr lang="en-US" sz="800" b="1" dirty="0" smtClean="0">
                  <a:solidFill>
                    <a:schemeClr val="bg1"/>
                  </a:solidFill>
                  <a:latin typeface="Arial"/>
                </a:rPr>
                <a:t>Source</a:t>
              </a:r>
              <a:endParaRPr lang="en-US" sz="800" b="1" dirty="0">
                <a:solidFill>
                  <a:schemeClr val="bg1"/>
                </a:solidFill>
                <a:latin typeface="Arial"/>
              </a:endParaRPr>
            </a:p>
          </p:txBody>
        </p:sp>
        <p:sp>
          <p:nvSpPr>
            <p:cNvPr id="25" name="AutoShape 42"/>
            <p:cNvSpPr>
              <a:spLocks noChangeArrowheads="1"/>
            </p:cNvSpPr>
            <p:nvPr>
              <p:custDataLst>
                <p:tags r:id="rId5"/>
              </p:custDataLst>
            </p:nvPr>
          </p:nvSpPr>
          <p:spPr bwMode="gray">
            <a:xfrm>
              <a:off x="3730156" y="1446213"/>
              <a:ext cx="792000" cy="294688"/>
            </a:xfrm>
            <a:prstGeom prst="chevron">
              <a:avLst>
                <a:gd name="adj" fmla="val 29540"/>
              </a:avLst>
            </a:prstGeom>
            <a:solidFill>
              <a:schemeClr val="accent1"/>
            </a:solidFill>
            <a:ln w="6350">
              <a:noFill/>
              <a:miter lim="800000"/>
              <a:headEnd type="none" w="sm" len="sm"/>
              <a:tailEnd type="none" w="sm" len="sm"/>
            </a:ln>
            <a:effectLst/>
          </p:spPr>
          <p:txBody>
            <a:bodyPr wrap="none" lIns="54000" tIns="54000" rIns="54000" bIns="54000" anchor="ctr"/>
            <a:lstStyle/>
            <a:p>
              <a:pPr algn="ctr" defTabSz="762000" eaLnBrk="0" hangingPunct="0"/>
              <a:r>
                <a:rPr lang="en-US" sz="800" dirty="0" smtClean="0">
                  <a:solidFill>
                    <a:schemeClr val="bg1"/>
                  </a:solidFill>
                  <a:latin typeface="Arial"/>
                </a:rPr>
                <a:t>Sorting</a:t>
              </a:r>
              <a:endParaRPr lang="en-US" sz="800" dirty="0">
                <a:solidFill>
                  <a:schemeClr val="bg1"/>
                </a:solidFill>
                <a:latin typeface="Arial"/>
              </a:endParaRPr>
            </a:p>
          </p:txBody>
        </p:sp>
        <p:sp>
          <p:nvSpPr>
            <p:cNvPr id="30" name="AutoShape 42"/>
            <p:cNvSpPr>
              <a:spLocks noChangeArrowheads="1"/>
            </p:cNvSpPr>
            <p:nvPr>
              <p:custDataLst>
                <p:tags r:id="rId6"/>
              </p:custDataLst>
            </p:nvPr>
          </p:nvSpPr>
          <p:spPr bwMode="gray">
            <a:xfrm>
              <a:off x="3010684" y="1446213"/>
              <a:ext cx="792000" cy="294688"/>
            </a:xfrm>
            <a:prstGeom prst="chevron">
              <a:avLst>
                <a:gd name="adj" fmla="val 29540"/>
              </a:avLst>
            </a:prstGeom>
            <a:solidFill>
              <a:schemeClr val="accent1"/>
            </a:solidFill>
            <a:ln w="6350">
              <a:noFill/>
              <a:miter lim="800000"/>
              <a:headEnd type="none" w="sm" len="sm"/>
              <a:tailEnd type="none" w="sm" len="sm"/>
            </a:ln>
            <a:effectLst/>
          </p:spPr>
          <p:txBody>
            <a:bodyPr wrap="none" lIns="54000" tIns="54000" rIns="54000" bIns="54000" anchor="ctr"/>
            <a:lstStyle/>
            <a:p>
              <a:pPr algn="ctr" defTabSz="762000" eaLnBrk="0" hangingPunct="0"/>
              <a:r>
                <a:rPr lang="en-US" sz="800" dirty="0" smtClean="0">
                  <a:solidFill>
                    <a:schemeClr val="bg1"/>
                  </a:solidFill>
                  <a:latin typeface="Arial"/>
                </a:rPr>
                <a:t>Collection</a:t>
              </a:r>
              <a:endParaRPr lang="en-US" sz="800" dirty="0">
                <a:solidFill>
                  <a:schemeClr val="bg1"/>
                </a:solidFill>
                <a:latin typeface="Arial"/>
              </a:endParaRPr>
            </a:p>
          </p:txBody>
        </p:sp>
        <p:sp>
          <p:nvSpPr>
            <p:cNvPr id="37" name="Rechteck 90"/>
            <p:cNvSpPr/>
            <p:nvPr/>
          </p:nvSpPr>
          <p:spPr>
            <a:xfrm>
              <a:off x="2289098" y="1956940"/>
              <a:ext cx="3600527" cy="40812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197"/>
            <p:cNvSpPr/>
            <p:nvPr/>
          </p:nvSpPr>
          <p:spPr>
            <a:xfrm>
              <a:off x="2289098" y="1779160"/>
              <a:ext cx="694944" cy="1886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Gleichschenkliges Dreieck 201"/>
            <p:cNvSpPr/>
            <p:nvPr/>
          </p:nvSpPr>
          <p:spPr>
            <a:xfrm rot="5400000">
              <a:off x="2966958" y="1790297"/>
              <a:ext cx="543247" cy="521607"/>
            </a:xfrm>
            <a:prstGeom prst="triangle">
              <a:avLst>
                <a:gd name="adj" fmla="val 3632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hteck 63"/>
            <p:cNvSpPr/>
            <p:nvPr/>
          </p:nvSpPr>
          <p:spPr>
            <a:xfrm>
              <a:off x="2300648" y="2162602"/>
              <a:ext cx="3567653" cy="1969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FF0000"/>
                </a:solidFill>
              </a:endParaRPr>
            </a:p>
          </p:txBody>
        </p:sp>
        <p:sp>
          <p:nvSpPr>
            <p:cNvPr id="41" name="Textfeld 29"/>
            <p:cNvSpPr txBox="1"/>
            <p:nvPr/>
          </p:nvSpPr>
          <p:spPr>
            <a:xfrm>
              <a:off x="2733835" y="2212320"/>
              <a:ext cx="378289" cy="133269"/>
            </a:xfrm>
            <a:prstGeom prst="rect">
              <a:avLst/>
            </a:prstGeom>
            <a:noFill/>
          </p:spPr>
          <p:txBody>
            <a:bodyPr wrap="none" lIns="0" tIns="0" rIns="0" bIns="0" rtlCol="0">
              <a:spAutoFit/>
            </a:bodyPr>
            <a:lstStyle/>
            <a:p>
              <a:pPr algn="ctr"/>
              <a:r>
                <a:rPr lang="en-US" sz="800" b="1" dirty="0" smtClean="0">
                  <a:latin typeface="Arial" pitchFamily="34" charset="0"/>
                  <a:cs typeface="Arial" pitchFamily="34" charset="0"/>
                </a:rPr>
                <a:t>Source</a:t>
              </a:r>
            </a:p>
          </p:txBody>
        </p:sp>
        <p:sp>
          <p:nvSpPr>
            <p:cNvPr id="42" name="Textfeld 30"/>
            <p:cNvSpPr txBox="1"/>
            <p:nvPr/>
          </p:nvSpPr>
          <p:spPr>
            <a:xfrm>
              <a:off x="3968379" y="2212320"/>
              <a:ext cx="388700" cy="133269"/>
            </a:xfrm>
            <a:prstGeom prst="rect">
              <a:avLst/>
            </a:prstGeom>
            <a:noFill/>
          </p:spPr>
          <p:txBody>
            <a:bodyPr wrap="none" lIns="0" tIns="0" rIns="0" bIns="0" rtlCol="0">
              <a:spAutoFit/>
            </a:bodyPr>
            <a:lstStyle/>
            <a:p>
              <a:pPr algn="ctr"/>
              <a:r>
                <a:rPr lang="en-US" sz="800" b="1" dirty="0" smtClean="0">
                  <a:latin typeface="Arial" pitchFamily="34" charset="0"/>
                  <a:cs typeface="Arial" pitchFamily="34" charset="0"/>
                </a:rPr>
                <a:t>Sorting</a:t>
              </a:r>
              <a:endParaRPr lang="en-US" sz="800" b="1" dirty="0">
                <a:latin typeface="Arial" pitchFamily="34" charset="0"/>
                <a:cs typeface="Arial" pitchFamily="34" charset="0"/>
              </a:endParaRPr>
            </a:p>
          </p:txBody>
        </p:sp>
        <p:sp>
          <p:nvSpPr>
            <p:cNvPr id="47" name="Rechteck 40"/>
            <p:cNvSpPr/>
            <p:nvPr/>
          </p:nvSpPr>
          <p:spPr>
            <a:xfrm>
              <a:off x="2633880" y="2589224"/>
              <a:ext cx="612000" cy="338613"/>
            </a:xfrm>
            <a:prstGeom prst="roundRect">
              <a:avLst>
                <a:gd name="adj" fmla="val 0"/>
              </a:avLst>
            </a:prstGeom>
            <a:solidFill>
              <a:schemeClr val="bg1"/>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endParaRPr lang="en-US" sz="700" dirty="0" smtClean="0">
                <a:solidFill>
                  <a:schemeClr val="tx1"/>
                </a:solidFill>
                <a:latin typeface="Arial"/>
                <a:cs typeface="Arial" pitchFamily="34" charset="0"/>
              </a:endParaRPr>
            </a:p>
          </p:txBody>
        </p:sp>
        <p:sp>
          <p:nvSpPr>
            <p:cNvPr id="48" name="Rechteck 63"/>
            <p:cNvSpPr/>
            <p:nvPr/>
          </p:nvSpPr>
          <p:spPr>
            <a:xfrm>
              <a:off x="2300648" y="4560366"/>
              <a:ext cx="3567653" cy="13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FF0000"/>
                </a:solidFill>
              </a:endParaRPr>
            </a:p>
          </p:txBody>
        </p:sp>
        <p:sp>
          <p:nvSpPr>
            <p:cNvPr id="49" name="Textfeld 28"/>
            <p:cNvSpPr txBox="1"/>
            <p:nvPr/>
          </p:nvSpPr>
          <p:spPr>
            <a:xfrm>
              <a:off x="2713514" y="4588980"/>
              <a:ext cx="378289" cy="133269"/>
            </a:xfrm>
            <a:prstGeom prst="rect">
              <a:avLst/>
            </a:prstGeom>
            <a:noFill/>
          </p:spPr>
          <p:txBody>
            <a:bodyPr wrap="none" lIns="0" tIns="0" rIns="0" bIns="0" rtlCol="0">
              <a:spAutoFit/>
            </a:bodyPr>
            <a:lstStyle/>
            <a:p>
              <a:pPr algn="ctr"/>
              <a:r>
                <a:rPr lang="en-US" sz="800" b="1" dirty="0" smtClean="0">
                  <a:latin typeface="Arial" pitchFamily="34" charset="0"/>
                  <a:cs typeface="Arial" pitchFamily="34" charset="0"/>
                </a:rPr>
                <a:t>Source</a:t>
              </a:r>
            </a:p>
          </p:txBody>
        </p:sp>
        <p:sp>
          <p:nvSpPr>
            <p:cNvPr id="50" name="Textfeld 30"/>
            <p:cNvSpPr txBox="1"/>
            <p:nvPr/>
          </p:nvSpPr>
          <p:spPr>
            <a:xfrm>
              <a:off x="3968379" y="4588980"/>
              <a:ext cx="388700" cy="133269"/>
            </a:xfrm>
            <a:prstGeom prst="rect">
              <a:avLst/>
            </a:prstGeom>
            <a:noFill/>
          </p:spPr>
          <p:txBody>
            <a:bodyPr wrap="none" lIns="0" tIns="0" rIns="0" bIns="0" rtlCol="0">
              <a:spAutoFit/>
            </a:bodyPr>
            <a:lstStyle/>
            <a:p>
              <a:pPr algn="ctr"/>
              <a:r>
                <a:rPr lang="en-US" sz="800" b="1" dirty="0" smtClean="0">
                  <a:latin typeface="Arial" pitchFamily="34" charset="0"/>
                  <a:cs typeface="Arial" pitchFamily="34" charset="0"/>
                </a:rPr>
                <a:t>Sorting</a:t>
              </a:r>
              <a:endParaRPr lang="en-US" sz="800" b="1" dirty="0">
                <a:latin typeface="Arial" pitchFamily="34" charset="0"/>
                <a:cs typeface="Arial" pitchFamily="34" charset="0"/>
              </a:endParaRPr>
            </a:p>
          </p:txBody>
        </p:sp>
        <p:sp>
          <p:nvSpPr>
            <p:cNvPr id="52" name="TextBox 76"/>
            <p:cNvSpPr txBox="1"/>
            <p:nvPr/>
          </p:nvSpPr>
          <p:spPr>
            <a:xfrm>
              <a:off x="2330745" y="2011275"/>
              <a:ext cx="1934822" cy="133269"/>
            </a:xfrm>
            <a:prstGeom prst="rect">
              <a:avLst/>
            </a:prstGeom>
            <a:noFill/>
          </p:spPr>
          <p:txBody>
            <a:bodyPr wrap="none" lIns="0" tIns="0" rIns="0" bIns="0" rtlCol="0">
              <a:spAutoFit/>
            </a:bodyPr>
            <a:lstStyle/>
            <a:p>
              <a:r>
                <a:rPr lang="en-US" sz="800" dirty="0" smtClean="0">
                  <a:solidFill>
                    <a:schemeClr val="bg1"/>
                  </a:solidFill>
                  <a:latin typeface="Arial" pitchFamily="34" charset="0"/>
                  <a:cs typeface="Arial" pitchFamily="34" charset="0"/>
                </a:rPr>
                <a:t>- Collection/Sorting system </a:t>
              </a:r>
              <a:r>
                <a:rPr lang="en-US" sz="800" b="1" dirty="0" smtClean="0">
                  <a:solidFill>
                    <a:schemeClr val="bg1"/>
                  </a:solidFill>
                  <a:latin typeface="Arial" pitchFamily="34" charset="0"/>
                  <a:cs typeface="Arial" pitchFamily="34" charset="0"/>
                </a:rPr>
                <a:t>CURRENT</a:t>
              </a:r>
              <a:r>
                <a:rPr lang="en-US" sz="800" dirty="0" smtClean="0">
                  <a:solidFill>
                    <a:schemeClr val="bg1"/>
                  </a:solidFill>
                  <a:latin typeface="Arial" pitchFamily="34" charset="0"/>
                  <a:cs typeface="Arial" pitchFamily="34" charset="0"/>
                </a:rPr>
                <a:t>-</a:t>
              </a:r>
            </a:p>
          </p:txBody>
        </p:sp>
        <p:sp>
          <p:nvSpPr>
            <p:cNvPr id="53" name="TextBox 80"/>
            <p:cNvSpPr txBox="1"/>
            <p:nvPr/>
          </p:nvSpPr>
          <p:spPr>
            <a:xfrm>
              <a:off x="2330753" y="4363914"/>
              <a:ext cx="1898380" cy="133269"/>
            </a:xfrm>
            <a:prstGeom prst="rect">
              <a:avLst/>
            </a:prstGeom>
            <a:noFill/>
          </p:spPr>
          <p:txBody>
            <a:bodyPr wrap="none" lIns="0" tIns="0" rIns="0" bIns="0" rtlCol="0">
              <a:spAutoFit/>
            </a:bodyPr>
            <a:lstStyle/>
            <a:p>
              <a:r>
                <a:rPr lang="en-US" sz="800" dirty="0" smtClean="0">
                  <a:solidFill>
                    <a:schemeClr val="bg1"/>
                  </a:solidFill>
                  <a:latin typeface="Arial" pitchFamily="34" charset="0"/>
                  <a:cs typeface="Arial" pitchFamily="34" charset="0"/>
                </a:rPr>
                <a:t>- Collection/Sorting system </a:t>
              </a:r>
              <a:r>
                <a:rPr lang="en-US" sz="800" b="1" dirty="0" smtClean="0">
                  <a:solidFill>
                    <a:schemeClr val="bg1"/>
                  </a:solidFill>
                  <a:latin typeface="Arial" pitchFamily="34" charset="0"/>
                  <a:cs typeface="Arial" pitchFamily="34" charset="0"/>
                </a:rPr>
                <a:t>as of 2015</a:t>
              </a:r>
              <a:endParaRPr lang="en-US" sz="800" dirty="0" smtClean="0">
                <a:solidFill>
                  <a:schemeClr val="bg1"/>
                </a:solidFill>
                <a:latin typeface="Arial" pitchFamily="34" charset="0"/>
                <a:cs typeface="Arial" pitchFamily="34" charset="0"/>
              </a:endParaRPr>
            </a:p>
          </p:txBody>
        </p:sp>
        <p:sp>
          <p:nvSpPr>
            <p:cNvPr id="54" name="AutoShape 117"/>
            <p:cNvSpPr>
              <a:spLocks noChangeArrowheads="1"/>
            </p:cNvSpPr>
            <p:nvPr/>
          </p:nvSpPr>
          <p:spPr bwMode="gray">
            <a:xfrm rot="10800000">
              <a:off x="3325078" y="4181140"/>
              <a:ext cx="1028154" cy="144016"/>
            </a:xfrm>
            <a:prstGeom prst="triangle">
              <a:avLst>
                <a:gd name="adj" fmla="val 50000"/>
              </a:avLst>
            </a:prstGeom>
            <a:solidFill>
              <a:schemeClr val="bg1"/>
            </a:solidFill>
            <a:ln w="6350">
              <a:noFill/>
              <a:miter lim="800000"/>
              <a:headEnd type="none" w="sm" len="sm"/>
              <a:tailEnd type="none" w="sm" len="sm"/>
            </a:ln>
            <a:effectLst/>
          </p:spPr>
          <p:txBody>
            <a:bodyPr wrap="none" anchor="ctr"/>
            <a:lstStyle/>
            <a:p>
              <a:pPr fontAlgn="base">
                <a:spcBef>
                  <a:spcPct val="0"/>
                </a:spcBef>
                <a:spcAft>
                  <a:spcPct val="0"/>
                </a:spcAft>
                <a:defRPr/>
              </a:pPr>
              <a:endParaRPr lang="en-US" dirty="0" smtClean="0"/>
            </a:p>
          </p:txBody>
        </p:sp>
        <p:sp>
          <p:nvSpPr>
            <p:cNvPr id="55" name="Rechteck 40"/>
            <p:cNvSpPr/>
            <p:nvPr/>
          </p:nvSpPr>
          <p:spPr>
            <a:xfrm>
              <a:off x="2633880" y="2426989"/>
              <a:ext cx="612000" cy="173024"/>
            </a:xfrm>
            <a:prstGeom prst="roundRect">
              <a:avLst>
                <a:gd name="adj" fmla="val 0"/>
              </a:avLst>
            </a:prstGeom>
            <a:solidFill>
              <a:schemeClr val="accent3"/>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r>
                <a:rPr lang="en-US" sz="700" dirty="0" smtClean="0">
                  <a:solidFill>
                    <a:schemeClr val="bg1"/>
                  </a:solidFill>
                  <a:latin typeface="Arial"/>
                  <a:cs typeface="Arial" pitchFamily="34" charset="0"/>
                </a:rPr>
                <a:t>Garbage</a:t>
              </a:r>
            </a:p>
          </p:txBody>
        </p:sp>
        <p:pic>
          <p:nvPicPr>
            <p:cNvPr id="56" name="Picture 4" descr="https://encrypted-tbn3.gstatic.com/images?q=tbn:ANd9GcSafOMwHRYsNLOj4RV5in53JoWgHg6X1SY-rb9-uWaK4_hLBP_F"/>
            <p:cNvPicPr>
              <a:picLocks noChangeAspect="1" noChangeArrowheads="1"/>
            </p:cNvPicPr>
            <p:nvPr/>
          </p:nvPicPr>
          <p:blipFill>
            <a:blip r:embed="rId9" cstate="print"/>
            <a:srcRect l="27441" r="30701"/>
            <a:stretch>
              <a:fillRect/>
            </a:stretch>
          </p:blipFill>
          <p:spPr bwMode="auto">
            <a:xfrm>
              <a:off x="2817046" y="2614813"/>
              <a:ext cx="218953" cy="288032"/>
            </a:xfrm>
            <a:prstGeom prst="rect">
              <a:avLst/>
            </a:prstGeom>
            <a:noFill/>
          </p:spPr>
        </p:pic>
        <p:sp>
          <p:nvSpPr>
            <p:cNvPr id="57" name="Rechteck 40"/>
            <p:cNvSpPr/>
            <p:nvPr/>
          </p:nvSpPr>
          <p:spPr>
            <a:xfrm>
              <a:off x="2633880" y="3130784"/>
              <a:ext cx="612000" cy="338613"/>
            </a:xfrm>
            <a:prstGeom prst="roundRect">
              <a:avLst>
                <a:gd name="adj" fmla="val 0"/>
              </a:avLst>
            </a:prstGeom>
            <a:solidFill>
              <a:schemeClr val="bg1"/>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endParaRPr lang="en-US" sz="700" dirty="0" smtClean="0">
                <a:solidFill>
                  <a:schemeClr val="tx1"/>
                </a:solidFill>
                <a:latin typeface="Arial"/>
                <a:cs typeface="Arial" pitchFamily="34" charset="0"/>
              </a:endParaRPr>
            </a:p>
          </p:txBody>
        </p:sp>
        <p:sp>
          <p:nvSpPr>
            <p:cNvPr id="58" name="Rechteck 40"/>
            <p:cNvSpPr/>
            <p:nvPr/>
          </p:nvSpPr>
          <p:spPr>
            <a:xfrm>
              <a:off x="2633880" y="2959023"/>
              <a:ext cx="612000" cy="173024"/>
            </a:xfrm>
            <a:prstGeom prst="roundRect">
              <a:avLst>
                <a:gd name="adj" fmla="val 0"/>
              </a:avLst>
            </a:prstGeom>
            <a:solidFill>
              <a:schemeClr val="accent3"/>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r>
                <a:rPr lang="en-US" sz="700" dirty="0" smtClean="0">
                  <a:solidFill>
                    <a:schemeClr val="bg1"/>
                  </a:solidFill>
                  <a:latin typeface="Arial"/>
                  <a:cs typeface="Arial" pitchFamily="34" charset="0"/>
                </a:rPr>
                <a:t>Yellow bag</a:t>
              </a:r>
            </a:p>
          </p:txBody>
        </p:sp>
        <p:pic>
          <p:nvPicPr>
            <p:cNvPr id="59" name="Picture 16" descr="Gelber Sack und gelbe Ton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753159" y="3181365"/>
              <a:ext cx="346730" cy="260047"/>
            </a:xfrm>
            <a:prstGeom prst="rect">
              <a:avLst/>
            </a:prstGeom>
            <a:noFill/>
          </p:spPr>
        </p:pic>
        <p:sp>
          <p:nvSpPr>
            <p:cNvPr id="60" name="Rechteck 45"/>
            <p:cNvSpPr/>
            <p:nvPr/>
          </p:nvSpPr>
          <p:spPr>
            <a:xfrm>
              <a:off x="3284780" y="2668875"/>
              <a:ext cx="504000" cy="216000"/>
            </a:xfrm>
            <a:prstGeom prst="rect">
              <a:avLst/>
            </a:prstGeom>
            <a:solidFill>
              <a:schemeClr val="accent2"/>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Other</a:t>
              </a:r>
              <a:endParaRPr lang="en-US" sz="700" dirty="0">
                <a:solidFill>
                  <a:schemeClr val="bg1"/>
                </a:solidFill>
              </a:endParaRPr>
            </a:p>
          </p:txBody>
        </p:sp>
        <p:sp>
          <p:nvSpPr>
            <p:cNvPr id="61" name="Right Arrow 38"/>
            <p:cNvSpPr/>
            <p:nvPr/>
          </p:nvSpPr>
          <p:spPr>
            <a:xfrm>
              <a:off x="3666369" y="2599883"/>
              <a:ext cx="1559681"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39"/>
            <p:cNvSpPr/>
            <p:nvPr/>
          </p:nvSpPr>
          <p:spPr>
            <a:xfrm>
              <a:off x="5226050" y="2422206"/>
              <a:ext cx="576000" cy="15862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latin typeface="Arial" pitchFamily="34" charset="0"/>
                  <a:cs typeface="Arial" pitchFamily="34" charset="0"/>
                </a:rPr>
                <a:t>Remainder</a:t>
              </a:r>
            </a:p>
            <a:p>
              <a:pPr algn="ctr"/>
              <a:r>
                <a:rPr lang="en-US" sz="700" dirty="0" smtClean="0">
                  <a:latin typeface="Arial" pitchFamily="34" charset="0"/>
                  <a:cs typeface="Arial" pitchFamily="34" charset="0"/>
                </a:rPr>
                <a:t>(dump/ inciner-ation)</a:t>
              </a:r>
              <a:endParaRPr lang="en-US" sz="700" dirty="0">
                <a:latin typeface="Arial" pitchFamily="34" charset="0"/>
                <a:cs typeface="Arial" pitchFamily="34" charset="0"/>
              </a:endParaRPr>
            </a:p>
          </p:txBody>
        </p:sp>
        <p:sp>
          <p:nvSpPr>
            <p:cNvPr id="64" name="Pfeil nach rechts 71"/>
            <p:cNvSpPr/>
            <p:nvPr/>
          </p:nvSpPr>
          <p:spPr>
            <a:xfrm>
              <a:off x="3666369" y="3147069"/>
              <a:ext cx="1559681" cy="216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65" name="Rechteck 124"/>
            <p:cNvSpPr/>
            <p:nvPr/>
          </p:nvSpPr>
          <p:spPr>
            <a:xfrm>
              <a:off x="3374079" y="3203859"/>
              <a:ext cx="576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hteck 45"/>
            <p:cNvSpPr/>
            <p:nvPr/>
          </p:nvSpPr>
          <p:spPr>
            <a:xfrm>
              <a:off x="3284780" y="3070553"/>
              <a:ext cx="504000" cy="216000"/>
            </a:xfrm>
            <a:prstGeom prst="rect">
              <a:avLst/>
            </a:prstGeom>
            <a:solidFill>
              <a:schemeClr val="accent4"/>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Plastics</a:t>
              </a:r>
              <a:endParaRPr lang="en-US" sz="700" dirty="0">
                <a:solidFill>
                  <a:schemeClr val="bg1"/>
                </a:solidFill>
              </a:endParaRPr>
            </a:p>
          </p:txBody>
        </p:sp>
        <p:sp>
          <p:nvSpPr>
            <p:cNvPr id="67" name="Rechteck 66"/>
            <p:cNvSpPr/>
            <p:nvPr/>
          </p:nvSpPr>
          <p:spPr>
            <a:xfrm>
              <a:off x="3284780" y="3275861"/>
              <a:ext cx="504000" cy="216000"/>
            </a:xfrm>
            <a:prstGeom prst="rect">
              <a:avLst/>
            </a:prstGeom>
            <a:solidFill>
              <a:schemeClr val="accent2"/>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Wrong cont.</a:t>
              </a:r>
              <a:endParaRPr lang="en-US" sz="700" dirty="0">
                <a:solidFill>
                  <a:schemeClr val="bg1"/>
                </a:solidFill>
              </a:endParaRPr>
            </a:p>
          </p:txBody>
        </p:sp>
        <p:sp>
          <p:nvSpPr>
            <p:cNvPr id="68" name="Rechteck 378"/>
            <p:cNvSpPr/>
            <p:nvPr/>
          </p:nvSpPr>
          <p:spPr>
            <a:xfrm>
              <a:off x="4174095" y="2917148"/>
              <a:ext cx="983724" cy="232691"/>
            </a:xfrm>
            <a:prstGeom prst="roundRect">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rgbClr val="BC204B"/>
                  </a:solidFill>
                </a:rPr>
                <a:t>Plastic to be recycled</a:t>
              </a:r>
              <a:endParaRPr lang="en-US" sz="700" dirty="0">
                <a:solidFill>
                  <a:srgbClr val="BC204B"/>
                </a:solidFill>
              </a:endParaRPr>
            </a:p>
          </p:txBody>
        </p:sp>
        <p:sp>
          <p:nvSpPr>
            <p:cNvPr id="69" name="Rechteck 40"/>
            <p:cNvSpPr/>
            <p:nvPr/>
          </p:nvSpPr>
          <p:spPr>
            <a:xfrm>
              <a:off x="2633880" y="3669845"/>
              <a:ext cx="612000" cy="338613"/>
            </a:xfrm>
            <a:prstGeom prst="roundRect">
              <a:avLst>
                <a:gd name="adj" fmla="val 0"/>
              </a:avLst>
            </a:prstGeom>
            <a:solidFill>
              <a:schemeClr val="bg1"/>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endParaRPr lang="en-US" sz="700" dirty="0" smtClean="0">
                <a:solidFill>
                  <a:schemeClr val="tx1"/>
                </a:solidFill>
                <a:latin typeface="Arial"/>
                <a:cs typeface="Arial" pitchFamily="34" charset="0"/>
              </a:endParaRPr>
            </a:p>
          </p:txBody>
        </p:sp>
        <p:sp>
          <p:nvSpPr>
            <p:cNvPr id="70" name="Rechteck 40"/>
            <p:cNvSpPr/>
            <p:nvPr/>
          </p:nvSpPr>
          <p:spPr>
            <a:xfrm>
              <a:off x="2633880" y="3507620"/>
              <a:ext cx="612000" cy="194852"/>
            </a:xfrm>
            <a:prstGeom prst="roundRect">
              <a:avLst>
                <a:gd name="adj" fmla="val 0"/>
              </a:avLst>
            </a:prstGeom>
            <a:solidFill>
              <a:schemeClr val="accent3"/>
            </a:solidFill>
            <a:ln>
              <a:solidFill>
                <a:schemeClr val="accent3"/>
              </a:solidFill>
            </a:ln>
          </p:spPr>
          <p:txBody>
            <a:bodyPr vert="horz" lIns="0" tIns="0" rIns="0" bIns="0" rtlCol="0" anchor="ctr" anchorCtr="0">
              <a:noAutofit/>
            </a:bodyPr>
            <a:lstStyle/>
            <a:p>
              <a:pPr marL="9525" lvl="2" indent="-9525" algn="ctr">
                <a:lnSpc>
                  <a:spcPts val="600"/>
                </a:lnSpc>
                <a:spcBef>
                  <a:spcPts val="600"/>
                </a:spcBef>
                <a:buClr>
                  <a:srgbClr val="97989A"/>
                </a:buClr>
                <a:defRPr/>
              </a:pPr>
              <a:r>
                <a:rPr lang="en-US" sz="700" dirty="0" smtClean="0">
                  <a:solidFill>
                    <a:schemeClr val="bg1"/>
                  </a:solidFill>
                  <a:latin typeface="Arial"/>
                  <a:cs typeface="Arial" pitchFamily="34" charset="0"/>
                </a:rPr>
                <a:t>Recycling locales</a:t>
              </a:r>
            </a:p>
          </p:txBody>
        </p:sp>
        <p:pic>
          <p:nvPicPr>
            <p:cNvPr id="71" name="Picture 14" descr="Wertstoffhof Buchloe"/>
            <p:cNvPicPr>
              <a:picLocks noChangeAspect="1" noChangeArrowheads="1"/>
            </p:cNvPicPr>
            <p:nvPr/>
          </p:nvPicPr>
          <p:blipFill>
            <a:blip r:embed="rId11" cstate="print"/>
            <a:srcRect/>
            <a:stretch>
              <a:fillRect/>
            </a:stretch>
          </p:blipFill>
          <p:spPr bwMode="auto">
            <a:xfrm>
              <a:off x="2753497" y="3729588"/>
              <a:ext cx="371605" cy="248222"/>
            </a:xfrm>
            <a:prstGeom prst="rect">
              <a:avLst/>
            </a:prstGeom>
            <a:noFill/>
          </p:spPr>
        </p:pic>
        <p:sp>
          <p:nvSpPr>
            <p:cNvPr id="72" name="Left Bracket 50"/>
            <p:cNvSpPr/>
            <p:nvPr/>
          </p:nvSpPr>
          <p:spPr>
            <a:xfrm>
              <a:off x="2537456" y="2448571"/>
              <a:ext cx="36000" cy="10166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Left Bracket 51"/>
            <p:cNvSpPr/>
            <p:nvPr/>
          </p:nvSpPr>
          <p:spPr>
            <a:xfrm>
              <a:off x="2534805" y="3496360"/>
              <a:ext cx="36000" cy="50661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Pfeil nach rechts 80"/>
            <p:cNvSpPr/>
            <p:nvPr/>
          </p:nvSpPr>
          <p:spPr>
            <a:xfrm rot="10800000" flipH="1" flipV="1">
              <a:off x="3869530" y="3546154"/>
              <a:ext cx="244946" cy="288032"/>
            </a:xfrm>
            <a:prstGeom prst="bentArrow">
              <a:avLst>
                <a:gd name="adj1" fmla="val 22612"/>
                <a:gd name="adj2" fmla="val 29160"/>
                <a:gd name="adj3" fmla="val 36803"/>
                <a:gd name="adj4" fmla="val 327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75" name="Rechteck 378"/>
            <p:cNvSpPr/>
            <p:nvPr/>
          </p:nvSpPr>
          <p:spPr>
            <a:xfrm>
              <a:off x="4174095" y="3445009"/>
              <a:ext cx="983724" cy="232691"/>
            </a:xfrm>
            <a:prstGeom prst="roundRect">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rgbClr val="BC204B"/>
                  </a:solidFill>
                </a:rPr>
                <a:t>Plastic to be recycled</a:t>
              </a:r>
              <a:endParaRPr lang="en-US" sz="700" dirty="0">
                <a:solidFill>
                  <a:srgbClr val="BC204B"/>
                </a:solidFill>
              </a:endParaRPr>
            </a:p>
          </p:txBody>
        </p:sp>
        <p:sp>
          <p:nvSpPr>
            <p:cNvPr id="76" name="Rechteck 45"/>
            <p:cNvSpPr/>
            <p:nvPr/>
          </p:nvSpPr>
          <p:spPr>
            <a:xfrm>
              <a:off x="3284780" y="3810679"/>
              <a:ext cx="504000" cy="216000"/>
            </a:xfrm>
            <a:prstGeom prst="rect">
              <a:avLst/>
            </a:prstGeom>
            <a:solidFill>
              <a:schemeClr val="accent2"/>
            </a:solidFill>
            <a:ln>
              <a:noFill/>
            </a:ln>
          </p:spPr>
          <p:txBody>
            <a:bodyPr vert="horz" lIns="0" tIns="0" rIns="0" bIns="0" rtlCol="0" anchor="ctr" anchorCtr="0">
              <a:noAutofit/>
            </a:bodyPr>
            <a:lstStyle/>
            <a:p>
              <a:pPr marL="9525" lvl="2" indent="-9525" algn="ctr">
                <a:defRPr/>
              </a:pPr>
              <a:r>
                <a:rPr lang="en-US" sz="700" dirty="0" smtClean="0">
                  <a:solidFill>
                    <a:schemeClr val="bg1"/>
                  </a:solidFill>
                </a:rPr>
                <a:t>Wrong cont.</a:t>
              </a:r>
              <a:endParaRPr lang="en-US" sz="700" dirty="0">
                <a:solidFill>
                  <a:schemeClr val="bg1"/>
                </a:solidFill>
              </a:endParaRPr>
            </a:p>
          </p:txBody>
        </p:sp>
        <p:sp>
          <p:nvSpPr>
            <p:cNvPr id="77" name="Rechteck 40"/>
            <p:cNvSpPr/>
            <p:nvPr/>
          </p:nvSpPr>
          <p:spPr>
            <a:xfrm>
              <a:off x="2633880" y="4940298"/>
              <a:ext cx="612000" cy="338613"/>
            </a:xfrm>
            <a:prstGeom prst="roundRect">
              <a:avLst>
                <a:gd name="adj" fmla="val 0"/>
              </a:avLst>
            </a:prstGeom>
            <a:solidFill>
              <a:schemeClr val="bg1"/>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endParaRPr lang="en-US" sz="700" dirty="0" smtClean="0">
                <a:solidFill>
                  <a:schemeClr val="tx1"/>
                </a:solidFill>
                <a:latin typeface="Arial"/>
                <a:cs typeface="Arial" pitchFamily="34" charset="0"/>
              </a:endParaRPr>
            </a:p>
          </p:txBody>
        </p:sp>
        <p:sp>
          <p:nvSpPr>
            <p:cNvPr id="78" name="Rechteck 40"/>
            <p:cNvSpPr/>
            <p:nvPr/>
          </p:nvSpPr>
          <p:spPr>
            <a:xfrm>
              <a:off x="2633880" y="4778064"/>
              <a:ext cx="612000" cy="173024"/>
            </a:xfrm>
            <a:prstGeom prst="roundRect">
              <a:avLst>
                <a:gd name="adj" fmla="val 0"/>
              </a:avLst>
            </a:prstGeom>
            <a:solidFill>
              <a:schemeClr val="accent3"/>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r>
                <a:rPr lang="en-US" sz="700" dirty="0" smtClean="0">
                  <a:solidFill>
                    <a:schemeClr val="bg1"/>
                  </a:solidFill>
                  <a:latin typeface="Arial"/>
                  <a:cs typeface="Arial" pitchFamily="34" charset="0"/>
                </a:rPr>
                <a:t>Garbage</a:t>
              </a:r>
            </a:p>
          </p:txBody>
        </p:sp>
        <p:pic>
          <p:nvPicPr>
            <p:cNvPr id="79" name="Picture 4" descr="https://encrypted-tbn3.gstatic.com/images?q=tbn:ANd9GcSafOMwHRYsNLOj4RV5in53JoWgHg6X1SY-rb9-uWaK4_hLBP_F"/>
            <p:cNvPicPr>
              <a:picLocks noChangeAspect="1" noChangeArrowheads="1"/>
            </p:cNvPicPr>
            <p:nvPr/>
          </p:nvPicPr>
          <p:blipFill>
            <a:blip r:embed="rId9" cstate="print"/>
            <a:srcRect l="27441" r="30701"/>
            <a:stretch>
              <a:fillRect/>
            </a:stretch>
          </p:blipFill>
          <p:spPr bwMode="auto">
            <a:xfrm>
              <a:off x="2835090" y="4965888"/>
              <a:ext cx="218953" cy="288032"/>
            </a:xfrm>
            <a:prstGeom prst="rect">
              <a:avLst/>
            </a:prstGeom>
            <a:noFill/>
          </p:spPr>
        </p:pic>
        <p:sp>
          <p:nvSpPr>
            <p:cNvPr id="80" name="Rechteck 40"/>
            <p:cNvSpPr/>
            <p:nvPr/>
          </p:nvSpPr>
          <p:spPr>
            <a:xfrm>
              <a:off x="2633880" y="5481859"/>
              <a:ext cx="612000" cy="338613"/>
            </a:xfrm>
            <a:prstGeom prst="roundRect">
              <a:avLst>
                <a:gd name="adj" fmla="val 0"/>
              </a:avLst>
            </a:prstGeom>
            <a:solidFill>
              <a:schemeClr val="bg1"/>
            </a:solidFill>
            <a:ln>
              <a:solidFill>
                <a:schemeClr val="accent3"/>
              </a:solidFill>
            </a:ln>
          </p:spPr>
          <p:txBody>
            <a:bodyPr vert="horz" lIns="0" tIns="0" rIns="0" bIns="0" rtlCol="0" anchor="ctr" anchorCtr="0">
              <a:noAutofit/>
            </a:bodyPr>
            <a:lstStyle/>
            <a:p>
              <a:pPr marL="9525" lvl="2" indent="-9525" algn="ctr">
                <a:spcBef>
                  <a:spcPts val="600"/>
                </a:spcBef>
                <a:buClr>
                  <a:srgbClr val="97989A"/>
                </a:buClr>
                <a:defRPr/>
              </a:pPr>
              <a:endParaRPr lang="en-US" sz="700" dirty="0" smtClean="0">
                <a:solidFill>
                  <a:schemeClr val="tx1"/>
                </a:solidFill>
                <a:latin typeface="Arial"/>
                <a:cs typeface="Arial" pitchFamily="34" charset="0"/>
              </a:endParaRPr>
            </a:p>
          </p:txBody>
        </p:sp>
        <p:sp>
          <p:nvSpPr>
            <p:cNvPr id="81" name="Rechteck 40"/>
            <p:cNvSpPr/>
            <p:nvPr/>
          </p:nvSpPr>
          <p:spPr>
            <a:xfrm>
              <a:off x="2633880" y="5310098"/>
              <a:ext cx="612000" cy="194852"/>
            </a:xfrm>
            <a:prstGeom prst="roundRect">
              <a:avLst>
                <a:gd name="adj" fmla="val 0"/>
              </a:avLst>
            </a:prstGeom>
            <a:solidFill>
              <a:schemeClr val="accent3"/>
            </a:solidFill>
            <a:ln>
              <a:solidFill>
                <a:schemeClr val="accent3"/>
              </a:solidFill>
            </a:ln>
          </p:spPr>
          <p:txBody>
            <a:bodyPr vert="horz" lIns="0" tIns="0" rIns="0" bIns="0" rtlCol="0" anchor="ctr" anchorCtr="0">
              <a:noAutofit/>
            </a:bodyPr>
            <a:lstStyle/>
            <a:p>
              <a:pPr marL="9525" lvl="2" indent="-9525" algn="ctr">
                <a:lnSpc>
                  <a:spcPts val="600"/>
                </a:lnSpc>
                <a:spcBef>
                  <a:spcPts val="600"/>
                </a:spcBef>
                <a:buClr>
                  <a:srgbClr val="97989A"/>
                </a:buClr>
                <a:defRPr/>
              </a:pPr>
              <a:r>
                <a:rPr lang="en-US" sz="700" dirty="0" smtClean="0">
                  <a:solidFill>
                    <a:schemeClr val="bg1"/>
                  </a:solidFill>
                  <a:cs typeface="Arial" pitchFamily="34" charset="0"/>
                </a:rPr>
                <a:t>Recycling cont.</a:t>
              </a:r>
              <a:endParaRPr lang="en-US" sz="700" dirty="0" smtClean="0">
                <a:solidFill>
                  <a:schemeClr val="bg1"/>
                </a:solidFill>
                <a:latin typeface="Arial"/>
                <a:cs typeface="Arial" pitchFamily="34" charset="0"/>
              </a:endParaRPr>
            </a:p>
          </p:txBody>
        </p:sp>
        <p:sp>
          <p:nvSpPr>
            <p:cNvPr id="82" name="Rechteck 45"/>
            <p:cNvSpPr/>
            <p:nvPr/>
          </p:nvSpPr>
          <p:spPr>
            <a:xfrm>
              <a:off x="3284780" y="5019950"/>
              <a:ext cx="504000" cy="216000"/>
            </a:xfrm>
            <a:prstGeom prst="rect">
              <a:avLst/>
            </a:prstGeom>
            <a:solidFill>
              <a:schemeClr val="accent2"/>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Other</a:t>
              </a:r>
              <a:endParaRPr lang="en-US" sz="700" dirty="0">
                <a:solidFill>
                  <a:schemeClr val="bg1"/>
                </a:solidFill>
              </a:endParaRPr>
            </a:p>
          </p:txBody>
        </p:sp>
        <p:sp>
          <p:nvSpPr>
            <p:cNvPr id="83" name="Right Arrow 66"/>
            <p:cNvSpPr/>
            <p:nvPr/>
          </p:nvSpPr>
          <p:spPr>
            <a:xfrm>
              <a:off x="3666369" y="4950958"/>
              <a:ext cx="1559681"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67"/>
            <p:cNvSpPr/>
            <p:nvPr/>
          </p:nvSpPr>
          <p:spPr>
            <a:xfrm>
              <a:off x="5226050" y="4776534"/>
              <a:ext cx="576000" cy="1043924"/>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latin typeface="Arial" pitchFamily="34" charset="0"/>
                  <a:cs typeface="Arial" pitchFamily="34" charset="0"/>
                </a:rPr>
                <a:t>Remainder</a:t>
              </a:r>
            </a:p>
            <a:p>
              <a:pPr algn="ctr"/>
              <a:r>
                <a:rPr lang="en-US" sz="700" dirty="0" smtClean="0">
                  <a:latin typeface="Arial" pitchFamily="34" charset="0"/>
                  <a:cs typeface="Arial" pitchFamily="34" charset="0"/>
                </a:rPr>
                <a:t>(dump/ inciner-ation)</a:t>
              </a:r>
              <a:endParaRPr lang="en-US" sz="700" dirty="0">
                <a:latin typeface="Arial" pitchFamily="34" charset="0"/>
                <a:cs typeface="Arial" pitchFamily="34" charset="0"/>
              </a:endParaRPr>
            </a:p>
          </p:txBody>
        </p:sp>
        <p:sp>
          <p:nvSpPr>
            <p:cNvPr id="85" name="Pfeil nach rechts 80"/>
            <p:cNvSpPr/>
            <p:nvPr/>
          </p:nvSpPr>
          <p:spPr>
            <a:xfrm rot="10800000" flipH="1" flipV="1">
              <a:off x="3869530" y="5254500"/>
              <a:ext cx="293802" cy="306371"/>
            </a:xfrm>
            <a:prstGeom prst="bentArrow">
              <a:avLst>
                <a:gd name="adj1" fmla="val 45944"/>
                <a:gd name="adj2" fmla="val 49251"/>
                <a:gd name="adj3" fmla="val 42636"/>
                <a:gd name="adj4" fmla="val 327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86" name="Pfeil nach rechts 71"/>
            <p:cNvSpPr/>
            <p:nvPr/>
          </p:nvSpPr>
          <p:spPr>
            <a:xfrm>
              <a:off x="3666369" y="5507670"/>
              <a:ext cx="1559681" cy="216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87" name="Rechteck 45"/>
            <p:cNvSpPr/>
            <p:nvPr/>
          </p:nvSpPr>
          <p:spPr>
            <a:xfrm>
              <a:off x="3284780" y="5642176"/>
              <a:ext cx="504000" cy="216000"/>
            </a:xfrm>
            <a:prstGeom prst="rect">
              <a:avLst/>
            </a:prstGeom>
            <a:solidFill>
              <a:schemeClr val="accent2"/>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Metal</a:t>
              </a:r>
              <a:endParaRPr lang="en-US" sz="700" dirty="0">
                <a:solidFill>
                  <a:schemeClr val="bg1"/>
                </a:solidFill>
              </a:endParaRPr>
            </a:p>
          </p:txBody>
        </p:sp>
        <p:sp>
          <p:nvSpPr>
            <p:cNvPr id="88" name="Rechteck 378"/>
            <p:cNvSpPr/>
            <p:nvPr/>
          </p:nvSpPr>
          <p:spPr>
            <a:xfrm>
              <a:off x="4174095" y="5268223"/>
              <a:ext cx="983724" cy="232691"/>
            </a:xfrm>
            <a:prstGeom prst="roundRect">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rgbClr val="BC204B"/>
                  </a:solidFill>
                </a:rPr>
                <a:t>Plastic to be recycled</a:t>
              </a:r>
              <a:endParaRPr lang="en-US" sz="700" dirty="0">
                <a:solidFill>
                  <a:srgbClr val="BC204B"/>
                </a:solidFill>
              </a:endParaRPr>
            </a:p>
          </p:txBody>
        </p:sp>
        <p:sp>
          <p:nvSpPr>
            <p:cNvPr id="89" name="Left Bracket 74"/>
            <p:cNvSpPr/>
            <p:nvPr/>
          </p:nvSpPr>
          <p:spPr>
            <a:xfrm>
              <a:off x="2537456" y="4799646"/>
              <a:ext cx="36000" cy="101662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0" name="Picture 4" descr="http://www.nwzonline.de/rf/image_online/NWZ_CMS/NWZ/Altdaten/2012/01/12/OLDENBURG/STADTTEIL_1/Bilder/OLDENBURG_STADTTEIL_1_fff2f08f-3492-4f67-a9c9-b5962013bedc_c8_2778179.jpg"/>
            <p:cNvPicPr>
              <a:picLocks noChangeAspect="1" noChangeArrowheads="1"/>
            </p:cNvPicPr>
            <p:nvPr/>
          </p:nvPicPr>
          <p:blipFill>
            <a:blip r:embed="rId12" cstate="print">
              <a:clrChange>
                <a:clrFrom>
                  <a:srgbClr val="FFFFFF"/>
                </a:clrFrom>
                <a:clrTo>
                  <a:srgbClr val="FFFFFF">
                    <a:alpha val="0"/>
                  </a:srgbClr>
                </a:clrTo>
              </a:clrChange>
            </a:blip>
            <a:srcRect l="28759" r="23409"/>
            <a:stretch>
              <a:fillRect/>
            </a:stretch>
          </p:blipFill>
          <p:spPr bwMode="auto">
            <a:xfrm>
              <a:off x="2809164" y="5511710"/>
              <a:ext cx="244879" cy="288032"/>
            </a:xfrm>
            <a:prstGeom prst="rect">
              <a:avLst/>
            </a:prstGeom>
            <a:noFill/>
          </p:spPr>
        </p:pic>
        <p:sp>
          <p:nvSpPr>
            <p:cNvPr id="91" name="Rechteck 124"/>
            <p:cNvSpPr/>
            <p:nvPr/>
          </p:nvSpPr>
          <p:spPr>
            <a:xfrm>
              <a:off x="3389857" y="5529023"/>
              <a:ext cx="612000" cy="983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uppieren 66"/>
            <p:cNvGrpSpPr/>
            <p:nvPr/>
          </p:nvGrpSpPr>
          <p:grpSpPr>
            <a:xfrm>
              <a:off x="5215727" y="1671110"/>
              <a:ext cx="761137" cy="327716"/>
              <a:chOff x="5912935" y="1349474"/>
              <a:chExt cx="761137" cy="327716"/>
            </a:xfrm>
          </p:grpSpPr>
          <p:grpSp>
            <p:nvGrpSpPr>
              <p:cNvPr id="93" name="Gruppieren 60"/>
              <p:cNvGrpSpPr/>
              <p:nvPr/>
            </p:nvGrpSpPr>
            <p:grpSpPr>
              <a:xfrm>
                <a:off x="5912935" y="1349474"/>
                <a:ext cx="761137" cy="327716"/>
                <a:chOff x="7374539" y="5399136"/>
                <a:chExt cx="726798" cy="327715"/>
              </a:xfrm>
            </p:grpSpPr>
            <p:sp>
              <p:nvSpPr>
                <p:cNvPr id="95" name="Rectangle 35"/>
                <p:cNvSpPr>
                  <a:spLocks noChangeArrowheads="1"/>
                </p:cNvSpPr>
                <p:nvPr/>
              </p:nvSpPr>
              <p:spPr bwMode="auto">
                <a:xfrm rot="333548">
                  <a:off x="7374539" y="5399136"/>
                  <a:ext cx="726798" cy="327715"/>
                </a:xfrm>
                <a:prstGeom prst="rect">
                  <a:avLst/>
                </a:prstGeom>
                <a:noFill/>
                <a:ln w="9525">
                  <a:noFill/>
                  <a:miter lim="800000"/>
                  <a:headEnd/>
                  <a:tailEnd/>
                </a:ln>
              </p:spPr>
              <p:txBody>
                <a:bodyPr lIns="18000" rIns="18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rgbClr val="C6007E"/>
                      </a:solidFill>
                      <a:latin typeface="Arial" charset="0"/>
                    </a:rPr>
                    <a:t>Indicative</a:t>
                  </a:r>
                  <a:endParaRPr lang="en-US" sz="900" b="0" dirty="0">
                    <a:solidFill>
                      <a:srgbClr val="C6007E"/>
                    </a:solidFill>
                    <a:latin typeface="Arial" charset="0"/>
                  </a:endParaRPr>
                </a:p>
              </p:txBody>
            </p:sp>
            <p:sp>
              <p:nvSpPr>
                <p:cNvPr id="96" name="Line 36"/>
                <p:cNvSpPr>
                  <a:spLocks noChangeShapeType="1"/>
                </p:cNvSpPr>
                <p:nvPr/>
              </p:nvSpPr>
              <p:spPr bwMode="gray">
                <a:xfrm rot="307799">
                  <a:off x="7462961" y="5634285"/>
                  <a:ext cx="480231" cy="18288"/>
                </a:xfrm>
                <a:prstGeom prst="line">
                  <a:avLst/>
                </a:prstGeom>
                <a:noFill/>
                <a:ln w="9525">
                  <a:solidFill>
                    <a:srgbClr val="C6007E"/>
                  </a:solidFill>
                  <a:round/>
                  <a:headEnd/>
                  <a:tailEnd/>
                </a:ln>
              </p:spPr>
              <p:txBody>
                <a:bodyPr wrap="none" lIns="54000" tIns="54000" rIns="54000" bIns="54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ysClr val="windowText" lastClr="000000"/>
                    </a:solidFill>
                  </a:endParaRPr>
                </a:p>
              </p:txBody>
            </p:sp>
          </p:grpSp>
          <p:sp>
            <p:nvSpPr>
              <p:cNvPr id="94" name="Line 36"/>
              <p:cNvSpPr>
                <a:spLocks noChangeShapeType="1"/>
              </p:cNvSpPr>
              <p:nvPr/>
            </p:nvSpPr>
            <p:spPr bwMode="gray">
              <a:xfrm rot="307799">
                <a:off x="6055357" y="1436196"/>
                <a:ext cx="502920" cy="18288"/>
              </a:xfrm>
              <a:prstGeom prst="line">
                <a:avLst/>
              </a:prstGeom>
              <a:noFill/>
              <a:ln w="9525">
                <a:solidFill>
                  <a:srgbClr val="C6007E"/>
                </a:solidFill>
                <a:round/>
                <a:headEnd/>
                <a:tailEnd/>
              </a:ln>
            </p:spPr>
            <p:txBody>
              <a:bodyPr wrap="none" lIns="54000" tIns="54000" rIns="54000" bIns="540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ysClr val="windowText" lastClr="000000"/>
                  </a:solidFill>
                </a:endParaRPr>
              </a:p>
            </p:txBody>
          </p:sp>
        </p:grpSp>
        <p:sp>
          <p:nvSpPr>
            <p:cNvPr id="97" name="Rechteck 45"/>
            <p:cNvSpPr/>
            <p:nvPr/>
          </p:nvSpPr>
          <p:spPr>
            <a:xfrm>
              <a:off x="3284780" y="2455562"/>
              <a:ext cx="504000" cy="216000"/>
            </a:xfrm>
            <a:prstGeom prst="rect">
              <a:avLst/>
            </a:prstGeom>
            <a:solidFill>
              <a:schemeClr val="accent4"/>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Plastics</a:t>
              </a:r>
              <a:endParaRPr lang="en-US" sz="700" dirty="0">
                <a:solidFill>
                  <a:schemeClr val="bg1"/>
                </a:solidFill>
              </a:endParaRPr>
            </a:p>
          </p:txBody>
        </p:sp>
        <p:sp>
          <p:nvSpPr>
            <p:cNvPr id="98" name="Rechteck 45"/>
            <p:cNvSpPr/>
            <p:nvPr/>
          </p:nvSpPr>
          <p:spPr>
            <a:xfrm>
              <a:off x="3284780" y="4815484"/>
              <a:ext cx="504000" cy="216000"/>
            </a:xfrm>
            <a:prstGeom prst="rect">
              <a:avLst/>
            </a:prstGeom>
            <a:solidFill>
              <a:schemeClr val="accent4"/>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Plastics</a:t>
              </a:r>
              <a:endParaRPr lang="en-US" sz="700" dirty="0">
                <a:solidFill>
                  <a:schemeClr val="bg1"/>
                </a:solidFill>
              </a:endParaRPr>
            </a:p>
          </p:txBody>
        </p:sp>
        <p:sp>
          <p:nvSpPr>
            <p:cNvPr id="99" name="Rechteck 45"/>
            <p:cNvSpPr/>
            <p:nvPr/>
          </p:nvSpPr>
          <p:spPr>
            <a:xfrm>
              <a:off x="3284780" y="5464874"/>
              <a:ext cx="504000" cy="216000"/>
            </a:xfrm>
            <a:prstGeom prst="rect">
              <a:avLst/>
            </a:prstGeom>
            <a:solidFill>
              <a:schemeClr val="accent4"/>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Plastics</a:t>
              </a:r>
              <a:endParaRPr lang="en-US" sz="700" dirty="0">
                <a:solidFill>
                  <a:schemeClr val="bg1"/>
                </a:solidFill>
              </a:endParaRPr>
            </a:p>
          </p:txBody>
        </p:sp>
        <p:sp>
          <p:nvSpPr>
            <p:cNvPr id="101" name="Pfeil nach rechts 71"/>
            <p:cNvSpPr/>
            <p:nvPr/>
          </p:nvSpPr>
          <p:spPr>
            <a:xfrm>
              <a:off x="3666369" y="3685754"/>
              <a:ext cx="1559681" cy="216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102" name="Rechteck 124"/>
            <p:cNvSpPr/>
            <p:nvPr/>
          </p:nvSpPr>
          <p:spPr>
            <a:xfrm>
              <a:off x="3655848" y="3737230"/>
              <a:ext cx="270001" cy="720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87"/>
            <p:cNvSpPr txBox="1"/>
            <p:nvPr/>
          </p:nvSpPr>
          <p:spPr>
            <a:xfrm rot="16200000">
              <a:off x="1991107" y="2813645"/>
              <a:ext cx="812546" cy="133269"/>
            </a:xfrm>
            <a:prstGeom prst="rect">
              <a:avLst/>
            </a:prstGeom>
            <a:noFill/>
          </p:spPr>
          <p:txBody>
            <a:bodyPr wrap="square" lIns="0" tIns="0" rIns="0" bIns="0" rtlCol="0">
              <a:spAutoFit/>
            </a:bodyPr>
            <a:lstStyle/>
            <a:p>
              <a:pPr algn="ctr"/>
              <a:r>
                <a:rPr lang="en-US" sz="800" dirty="0" smtClean="0"/>
                <a:t>Pick-up System</a:t>
              </a:r>
            </a:p>
          </p:txBody>
        </p:sp>
        <p:sp>
          <p:nvSpPr>
            <p:cNvPr id="104" name="TextBox 88"/>
            <p:cNvSpPr txBox="1"/>
            <p:nvPr/>
          </p:nvSpPr>
          <p:spPr>
            <a:xfrm rot="16200000">
              <a:off x="2042120" y="3653547"/>
              <a:ext cx="696231" cy="133269"/>
            </a:xfrm>
            <a:prstGeom prst="rect">
              <a:avLst/>
            </a:prstGeom>
            <a:noFill/>
          </p:spPr>
          <p:txBody>
            <a:bodyPr wrap="square" lIns="0" tIns="0" rIns="0" bIns="0" rtlCol="0">
              <a:spAutoFit/>
            </a:bodyPr>
            <a:lstStyle/>
            <a:p>
              <a:pPr algn="ctr"/>
              <a:r>
                <a:rPr lang="en-US" sz="800" dirty="0" smtClean="0"/>
                <a:t>Bring System</a:t>
              </a:r>
            </a:p>
          </p:txBody>
        </p:sp>
        <p:sp>
          <p:nvSpPr>
            <p:cNvPr id="105" name="TextBox 89"/>
            <p:cNvSpPr txBox="1"/>
            <p:nvPr/>
          </p:nvSpPr>
          <p:spPr>
            <a:xfrm rot="16200000">
              <a:off x="1911928" y="5185118"/>
              <a:ext cx="996846" cy="133269"/>
            </a:xfrm>
            <a:prstGeom prst="rect">
              <a:avLst/>
            </a:prstGeom>
            <a:noFill/>
          </p:spPr>
          <p:txBody>
            <a:bodyPr wrap="square" lIns="0" tIns="0" rIns="0" bIns="0" rtlCol="0">
              <a:spAutoFit/>
            </a:bodyPr>
            <a:lstStyle/>
            <a:p>
              <a:pPr algn="ctr"/>
              <a:r>
                <a:rPr lang="en-US" sz="800" dirty="0" smtClean="0"/>
                <a:t>Pick-up System</a:t>
              </a:r>
            </a:p>
          </p:txBody>
        </p:sp>
      </p:grpSp>
      <p:sp>
        <p:nvSpPr>
          <p:cNvPr id="106" name="Pfeil nach rechts 80"/>
          <p:cNvSpPr/>
          <p:nvPr/>
        </p:nvSpPr>
        <p:spPr>
          <a:xfrm rot="10800000" flipH="1" flipV="1">
            <a:off x="3913025" y="3161403"/>
            <a:ext cx="226276" cy="266078"/>
          </a:xfrm>
          <a:prstGeom prst="bentArrow">
            <a:avLst>
              <a:gd name="adj1" fmla="val 33500"/>
              <a:gd name="adj2" fmla="val 44585"/>
              <a:gd name="adj3" fmla="val 42636"/>
              <a:gd name="adj4" fmla="val 2883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p>
        </p:txBody>
      </p:sp>
      <p:sp>
        <p:nvSpPr>
          <p:cNvPr id="107" name="Rechteck 45"/>
          <p:cNvSpPr/>
          <p:nvPr/>
        </p:nvSpPr>
        <p:spPr>
          <a:xfrm>
            <a:off x="3372845" y="3770599"/>
            <a:ext cx="465585" cy="199536"/>
          </a:xfrm>
          <a:prstGeom prst="rect">
            <a:avLst/>
          </a:prstGeom>
          <a:solidFill>
            <a:schemeClr val="accent4"/>
          </a:solidFill>
          <a:ln>
            <a:noFill/>
          </a:ln>
        </p:spPr>
        <p:txBody>
          <a:bodyPr vert="horz" lIns="0" tIns="0" rIns="0" bIns="0" rtlCol="0" anchor="ctr" anchorCtr="0">
            <a:noAutofit/>
          </a:bodyPr>
          <a:lstStyle/>
          <a:p>
            <a:pPr marL="9525" lvl="2" indent="-9525" algn="ctr">
              <a:buNone/>
              <a:defRPr/>
            </a:pPr>
            <a:r>
              <a:rPr lang="en-US" sz="700" dirty="0" smtClean="0">
                <a:solidFill>
                  <a:schemeClr val="bg1"/>
                </a:solidFill>
              </a:rPr>
              <a:t>Plastics</a:t>
            </a:r>
            <a:endParaRPr lang="en-US" sz="700" dirty="0">
              <a:solidFill>
                <a:schemeClr val="bg1"/>
              </a:solidFill>
            </a:endParaRPr>
          </a:p>
        </p:txBody>
      </p:sp>
      <p:sp>
        <p:nvSpPr>
          <p:cNvPr id="108" name="Rechteck 77"/>
          <p:cNvSpPr/>
          <p:nvPr/>
        </p:nvSpPr>
        <p:spPr>
          <a:xfrm>
            <a:off x="2447922" y="6030248"/>
            <a:ext cx="6977432" cy="184666"/>
          </a:xfrm>
          <a:prstGeom prst="rect">
            <a:avLst/>
          </a:prstGeom>
        </p:spPr>
        <p:txBody>
          <a:bodyPr wrap="square" lIns="0" tIns="0" rIns="0" bIns="0">
            <a:spAutoFit/>
          </a:bodyPr>
          <a:lstStyle/>
          <a:p>
            <a:pPr marL="360363" indent="-360363"/>
            <a:r>
              <a:rPr lang="en-US" sz="600" dirty="0" smtClean="0">
                <a:solidFill>
                  <a:srgbClr val="000000"/>
                </a:solidFill>
              </a:rPr>
              <a:t>Note: 	 (a) Plastic waste has, to date, been collected wither through a pick-up or bring system</a:t>
            </a:r>
          </a:p>
          <a:p>
            <a:pPr marL="360363" indent="-360363"/>
            <a:r>
              <a:rPr lang="en-US" sz="600" dirty="0" smtClean="0">
                <a:latin typeface="Arial" pitchFamily="34" charset="0"/>
                <a:cs typeface="Arial" pitchFamily="34" charset="0"/>
              </a:rPr>
              <a:t>Source: 	 KPMG interviews and analysis</a:t>
            </a:r>
          </a:p>
        </p:txBody>
      </p:sp>
    </p:spTree>
    <p:extLst>
      <p:ext uri="{BB962C8B-B14F-4D97-AF65-F5344CB8AC3E}">
        <p14:creationId xmlns:p14="http://schemas.microsoft.com/office/powerpoint/2010/main" val="3977434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Four drivers affect advanced ceramics market with positive impact</a:t>
            </a:r>
          </a:p>
          <a:p>
            <a:endParaRPr lang="en-US" dirty="0"/>
          </a:p>
        </p:txBody>
      </p:sp>
      <p:sp>
        <p:nvSpPr>
          <p:cNvPr id="5" name="Titel 4"/>
          <p:cNvSpPr>
            <a:spLocks noGrp="1"/>
          </p:cNvSpPr>
          <p:nvPr>
            <p:ph type="title"/>
          </p:nvPr>
        </p:nvSpPr>
        <p:spPr/>
        <p:txBody>
          <a:bodyPr/>
          <a:lstStyle/>
          <a:p>
            <a:r>
              <a:rPr lang="en-US" dirty="0" smtClean="0"/>
              <a:t>3. What drives the market? </a:t>
            </a:r>
            <a:endParaRPr lang="en-US" dirty="0"/>
          </a:p>
        </p:txBody>
      </p:sp>
      <p:sp>
        <p:nvSpPr>
          <p:cNvPr id="4" name="Textplatzhalter 3"/>
          <p:cNvSpPr>
            <a:spLocks noGrp="1"/>
          </p:cNvSpPr>
          <p:nvPr>
            <p:ph type="body" sz="quarter" idx="13"/>
          </p:nvPr>
        </p:nvSpPr>
        <p:spPr/>
        <p:txBody>
          <a:bodyPr/>
          <a:lstStyle/>
          <a:p>
            <a:r>
              <a:rPr lang="en-US" dirty="0"/>
              <a:t>Market </a:t>
            </a:r>
            <a:r>
              <a:rPr lang="en-US" dirty="0" smtClean="0"/>
              <a:t>Analysis</a:t>
            </a:r>
            <a:endParaRPr lang="en-US" dirty="0"/>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a:off x="2446338" y="1508760"/>
            <a:ext cx="6970712" cy="4503625"/>
            <a:chOff x="2135722" y="1191206"/>
            <a:chExt cx="7792462" cy="5034539"/>
          </a:xfrm>
        </p:grpSpPr>
        <p:sp>
          <p:nvSpPr>
            <p:cNvPr id="130" name="Trapezoid 129"/>
            <p:cNvSpPr/>
            <p:nvPr/>
          </p:nvSpPr>
          <p:spPr>
            <a:xfrm rot="16200000" flipH="1">
              <a:off x="3974161" y="2637718"/>
              <a:ext cx="1911096" cy="1122040"/>
            </a:xfrm>
            <a:prstGeom prst="trapezoid">
              <a:avLst>
                <a:gd name="adj" fmla="val 2773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1" name="Trapezoid 130"/>
            <p:cNvSpPr/>
            <p:nvPr/>
          </p:nvSpPr>
          <p:spPr>
            <a:xfrm rot="16200000" flipH="1">
              <a:off x="3935294" y="4709177"/>
              <a:ext cx="1911096" cy="1122040"/>
            </a:xfrm>
            <a:prstGeom prst="trapezoid">
              <a:avLst>
                <a:gd name="adj" fmla="val 277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2" name="Trapezoid 131"/>
            <p:cNvSpPr/>
            <p:nvPr/>
          </p:nvSpPr>
          <p:spPr>
            <a:xfrm rot="5400000">
              <a:off x="6092980" y="1585734"/>
              <a:ext cx="1911096" cy="1122040"/>
            </a:xfrm>
            <a:prstGeom prst="trapezoid">
              <a:avLst>
                <a:gd name="adj" fmla="val 277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3" name="Trapezoid 132"/>
            <p:cNvSpPr/>
            <p:nvPr/>
          </p:nvSpPr>
          <p:spPr>
            <a:xfrm rot="5400000">
              <a:off x="6092980" y="3674574"/>
              <a:ext cx="1911096" cy="1122040"/>
            </a:xfrm>
            <a:prstGeom prst="trapezoid">
              <a:avLst>
                <a:gd name="adj" fmla="val 27738"/>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4" name="Rectangle 10"/>
            <p:cNvSpPr/>
            <p:nvPr/>
          </p:nvSpPr>
          <p:spPr>
            <a:xfrm rot="18900000">
              <a:off x="4799761" y="2525943"/>
              <a:ext cx="1365250" cy="1365250"/>
            </a:xfrm>
            <a:prstGeom prst="rect">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5" name="Rectangle 11"/>
            <p:cNvSpPr/>
            <p:nvPr/>
          </p:nvSpPr>
          <p:spPr>
            <a:xfrm rot="18900000">
              <a:off x="5812042" y="1473959"/>
              <a:ext cx="1365250" cy="1365250"/>
            </a:xfrm>
            <a:prstGeom prst="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6" name="Rectangle 12"/>
            <p:cNvSpPr/>
            <p:nvPr/>
          </p:nvSpPr>
          <p:spPr>
            <a:xfrm rot="18900000">
              <a:off x="5812040" y="3562799"/>
              <a:ext cx="1365250" cy="1365250"/>
            </a:xfrm>
            <a:prstGeom prst="rect">
              <a:avLst/>
            </a:prstGeom>
            <a:solidFill>
              <a:srgbClr val="48369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7" name="Rectangle 13"/>
            <p:cNvSpPr/>
            <p:nvPr/>
          </p:nvSpPr>
          <p:spPr>
            <a:xfrm rot="18900000">
              <a:off x="4760893" y="4597402"/>
              <a:ext cx="1365250" cy="1365250"/>
            </a:xfrm>
            <a:prstGeom prst="rect">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8" name="Down Arrow 15"/>
            <p:cNvSpPr/>
            <p:nvPr/>
          </p:nvSpPr>
          <p:spPr>
            <a:xfrm rot="10800000">
              <a:off x="5358562" y="2302952"/>
              <a:ext cx="247650" cy="27396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FFFF"/>
                </a:solidFill>
              </a:endParaRPr>
            </a:p>
          </p:txBody>
        </p:sp>
        <p:sp>
          <p:nvSpPr>
            <p:cNvPr id="139" name="Down Arrow 16"/>
            <p:cNvSpPr/>
            <p:nvPr/>
          </p:nvSpPr>
          <p:spPr>
            <a:xfrm rot="10800000">
              <a:off x="6370842" y="1250968"/>
              <a:ext cx="247650" cy="27396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FFFF"/>
                </a:solidFill>
              </a:endParaRPr>
            </a:p>
          </p:txBody>
        </p:sp>
        <p:sp>
          <p:nvSpPr>
            <p:cNvPr id="140" name="Down Arrow 17"/>
            <p:cNvSpPr/>
            <p:nvPr/>
          </p:nvSpPr>
          <p:spPr>
            <a:xfrm rot="10800000">
              <a:off x="5319695" y="4374133"/>
              <a:ext cx="247650" cy="27396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FFFF"/>
                </a:solidFill>
              </a:endParaRPr>
            </a:p>
          </p:txBody>
        </p:sp>
        <p:sp>
          <p:nvSpPr>
            <p:cNvPr id="141" name="Rectangle 18"/>
            <p:cNvSpPr/>
            <p:nvPr/>
          </p:nvSpPr>
          <p:spPr>
            <a:xfrm>
              <a:off x="5020554" y="2733909"/>
              <a:ext cx="881651" cy="774133"/>
            </a:xfrm>
            <a:prstGeom prst="rect">
              <a:avLst/>
            </a:prstGeom>
          </p:spPr>
          <p:txBody>
            <a:bodyPr wrap="none" lIns="0" tIns="0" rIns="0" bIns="0">
              <a:spAutoFit/>
            </a:bodyPr>
            <a:lstStyle/>
            <a:p>
              <a:pPr algn="ctr"/>
              <a:r>
                <a:rPr lang="en-US" sz="900" b="1" dirty="0" smtClean="0">
                  <a:solidFill>
                    <a:schemeClr val="bg1"/>
                  </a:solidFill>
                </a:rPr>
                <a:t>Strict </a:t>
              </a:r>
            </a:p>
            <a:p>
              <a:pPr algn="ctr"/>
              <a:r>
                <a:rPr lang="en-US" sz="900" b="1" dirty="0" smtClean="0">
                  <a:solidFill>
                    <a:schemeClr val="bg1"/>
                  </a:solidFill>
                </a:rPr>
                <a:t>environmental</a:t>
              </a:r>
            </a:p>
            <a:p>
              <a:pPr algn="ctr"/>
              <a:r>
                <a:rPr lang="en-US" sz="900" b="1" dirty="0" smtClean="0">
                  <a:solidFill>
                    <a:schemeClr val="bg1"/>
                  </a:solidFill>
                </a:rPr>
                <a:t> norms for </a:t>
              </a:r>
            </a:p>
            <a:p>
              <a:pPr algn="ctr"/>
              <a:r>
                <a:rPr lang="en-US" sz="900" b="1" dirty="0" smtClean="0">
                  <a:solidFill>
                    <a:schemeClr val="bg1"/>
                  </a:solidFill>
                </a:rPr>
                <a:t>automotive </a:t>
              </a:r>
            </a:p>
            <a:p>
              <a:pPr algn="ctr"/>
              <a:r>
                <a:rPr lang="en-US" sz="900" b="1" dirty="0" smtClean="0">
                  <a:solidFill>
                    <a:schemeClr val="bg1"/>
                  </a:solidFill>
                </a:rPr>
                <a:t>sector</a:t>
              </a:r>
            </a:p>
          </p:txBody>
        </p:sp>
        <p:sp>
          <p:nvSpPr>
            <p:cNvPr id="142" name="Rectangle 19"/>
            <p:cNvSpPr/>
            <p:nvPr/>
          </p:nvSpPr>
          <p:spPr>
            <a:xfrm>
              <a:off x="6014897" y="1924344"/>
              <a:ext cx="976227" cy="464479"/>
            </a:xfrm>
            <a:prstGeom prst="rect">
              <a:avLst/>
            </a:prstGeom>
          </p:spPr>
          <p:txBody>
            <a:bodyPr wrap="square" lIns="0" tIns="0" rIns="0" bIns="0">
              <a:spAutoFit/>
            </a:bodyPr>
            <a:lstStyle/>
            <a:p>
              <a:pPr algn="ctr"/>
              <a:r>
                <a:rPr lang="en-US" sz="900" b="1" dirty="0" smtClean="0">
                  <a:solidFill>
                    <a:schemeClr val="bg1"/>
                  </a:solidFill>
                </a:rPr>
                <a:t>Rising demand from medical devices market</a:t>
              </a:r>
            </a:p>
          </p:txBody>
        </p:sp>
        <p:sp>
          <p:nvSpPr>
            <p:cNvPr id="143" name="Rectangle 20"/>
            <p:cNvSpPr/>
            <p:nvPr/>
          </p:nvSpPr>
          <p:spPr>
            <a:xfrm>
              <a:off x="4955405" y="4970374"/>
              <a:ext cx="976227" cy="619307"/>
            </a:xfrm>
            <a:prstGeom prst="rect">
              <a:avLst/>
            </a:prstGeom>
          </p:spPr>
          <p:txBody>
            <a:bodyPr wrap="square" lIns="0" tIns="0" rIns="0" bIns="0" anchor="ctr">
              <a:spAutoFit/>
            </a:bodyPr>
            <a:lstStyle/>
            <a:p>
              <a:pPr algn="ctr"/>
              <a:r>
                <a:rPr lang="en-US" sz="900" b="1" dirty="0" smtClean="0">
                  <a:solidFill>
                    <a:schemeClr val="bg1"/>
                  </a:solidFill>
                </a:rPr>
                <a:t>Recovery in electronic components market</a:t>
              </a:r>
            </a:p>
          </p:txBody>
        </p:sp>
        <p:sp>
          <p:nvSpPr>
            <p:cNvPr id="144" name="Rectangle 21"/>
            <p:cNvSpPr/>
            <p:nvPr/>
          </p:nvSpPr>
          <p:spPr>
            <a:xfrm>
              <a:off x="6006553" y="3935771"/>
              <a:ext cx="976227" cy="619307"/>
            </a:xfrm>
            <a:prstGeom prst="rect">
              <a:avLst/>
            </a:prstGeom>
          </p:spPr>
          <p:txBody>
            <a:bodyPr wrap="square" lIns="0" tIns="0" rIns="0" bIns="0" anchor="ctr">
              <a:spAutoFit/>
            </a:bodyPr>
            <a:lstStyle/>
            <a:p>
              <a:pPr algn="ctr"/>
              <a:r>
                <a:rPr lang="en-US" sz="900" b="1" dirty="0" smtClean="0">
                  <a:solidFill>
                    <a:schemeClr val="bg1"/>
                  </a:solidFill>
                </a:rPr>
                <a:t>Increasing supply from Asian economies</a:t>
              </a:r>
            </a:p>
          </p:txBody>
        </p:sp>
        <p:sp>
          <p:nvSpPr>
            <p:cNvPr id="145" name="Rectangle 22"/>
            <p:cNvSpPr/>
            <p:nvPr/>
          </p:nvSpPr>
          <p:spPr>
            <a:xfrm>
              <a:off x="2137493" y="2563701"/>
              <a:ext cx="2289294" cy="12897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spcBef>
                  <a:spcPts val="600"/>
                </a:spcBef>
                <a:defRPr/>
              </a:pPr>
              <a:r>
                <a:rPr lang="en-US" sz="900" dirty="0" smtClean="0">
                  <a:solidFill>
                    <a:schemeClr val="accent3"/>
                  </a:solidFill>
                  <a:cs typeface="Arial" pitchFamily="34" charset="0"/>
                </a:rPr>
                <a:t>Stringent regulations have been introduced in various European countries due to increased focus on reduction in air pollution</a:t>
              </a:r>
            </a:p>
            <a:p>
              <a:pPr marL="0" lvl="2">
                <a:spcBef>
                  <a:spcPts val="600"/>
                </a:spcBef>
                <a:defRPr/>
              </a:pPr>
              <a:r>
                <a:rPr lang="en-US" sz="900" dirty="0" smtClean="0">
                  <a:solidFill>
                    <a:schemeClr val="accent3"/>
                  </a:solidFill>
                  <a:cs typeface="Arial" pitchFamily="34" charset="0"/>
                </a:rPr>
                <a:t>These legislations would drive demand for the advanced ceramics products due to their capability to withstand extreme environments </a:t>
              </a:r>
            </a:p>
          </p:txBody>
        </p:sp>
        <p:sp>
          <p:nvSpPr>
            <p:cNvPr id="146" name="Rectangle 23"/>
            <p:cNvSpPr/>
            <p:nvPr/>
          </p:nvSpPr>
          <p:spPr>
            <a:xfrm>
              <a:off x="7617520" y="3594934"/>
              <a:ext cx="2310664" cy="12882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spcBef>
                  <a:spcPts val="600"/>
                </a:spcBef>
                <a:defRPr/>
              </a:pPr>
              <a:r>
                <a:rPr lang="en-US" sz="900" dirty="0" smtClean="0">
                  <a:solidFill>
                    <a:srgbClr val="483698"/>
                  </a:solidFill>
                  <a:cs typeface="Arial" pitchFamily="34" charset="0"/>
                </a:rPr>
                <a:t>Asian economies are expected to witness significant increase in production of advanced ceramics</a:t>
              </a:r>
            </a:p>
            <a:p>
              <a:pPr marL="0" lvl="2">
                <a:spcBef>
                  <a:spcPts val="600"/>
                </a:spcBef>
                <a:defRPr/>
              </a:pPr>
              <a:r>
                <a:rPr lang="en-US" sz="900" dirty="0" smtClean="0">
                  <a:solidFill>
                    <a:srgbClr val="483698"/>
                  </a:solidFill>
                  <a:cs typeface="Arial" pitchFamily="34" charset="0"/>
                </a:rPr>
                <a:t>Chinese advanced ceramics market is witnessing significant growth, attributable to the domestic metallurgical and chemical sectors</a:t>
              </a:r>
            </a:p>
          </p:txBody>
        </p:sp>
        <p:sp>
          <p:nvSpPr>
            <p:cNvPr id="147" name="Rectangle 24"/>
            <p:cNvSpPr/>
            <p:nvPr/>
          </p:nvSpPr>
          <p:spPr>
            <a:xfrm>
              <a:off x="7616869" y="1513044"/>
              <a:ext cx="2300295" cy="1278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900" dirty="0" smtClean="0">
                  <a:solidFill>
                    <a:schemeClr val="accent2"/>
                  </a:solidFill>
                  <a:cs typeface="Arial" pitchFamily="34" charset="0"/>
                </a:rPr>
                <a:t>Advanced ceramics find several applications in the medical field </a:t>
              </a:r>
            </a:p>
            <a:p>
              <a:pPr>
                <a:spcBef>
                  <a:spcPts val="600"/>
                </a:spcBef>
              </a:pPr>
              <a:r>
                <a:rPr lang="en-US" sz="900" dirty="0" smtClean="0">
                  <a:solidFill>
                    <a:schemeClr val="accent2"/>
                  </a:solidFill>
                  <a:cs typeface="Arial" pitchFamily="34" charset="0"/>
                </a:rPr>
                <a:t>Rising demand from the medical devices sector would drive the market for advanced ceramics products</a:t>
              </a:r>
            </a:p>
          </p:txBody>
        </p:sp>
        <p:sp>
          <p:nvSpPr>
            <p:cNvPr id="148" name="Rectangle 25"/>
            <p:cNvSpPr/>
            <p:nvPr/>
          </p:nvSpPr>
          <p:spPr>
            <a:xfrm>
              <a:off x="2135722" y="4635887"/>
              <a:ext cx="2184943" cy="12882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900" dirty="0" smtClean="0">
                  <a:solidFill>
                    <a:schemeClr val="tx2"/>
                  </a:solidFill>
                  <a:cs typeface="Arial" pitchFamily="34" charset="0"/>
                </a:rPr>
                <a:t>Electronic components market is expected to witness significant growth after recovering from the recession in 2008-09</a:t>
              </a:r>
            </a:p>
            <a:p>
              <a:pPr>
                <a:spcBef>
                  <a:spcPts val="600"/>
                </a:spcBef>
              </a:pPr>
              <a:r>
                <a:rPr lang="en-US" sz="900" dirty="0" smtClean="0">
                  <a:solidFill>
                    <a:schemeClr val="tx2"/>
                  </a:solidFill>
                </a:rPr>
                <a:t>Since it is a key application area for advanced ceramics, it is likely to drive </a:t>
              </a:r>
              <a:r>
                <a:rPr lang="en-US" sz="900" dirty="0" smtClean="0">
                  <a:solidFill>
                    <a:schemeClr val="tx2"/>
                  </a:solidFill>
                  <a:cs typeface="Arial" pitchFamily="34" charset="0"/>
                </a:rPr>
                <a:t>demand for advanced ceramics products</a:t>
              </a:r>
              <a:endParaRPr lang="en-US" sz="900" dirty="0" smtClean="0">
                <a:solidFill>
                  <a:schemeClr val="tx2"/>
                </a:solidFill>
              </a:endParaRPr>
            </a:p>
          </p:txBody>
        </p:sp>
        <p:sp>
          <p:nvSpPr>
            <p:cNvPr id="149" name="Down Arrow 26"/>
            <p:cNvSpPr/>
            <p:nvPr/>
          </p:nvSpPr>
          <p:spPr>
            <a:xfrm rot="10800000">
              <a:off x="6370840" y="3339530"/>
              <a:ext cx="247650" cy="27396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FFFF"/>
                </a:solidFill>
              </a:endParaRPr>
            </a:p>
          </p:txBody>
        </p:sp>
      </p:grpSp>
      <p:grpSp>
        <p:nvGrpSpPr>
          <p:cNvPr id="150" name="Group 30"/>
          <p:cNvGrpSpPr/>
          <p:nvPr/>
        </p:nvGrpSpPr>
        <p:grpSpPr>
          <a:xfrm>
            <a:off x="7594258" y="5863764"/>
            <a:ext cx="1773768" cy="125808"/>
            <a:chOff x="201076" y="5928979"/>
            <a:chExt cx="1773768" cy="125808"/>
          </a:xfrm>
        </p:grpSpPr>
        <p:sp>
          <p:nvSpPr>
            <p:cNvPr id="151" name="TextBox 31"/>
            <p:cNvSpPr txBox="1"/>
            <p:nvPr/>
          </p:nvSpPr>
          <p:spPr>
            <a:xfrm>
              <a:off x="1470788" y="5928979"/>
              <a:ext cx="504056" cy="123111"/>
            </a:xfrm>
            <a:prstGeom prst="rect">
              <a:avLst/>
            </a:prstGeom>
            <a:noFill/>
          </p:spPr>
          <p:txBody>
            <a:bodyPr wrap="square" lIns="0" tIns="0" rIns="0" bIns="0" rtlCol="0">
              <a:spAutoFit/>
            </a:bodyPr>
            <a:lstStyle/>
            <a:p>
              <a:pPr algn="ctr"/>
              <a:r>
                <a:rPr lang="en-US" sz="800" dirty="0" smtClean="0">
                  <a:solidFill>
                    <a:srgbClr val="000000"/>
                  </a:solidFill>
                  <a:cs typeface="Arial" pitchFamily="34" charset="0"/>
                </a:rPr>
                <a:t>negative</a:t>
              </a:r>
            </a:p>
          </p:txBody>
        </p:sp>
        <p:sp>
          <p:nvSpPr>
            <p:cNvPr id="152" name="TextBox 32"/>
            <p:cNvSpPr txBox="1"/>
            <p:nvPr/>
          </p:nvSpPr>
          <p:spPr>
            <a:xfrm>
              <a:off x="894725" y="5928979"/>
              <a:ext cx="360039" cy="123111"/>
            </a:xfrm>
            <a:prstGeom prst="rect">
              <a:avLst/>
            </a:prstGeom>
            <a:noFill/>
          </p:spPr>
          <p:txBody>
            <a:bodyPr wrap="square" lIns="0" tIns="0" rIns="0" bIns="0" rtlCol="0">
              <a:spAutoFit/>
            </a:bodyPr>
            <a:lstStyle/>
            <a:p>
              <a:pPr algn="ctr"/>
              <a:r>
                <a:rPr lang="en-US" sz="800" dirty="0" smtClean="0">
                  <a:solidFill>
                    <a:srgbClr val="000000"/>
                  </a:solidFill>
                  <a:cs typeface="Arial" pitchFamily="34" charset="0"/>
                </a:rPr>
                <a:t>positive</a:t>
              </a:r>
            </a:p>
          </p:txBody>
        </p:sp>
        <p:sp>
          <p:nvSpPr>
            <p:cNvPr id="153" name="TextBox 33"/>
            <p:cNvSpPr txBox="1"/>
            <p:nvPr/>
          </p:nvSpPr>
          <p:spPr>
            <a:xfrm>
              <a:off x="201076" y="5931676"/>
              <a:ext cx="431800" cy="123111"/>
            </a:xfrm>
            <a:prstGeom prst="rect">
              <a:avLst/>
            </a:prstGeom>
            <a:noFill/>
          </p:spPr>
          <p:txBody>
            <a:bodyPr wrap="square" lIns="0" tIns="0" rIns="0" bIns="0" rtlCol="0">
              <a:spAutoFit/>
            </a:bodyPr>
            <a:lstStyle/>
            <a:p>
              <a:pPr algn="ctr"/>
              <a:r>
                <a:rPr lang="en-US" sz="800" dirty="0" smtClean="0">
                  <a:solidFill>
                    <a:srgbClr val="000000"/>
                  </a:solidFill>
                  <a:cs typeface="Arial" pitchFamily="34" charset="0"/>
                </a:rPr>
                <a:t>Impact:</a:t>
              </a:r>
            </a:p>
          </p:txBody>
        </p:sp>
      </p:grpSp>
      <p:sp>
        <p:nvSpPr>
          <p:cNvPr id="15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Key drivers</a:t>
            </a:r>
            <a:endParaRPr lang="en-US" sz="900" kern="0" dirty="0">
              <a:latin typeface="Arial" panose="020B0604020202020204" pitchFamily="34" charset="0"/>
              <a:cs typeface="Arial" panose="020B0604020202020204" pitchFamily="34" charset="0"/>
            </a:endParaRPr>
          </a:p>
        </p:txBody>
      </p:sp>
      <p:sp>
        <p:nvSpPr>
          <p:cNvPr id="157" name="AutoShape 3"/>
          <p:cNvSpPr>
            <a:spLocks noChangeArrowheads="1"/>
          </p:cNvSpPr>
          <p:nvPr/>
        </p:nvSpPr>
        <p:spPr bwMode="gray">
          <a:xfrm>
            <a:off x="8204202" y="5867644"/>
            <a:ext cx="67603" cy="93849"/>
          </a:xfrm>
          <a:prstGeom prst="upArrow">
            <a:avLst>
              <a:gd name="adj1" fmla="val 53272"/>
              <a:gd name="adj2" fmla="val 55886"/>
            </a:avLst>
          </a:prstGeom>
          <a:solidFill>
            <a:schemeClr val="bg1"/>
          </a:solidFill>
          <a:ln w="6350">
            <a:solidFill>
              <a:schemeClr val="tx1"/>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158" name="AutoShape 3"/>
          <p:cNvSpPr>
            <a:spLocks noChangeArrowheads="1"/>
          </p:cNvSpPr>
          <p:nvPr/>
        </p:nvSpPr>
        <p:spPr bwMode="gray">
          <a:xfrm rot="10800000">
            <a:off x="8826807" y="5888343"/>
            <a:ext cx="67603" cy="93849"/>
          </a:xfrm>
          <a:prstGeom prst="upArrow">
            <a:avLst>
              <a:gd name="adj1" fmla="val 53272"/>
              <a:gd name="adj2" fmla="val 55886"/>
            </a:avLst>
          </a:prstGeom>
          <a:solidFill>
            <a:schemeClr val="bg1"/>
          </a:solidFill>
          <a:ln w="6350">
            <a:solidFill>
              <a:schemeClr val="tx1"/>
            </a:solidFill>
            <a:miter lim="800000"/>
            <a:headEnd type="none" w="sm" len="sm"/>
            <a:tailEnd type="none" w="sm" len="sm"/>
          </a:ln>
          <a:effectLst/>
        </p:spPr>
        <p:txBody>
          <a:bodyPr wrap="none" anchor="ctr"/>
          <a:lstStyle/>
          <a:p>
            <a:pPr marR="0" lvl="0" indent="0" fontAlgn="auto">
              <a:lnSpc>
                <a:spcPct val="100000"/>
              </a:lnSpc>
              <a:spcBef>
                <a:spcPts val="0"/>
              </a:spcBef>
              <a:spcAft>
                <a:spcPts val="0"/>
              </a:spcAft>
              <a:buClrTx/>
              <a:buSzTx/>
              <a:buFontTx/>
              <a:buNone/>
              <a:tabLst/>
              <a:defRPr/>
            </a:pPr>
            <a:endParaRPr lang="en-US" sz="700" dirty="0" smtClean="0"/>
          </a:p>
        </p:txBody>
      </p:sp>
      <p:sp>
        <p:nvSpPr>
          <p:cNvPr id="13" name="Rechteck 12"/>
          <p:cNvSpPr/>
          <p:nvPr/>
        </p:nvSpPr>
        <p:spPr>
          <a:xfrm>
            <a:off x="2446338" y="2748346"/>
            <a:ext cx="45719" cy="1141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59" name="Rechteck 158"/>
          <p:cNvSpPr/>
          <p:nvPr/>
        </p:nvSpPr>
        <p:spPr>
          <a:xfrm>
            <a:off x="9371331" y="1801384"/>
            <a:ext cx="45719" cy="114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60" name="Rechteck 159"/>
          <p:cNvSpPr/>
          <p:nvPr/>
        </p:nvSpPr>
        <p:spPr>
          <a:xfrm>
            <a:off x="9371331" y="3652060"/>
            <a:ext cx="45719" cy="1141899"/>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61" name="Rechteck 160"/>
          <p:cNvSpPr/>
          <p:nvPr/>
        </p:nvSpPr>
        <p:spPr>
          <a:xfrm>
            <a:off x="2446655" y="4601112"/>
            <a:ext cx="45719" cy="11418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16634921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009330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Volumes of the </a:t>
            </a:r>
            <a:r>
              <a:rPr lang="en-US" dirty="0" smtClean="0"/>
              <a:t>realized </a:t>
            </a:r>
            <a:r>
              <a:rPr lang="en-US" dirty="0"/>
              <a:t>markets for LDPE will increase from €126m in </a:t>
            </a:r>
            <a:r>
              <a:rPr lang="en-US" dirty="0" smtClean="0"/>
              <a:t>2012 </a:t>
            </a:r>
            <a:r>
              <a:rPr lang="en-US" dirty="0"/>
              <a:t>to €186m in </a:t>
            </a:r>
            <a:r>
              <a:rPr lang="en-US" dirty="0" smtClean="0"/>
              <a:t>2019</a:t>
            </a:r>
            <a:endParaRPr lang="en-US" dirty="0"/>
          </a:p>
          <a:p>
            <a:pPr lvl="0"/>
            <a:r>
              <a:rPr lang="en-US" dirty="0"/>
              <a:t>Although the overall market is only growing at a rate of 1%, the recycling rate allows for an increasingly strong penetration of the addressable market</a:t>
            </a:r>
          </a:p>
          <a:p>
            <a:pPr lvl="0"/>
            <a:r>
              <a:rPr lang="en-US" dirty="0"/>
              <a:t>The addressable market is developing positively as a result of technological improvements in the sorting and recycling</a:t>
            </a:r>
          </a:p>
          <a:p>
            <a:endParaRPr lang="en-US" dirty="0"/>
          </a:p>
        </p:txBody>
      </p:sp>
      <p:sp>
        <p:nvSpPr>
          <p:cNvPr id="2" name="Textplatzhalter 1"/>
          <p:cNvSpPr>
            <a:spLocks noGrp="1"/>
          </p:cNvSpPr>
          <p:nvPr>
            <p:ph type="body" sz="quarter" idx="12"/>
          </p:nvPr>
        </p:nvSpPr>
        <p:spPr>
          <a:xfrm>
            <a:off x="6537324" y="1422400"/>
            <a:ext cx="2893365" cy="4604400"/>
          </a:xfrm>
        </p:spPr>
        <p:txBody>
          <a:bodyPr/>
          <a:lstStyle/>
          <a:p>
            <a:r>
              <a:rPr lang="en-US" dirty="0"/>
              <a:t>The addressable market will probably grow at 2% p.a. until </a:t>
            </a:r>
            <a:r>
              <a:rPr lang="en-US" dirty="0" smtClean="0"/>
              <a:t>2019. </a:t>
            </a:r>
            <a:r>
              <a:rPr lang="en-US" dirty="0"/>
              <a:t>For the </a:t>
            </a:r>
            <a:r>
              <a:rPr lang="en-US" dirty="0" smtClean="0"/>
              <a:t>realized </a:t>
            </a:r>
            <a:r>
              <a:rPr lang="en-US" dirty="0"/>
              <a:t>market a growth of 6% p.a. is expected</a:t>
            </a:r>
          </a:p>
          <a:p>
            <a:pPr lvl="2"/>
            <a:r>
              <a:rPr lang="en-US" dirty="0"/>
              <a:t>The addressable market is 82% of the total volume in </a:t>
            </a:r>
            <a:r>
              <a:rPr lang="en-US" dirty="0" smtClean="0"/>
              <a:t>2012 </a:t>
            </a:r>
            <a:r>
              <a:rPr lang="en-US" dirty="0"/>
              <a:t>and is expected to grow at an annual rate of 2%. One material driver is the technological improvement in sorting. The remaining portion of the LDPE total volume consists especially of low-quality foils that cannot be recycled</a:t>
            </a:r>
          </a:p>
          <a:p>
            <a:pPr lvl="2"/>
            <a:r>
              <a:rPr lang="en-US" dirty="0"/>
              <a:t>With the </a:t>
            </a:r>
            <a:r>
              <a:rPr lang="en-US" dirty="0" smtClean="0"/>
              <a:t>realized </a:t>
            </a:r>
            <a:r>
              <a:rPr lang="en-US" dirty="0"/>
              <a:t>volume a significant growth is expected due to improvements in the collecting and sorting systems. The percentage of the LDPE recycling of the overall market  in Germany is expected to increase from 28% to 39% by </a:t>
            </a:r>
            <a:r>
              <a:rPr lang="en-US" dirty="0" smtClean="0"/>
              <a:t>2019 </a:t>
            </a:r>
            <a:r>
              <a:rPr lang="en-US" dirty="0"/>
              <a:t>and reach a market volume of 186k tons</a:t>
            </a:r>
          </a:p>
          <a:p>
            <a:pPr lvl="2"/>
            <a:r>
              <a:rPr lang="en-US" dirty="0"/>
              <a:t>Assuming constant prices the market value of LDPE waste will increase from €91m with a CAGR of 6% p.a. to €135m by </a:t>
            </a:r>
            <a:r>
              <a:rPr lang="en-US" dirty="0" smtClean="0"/>
              <a:t>2019</a:t>
            </a:r>
            <a:endParaRPr lang="en-US" dirty="0"/>
          </a:p>
          <a:p>
            <a:endParaRPr lang="en-US" dirty="0"/>
          </a:p>
        </p:txBody>
      </p:sp>
      <p:sp>
        <p:nvSpPr>
          <p:cNvPr id="5" name="Titel 4"/>
          <p:cNvSpPr>
            <a:spLocks noGrp="1"/>
          </p:cNvSpPr>
          <p:nvPr>
            <p:ph type="title"/>
          </p:nvPr>
        </p:nvSpPr>
        <p:spPr/>
        <p:txBody>
          <a:bodyPr/>
          <a:lstStyle/>
          <a:p>
            <a:r>
              <a:rPr lang="en-US" dirty="0" smtClean="0"/>
              <a:t>4. Does the market grow?</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sp>
        <p:nvSpPr>
          <p:cNvPr id="153"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LDPE market volumes (</a:t>
            </a:r>
            <a:r>
              <a:rPr lang="en-US" sz="900" kern="0" dirty="0" smtClean="0">
                <a:latin typeface="Arial" panose="020B0604020202020204" pitchFamily="34" charset="0"/>
                <a:cs typeface="Arial" panose="020B0604020202020204" pitchFamily="34" charset="0"/>
              </a:rPr>
              <a:t>2012 – 2019) </a:t>
            </a:r>
            <a:r>
              <a:rPr lang="en-US" sz="900" kern="0" dirty="0">
                <a:latin typeface="Arial" panose="020B0604020202020204" pitchFamily="34" charset="0"/>
                <a:cs typeface="Arial" panose="020B0604020202020204" pitchFamily="34" charset="0"/>
              </a:rPr>
              <a:t>in Germany</a:t>
            </a:r>
          </a:p>
        </p:txBody>
      </p:sp>
      <p:sp>
        <p:nvSpPr>
          <p:cNvPr id="37" name="Text Placeholder 12"/>
          <p:cNvSpPr txBox="1">
            <a:spLocks/>
          </p:cNvSpPr>
          <p:nvPr>
            <p:custDataLst>
              <p:tags r:id="rId2"/>
            </p:custDataLst>
          </p:nvPr>
        </p:nvSpPr>
        <p:spPr>
          <a:xfrm>
            <a:off x="2452188" y="382001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LDPE market </a:t>
            </a:r>
            <a:r>
              <a:rPr lang="en-US" sz="900" kern="0" dirty="0" smtClean="0">
                <a:latin typeface="Arial" panose="020B0604020202020204" pitchFamily="34" charset="0"/>
                <a:cs typeface="Arial" panose="020B0604020202020204" pitchFamily="34" charset="0"/>
              </a:rPr>
              <a:t>value</a:t>
            </a:r>
            <a:r>
              <a:rPr lang="en-US" sz="900" kern="0" baseline="30000" dirty="0" smtClean="0">
                <a:latin typeface="Arial" panose="020B0604020202020204" pitchFamily="34" charset="0"/>
                <a:cs typeface="Arial" panose="020B0604020202020204" pitchFamily="34" charset="0"/>
              </a:rPr>
              <a:t>(a)</a:t>
            </a:r>
            <a:r>
              <a:rPr lang="en-US" sz="900" kern="0" dirty="0" smtClean="0">
                <a:latin typeface="Arial" panose="020B0604020202020204" pitchFamily="34" charset="0"/>
                <a:cs typeface="Arial" panose="020B0604020202020204" pitchFamily="34" charset="0"/>
              </a:rPr>
              <a:t> </a:t>
            </a:r>
            <a:r>
              <a:rPr lang="en-US" sz="900" kern="0" dirty="0">
                <a:latin typeface="Arial" panose="020B0604020202020204" pitchFamily="34" charset="0"/>
                <a:cs typeface="Arial" panose="020B0604020202020204" pitchFamily="34" charset="0"/>
              </a:rPr>
              <a:t>(</a:t>
            </a:r>
            <a:r>
              <a:rPr lang="en-US" sz="900" kern="0" dirty="0" smtClean="0">
                <a:latin typeface="Arial" panose="020B0604020202020204" pitchFamily="34" charset="0"/>
                <a:cs typeface="Arial" panose="020B0604020202020204" pitchFamily="34" charset="0"/>
              </a:rPr>
              <a:t>2012 – 2019) </a:t>
            </a:r>
            <a:r>
              <a:rPr lang="en-US" sz="900" kern="0" dirty="0">
                <a:latin typeface="Arial" panose="020B0604020202020204" pitchFamily="34" charset="0"/>
                <a:cs typeface="Arial" panose="020B0604020202020204" pitchFamily="34" charset="0"/>
              </a:rPr>
              <a:t>in Germany</a:t>
            </a:r>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Box 88"/>
          <p:cNvSpPr txBox="1"/>
          <p:nvPr/>
        </p:nvSpPr>
        <p:spPr>
          <a:xfrm>
            <a:off x="5695364" y="1541878"/>
            <a:ext cx="564558" cy="138499"/>
          </a:xfrm>
          <a:prstGeom prst="rect">
            <a:avLst/>
          </a:prstGeom>
          <a:noFill/>
        </p:spPr>
        <p:txBody>
          <a:bodyPr wrap="square" lIns="0" tIns="0" rIns="0" bIns="0" rtlCol="0">
            <a:spAutoFit/>
          </a:bodyPr>
          <a:lstStyle/>
          <a:p>
            <a:pPr algn="ctr"/>
            <a:r>
              <a:rPr lang="en-US" sz="900" i="1" dirty="0" smtClean="0">
                <a:latin typeface="Arial" pitchFamily="34" charset="0"/>
                <a:cs typeface="Arial" pitchFamily="34" charset="0"/>
              </a:rPr>
              <a:t>CAGR%</a:t>
            </a:r>
            <a:endParaRPr lang="en-US" sz="900" i="1" dirty="0">
              <a:latin typeface="Arial" pitchFamily="34" charset="0"/>
              <a:cs typeface="Arial" pitchFamily="34" charset="0"/>
            </a:endParaRPr>
          </a:p>
        </p:txBody>
      </p:sp>
      <p:sp>
        <p:nvSpPr>
          <p:cNvPr id="31" name="TextBox 89"/>
          <p:cNvSpPr txBox="1"/>
          <p:nvPr/>
        </p:nvSpPr>
        <p:spPr>
          <a:xfrm>
            <a:off x="5714415" y="1681578"/>
            <a:ext cx="516018" cy="138499"/>
          </a:xfrm>
          <a:prstGeom prst="rect">
            <a:avLst/>
          </a:prstGeom>
          <a:noFill/>
        </p:spPr>
        <p:txBody>
          <a:bodyPr wrap="square" lIns="0" tIns="0" rIns="0" bIns="0" rtlCol="0">
            <a:spAutoFit/>
          </a:bodyPr>
          <a:lstStyle/>
          <a:p>
            <a:pPr algn="ctr"/>
            <a:r>
              <a:rPr lang="en-US" sz="900" i="1" dirty="0" smtClean="0">
                <a:latin typeface="Arial" pitchFamily="34" charset="0"/>
                <a:cs typeface="Arial" pitchFamily="34" charset="0"/>
              </a:rPr>
              <a:t>(2012-19)</a:t>
            </a:r>
            <a:endParaRPr lang="en-US" sz="900" i="1" dirty="0">
              <a:latin typeface="Arial" pitchFamily="34" charset="0"/>
              <a:cs typeface="Arial" pitchFamily="34" charset="0"/>
            </a:endParaRPr>
          </a:p>
        </p:txBody>
      </p:sp>
      <p:sp>
        <p:nvSpPr>
          <p:cNvPr id="32" name="TextBox 101"/>
          <p:cNvSpPr txBox="1"/>
          <p:nvPr/>
        </p:nvSpPr>
        <p:spPr>
          <a:xfrm>
            <a:off x="5742989" y="1968915"/>
            <a:ext cx="468393"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1</a:t>
            </a:r>
            <a:endParaRPr lang="en-US" sz="900" b="1" dirty="0">
              <a:latin typeface="Arial" pitchFamily="34" charset="0"/>
              <a:cs typeface="Arial" pitchFamily="34" charset="0"/>
            </a:endParaRPr>
          </a:p>
        </p:txBody>
      </p:sp>
      <p:sp>
        <p:nvSpPr>
          <p:cNvPr id="33" name="TextBox 103"/>
          <p:cNvSpPr txBox="1"/>
          <p:nvPr/>
        </p:nvSpPr>
        <p:spPr>
          <a:xfrm>
            <a:off x="5742989" y="2149890"/>
            <a:ext cx="468393" cy="138499"/>
          </a:xfrm>
          <a:prstGeom prst="rect">
            <a:avLst/>
          </a:prstGeom>
          <a:noFill/>
        </p:spPr>
        <p:txBody>
          <a:bodyPr wrap="square" lIns="0" tIns="0" rIns="0" bIns="0" rtlCol="0">
            <a:spAutoFit/>
          </a:bodyPr>
          <a:lstStyle/>
          <a:p>
            <a:pPr algn="ctr"/>
            <a:r>
              <a:rPr lang="en-US" sz="900" dirty="0" smtClean="0">
                <a:solidFill>
                  <a:schemeClr val="accent1"/>
                </a:solidFill>
                <a:latin typeface="Arial" pitchFamily="34" charset="0"/>
                <a:cs typeface="Arial" pitchFamily="34" charset="0"/>
              </a:rPr>
              <a:t>(8)</a:t>
            </a:r>
            <a:endParaRPr lang="en-US" sz="900" dirty="0">
              <a:solidFill>
                <a:schemeClr val="accent1"/>
              </a:solidFill>
              <a:latin typeface="Arial" pitchFamily="34" charset="0"/>
              <a:cs typeface="Arial" pitchFamily="34" charset="0"/>
            </a:endParaRPr>
          </a:p>
        </p:txBody>
      </p:sp>
      <p:sp>
        <p:nvSpPr>
          <p:cNvPr id="34" name="TextBox 136"/>
          <p:cNvSpPr txBox="1"/>
          <p:nvPr/>
        </p:nvSpPr>
        <p:spPr>
          <a:xfrm>
            <a:off x="5742989" y="2568990"/>
            <a:ext cx="468393" cy="138499"/>
          </a:xfrm>
          <a:prstGeom prst="rect">
            <a:avLst/>
          </a:prstGeom>
          <a:noFill/>
        </p:spPr>
        <p:txBody>
          <a:bodyPr wrap="square" lIns="0" tIns="0" rIns="0" bIns="0" rtlCol="0">
            <a:spAutoFit/>
          </a:bodyPr>
          <a:lstStyle/>
          <a:p>
            <a:pPr algn="ctr"/>
            <a:r>
              <a:rPr lang="en-US" sz="900" dirty="0" smtClean="0">
                <a:solidFill>
                  <a:schemeClr val="tx2"/>
                </a:solidFill>
                <a:latin typeface="Arial" pitchFamily="34" charset="0"/>
                <a:cs typeface="Arial" pitchFamily="34" charset="0"/>
              </a:rPr>
              <a:t>2</a:t>
            </a:r>
            <a:endParaRPr lang="en-US" sz="900" dirty="0">
              <a:solidFill>
                <a:schemeClr val="tx2"/>
              </a:solidFill>
              <a:latin typeface="Arial" pitchFamily="34" charset="0"/>
              <a:cs typeface="Arial" pitchFamily="34" charset="0"/>
            </a:endParaRPr>
          </a:p>
        </p:txBody>
      </p:sp>
      <p:sp>
        <p:nvSpPr>
          <p:cNvPr id="35" name="TextBox 142"/>
          <p:cNvSpPr txBox="1"/>
          <p:nvPr/>
        </p:nvSpPr>
        <p:spPr>
          <a:xfrm>
            <a:off x="5742989" y="2870615"/>
            <a:ext cx="468393" cy="138499"/>
          </a:xfrm>
          <a:prstGeom prst="rect">
            <a:avLst/>
          </a:prstGeom>
          <a:noFill/>
        </p:spPr>
        <p:txBody>
          <a:bodyPr wrap="square" lIns="0" tIns="0" rIns="0" bIns="0" rtlCol="0">
            <a:spAutoFit/>
          </a:bodyPr>
          <a:lstStyle/>
          <a:p>
            <a:pPr algn="ctr"/>
            <a:r>
              <a:rPr lang="en-US" sz="900" dirty="0" smtClean="0">
                <a:solidFill>
                  <a:schemeClr val="accent2"/>
                </a:solidFill>
                <a:latin typeface="Arial" pitchFamily="34" charset="0"/>
                <a:cs typeface="Arial" pitchFamily="34" charset="0"/>
              </a:rPr>
              <a:t>6</a:t>
            </a:r>
            <a:endParaRPr lang="en-US" sz="900" dirty="0">
              <a:solidFill>
                <a:schemeClr val="accent2"/>
              </a:solidFill>
              <a:latin typeface="Arial" pitchFamily="34" charset="0"/>
              <a:cs typeface="Arial" pitchFamily="34" charset="0"/>
            </a:endParaRPr>
          </a:p>
        </p:txBody>
      </p:sp>
      <p:sp>
        <p:nvSpPr>
          <p:cNvPr id="36" name="TextBox 153"/>
          <p:cNvSpPr txBox="1"/>
          <p:nvPr/>
        </p:nvSpPr>
        <p:spPr>
          <a:xfrm>
            <a:off x="4865101" y="1968915"/>
            <a:ext cx="1116000" cy="138499"/>
          </a:xfrm>
          <a:prstGeom prst="rect">
            <a:avLst/>
          </a:prstGeom>
          <a:noFill/>
        </p:spPr>
        <p:txBody>
          <a:bodyPr wrap="square" lIns="0" tIns="0" rIns="0" bIns="0" rtlCol="0">
            <a:spAutoFit/>
          </a:bodyPr>
          <a:lstStyle/>
          <a:p>
            <a:r>
              <a:rPr lang="en-US" sz="900" b="1" dirty="0" smtClean="0">
                <a:latin typeface="Arial" pitchFamily="34" charset="0"/>
                <a:cs typeface="Arial" pitchFamily="34" charset="0"/>
              </a:rPr>
              <a:t>Overall market</a:t>
            </a:r>
            <a:endParaRPr lang="en-US" sz="900" b="1" dirty="0">
              <a:latin typeface="Arial" pitchFamily="34" charset="0"/>
              <a:cs typeface="Arial" pitchFamily="34" charset="0"/>
            </a:endParaRPr>
          </a:p>
        </p:txBody>
      </p:sp>
      <p:sp>
        <p:nvSpPr>
          <p:cNvPr id="43" name="TextBox 154"/>
          <p:cNvSpPr txBox="1"/>
          <p:nvPr/>
        </p:nvSpPr>
        <p:spPr>
          <a:xfrm>
            <a:off x="4865101" y="2568990"/>
            <a:ext cx="1116000" cy="138499"/>
          </a:xfrm>
          <a:prstGeom prst="rect">
            <a:avLst/>
          </a:prstGeom>
          <a:noFill/>
        </p:spPr>
        <p:txBody>
          <a:bodyPr wrap="square" lIns="0" tIns="0" rIns="0" bIns="0" rtlCol="0">
            <a:spAutoFit/>
          </a:bodyPr>
          <a:lstStyle/>
          <a:p>
            <a:r>
              <a:rPr lang="en-US" sz="900" dirty="0" smtClean="0">
                <a:solidFill>
                  <a:schemeClr val="tx2"/>
                </a:solidFill>
                <a:latin typeface="Arial" pitchFamily="34" charset="0"/>
                <a:cs typeface="Arial" pitchFamily="34" charset="0"/>
              </a:rPr>
              <a:t>Addressable market</a:t>
            </a:r>
            <a:endParaRPr lang="en-US" sz="900" dirty="0">
              <a:solidFill>
                <a:schemeClr val="tx2"/>
              </a:solidFill>
              <a:latin typeface="Arial" pitchFamily="34" charset="0"/>
              <a:cs typeface="Arial" pitchFamily="34" charset="0"/>
            </a:endParaRPr>
          </a:p>
        </p:txBody>
      </p:sp>
      <p:sp>
        <p:nvSpPr>
          <p:cNvPr id="44" name="TextBox 155"/>
          <p:cNvSpPr txBox="1"/>
          <p:nvPr/>
        </p:nvSpPr>
        <p:spPr>
          <a:xfrm>
            <a:off x="4865101" y="2870615"/>
            <a:ext cx="1116000" cy="138499"/>
          </a:xfrm>
          <a:prstGeom prst="rect">
            <a:avLst/>
          </a:prstGeom>
          <a:noFill/>
        </p:spPr>
        <p:txBody>
          <a:bodyPr wrap="square" lIns="0" tIns="0" rIns="0" bIns="0" rtlCol="0">
            <a:spAutoFit/>
          </a:bodyPr>
          <a:lstStyle/>
          <a:p>
            <a:r>
              <a:rPr lang="en-US" sz="900" dirty="0" smtClean="0">
                <a:solidFill>
                  <a:schemeClr val="accent2"/>
                </a:solidFill>
                <a:latin typeface="Arial" pitchFamily="34" charset="0"/>
                <a:cs typeface="Arial" pitchFamily="34" charset="0"/>
              </a:rPr>
              <a:t>Realized market</a:t>
            </a:r>
            <a:endParaRPr lang="en-US" sz="900" dirty="0">
              <a:solidFill>
                <a:schemeClr val="accent2"/>
              </a:solidFill>
              <a:latin typeface="Arial" pitchFamily="34" charset="0"/>
              <a:cs typeface="Arial" pitchFamily="34" charset="0"/>
            </a:endParaRPr>
          </a:p>
        </p:txBody>
      </p:sp>
      <p:sp>
        <p:nvSpPr>
          <p:cNvPr id="45" name="TextBox 173"/>
          <p:cNvSpPr txBox="1"/>
          <p:nvPr/>
        </p:nvSpPr>
        <p:spPr>
          <a:xfrm>
            <a:off x="4865101" y="2149890"/>
            <a:ext cx="1116000" cy="138499"/>
          </a:xfrm>
          <a:prstGeom prst="rect">
            <a:avLst/>
          </a:prstGeom>
          <a:noFill/>
        </p:spPr>
        <p:txBody>
          <a:bodyPr wrap="square" lIns="0" tIns="0" rIns="0" bIns="0" rtlCol="0">
            <a:spAutoFit/>
          </a:bodyPr>
          <a:lstStyle/>
          <a:p>
            <a:r>
              <a:rPr lang="en-US" sz="900" dirty="0" smtClean="0">
                <a:solidFill>
                  <a:schemeClr val="accent1"/>
                </a:solidFill>
                <a:latin typeface="Arial" pitchFamily="34" charset="0"/>
                <a:cs typeface="Arial" pitchFamily="34" charset="0"/>
              </a:rPr>
              <a:t>Remaining market</a:t>
            </a:r>
            <a:endParaRPr lang="en-US" sz="900" dirty="0">
              <a:solidFill>
                <a:schemeClr val="accent1"/>
              </a:solidFill>
              <a:latin typeface="Arial" pitchFamily="34" charset="0"/>
              <a:cs typeface="Arial" pitchFamily="34" charset="0"/>
            </a:endParaRPr>
          </a:p>
        </p:txBody>
      </p:sp>
      <p:graphicFrame>
        <p:nvGraphicFramePr>
          <p:cNvPr id="7" name="Object 91"/>
          <p:cNvGraphicFramePr>
            <a:graphicFrameLocks noChangeAspect="1"/>
          </p:cNvGraphicFramePr>
          <p:nvPr>
            <p:custDataLst>
              <p:tags r:id="rId3"/>
            </p:custDataLst>
            <p:extLst>
              <p:ext uri="{D42A27DB-BD31-4B8C-83A1-F6EECF244321}">
                <p14:modId xmlns:p14="http://schemas.microsoft.com/office/powerpoint/2010/main" val="1581423410"/>
              </p:ext>
            </p:extLst>
          </p:nvPr>
        </p:nvGraphicFramePr>
        <p:xfrm>
          <a:off x="2550159" y="1658620"/>
          <a:ext cx="2117854" cy="1662499"/>
        </p:xfrm>
        <a:graphic>
          <a:graphicData uri="http://schemas.openxmlformats.org/drawingml/2006/chart">
            <c:chart xmlns:c="http://schemas.openxmlformats.org/drawingml/2006/chart" xmlns:r="http://schemas.openxmlformats.org/officeDocument/2006/relationships" r:id="rId19"/>
          </a:graphicData>
        </a:graphic>
      </p:graphicFrame>
      <p:sp>
        <p:nvSpPr>
          <p:cNvPr id="51" name="Rectangle 111"/>
          <p:cNvSpPr/>
          <p:nvPr>
            <p:custDataLst>
              <p:tags r:id="rId4"/>
            </p:custDataLst>
          </p:nvPr>
        </p:nvSpPr>
        <p:spPr bwMode="auto">
          <a:xfrm>
            <a:off x="4185285" y="319532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2019</a:t>
            </a:r>
            <a:endParaRPr lang="en-US" sz="900" dirty="0" smtClean="0">
              <a:solidFill>
                <a:schemeClr val="tx1"/>
              </a:solidFill>
              <a:cs typeface="Arial"/>
              <a:sym typeface="Arial"/>
            </a:endParaRPr>
          </a:p>
          <a:p>
            <a:pPr algn="ctr">
              <a:spcBef>
                <a:spcPct val="0"/>
              </a:spcBef>
              <a:spcAft>
                <a:spcPct val="0"/>
              </a:spcAft>
            </a:pPr>
            <a:endParaRPr lang="en-US" sz="900" dirty="0">
              <a:solidFill>
                <a:schemeClr val="tx1"/>
              </a:solidFill>
              <a:latin typeface="Arial"/>
              <a:cs typeface="Arial"/>
              <a:sym typeface="Arial"/>
            </a:endParaRPr>
          </a:p>
        </p:txBody>
      </p:sp>
      <p:sp>
        <p:nvSpPr>
          <p:cNvPr id="52" name="Rectangle 118"/>
          <p:cNvSpPr/>
          <p:nvPr>
            <p:custDataLst>
              <p:tags r:id="rId5"/>
            </p:custDataLst>
          </p:nvPr>
        </p:nvSpPr>
        <p:spPr bwMode="gray">
          <a:xfrm>
            <a:off x="4215130" y="1969770"/>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spcBef>
                <a:spcPct val="0"/>
              </a:spcBef>
              <a:spcAft>
                <a:spcPct val="0"/>
              </a:spcAft>
            </a:pPr>
            <a:fld id="{1956D8C0-F464-41FD-B294-F329691ED7B8}" type="datetime'''''''''''''''4''''''''7''''''''1'''''''''''''">
              <a:rPr lang="en-US" sz="900" b="1" smtClean="0">
                <a:solidFill>
                  <a:schemeClr val="tx1"/>
                </a:solidFill>
                <a:cs typeface="Arial"/>
              </a:rPr>
              <a:pPr algn="ctr">
                <a:spcBef>
                  <a:spcPct val="0"/>
                </a:spcBef>
                <a:spcAft>
                  <a:spcPct val="0"/>
                </a:spcAft>
              </a:pPr>
              <a:t>471</a:t>
            </a:fld>
            <a:endParaRPr lang="en-US" sz="900" b="1" dirty="0">
              <a:solidFill>
                <a:schemeClr val="tx1"/>
              </a:solidFill>
              <a:latin typeface="Arial"/>
              <a:cs typeface="Arial"/>
              <a:sym typeface="Arial"/>
            </a:endParaRPr>
          </a:p>
        </p:txBody>
      </p:sp>
      <p:sp>
        <p:nvSpPr>
          <p:cNvPr id="53" name="Rectangle 48"/>
          <p:cNvSpPr/>
          <p:nvPr>
            <p:custDataLst>
              <p:tags r:id="rId6"/>
            </p:custDataLst>
          </p:nvPr>
        </p:nvSpPr>
        <p:spPr bwMode="gray">
          <a:xfrm>
            <a:off x="4222750" y="2565400"/>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spcBef>
                <a:spcPct val="0"/>
              </a:spcBef>
              <a:spcAft>
                <a:spcPct val="0"/>
              </a:spcAft>
            </a:pPr>
            <a:fld id="{DFAE427B-8A01-4E53-931D-2F42799A3724}" type="datetime'''4''''''''''''''''''''''''''''2''''''''''''4'''''''''''''''''">
              <a:rPr lang="en-US" sz="900" smtClean="0">
                <a:solidFill>
                  <a:schemeClr val="bg1"/>
                </a:solidFill>
                <a:latin typeface="Arial"/>
                <a:cs typeface="Arial"/>
                <a:sym typeface="Arial"/>
              </a:rPr>
              <a:pPr algn="ctr">
                <a:spcBef>
                  <a:spcPct val="0"/>
                </a:spcBef>
                <a:spcAft>
                  <a:spcPct val="0"/>
                </a:spcAft>
              </a:pPr>
              <a:t>424</a:t>
            </a:fld>
            <a:endParaRPr lang="en-US" sz="900" dirty="0">
              <a:solidFill>
                <a:schemeClr val="bg1"/>
              </a:solidFill>
              <a:latin typeface="Arial"/>
              <a:cs typeface="Arial"/>
              <a:sym typeface="Arial"/>
            </a:endParaRPr>
          </a:p>
        </p:txBody>
      </p:sp>
      <p:sp>
        <p:nvSpPr>
          <p:cNvPr id="54" name="Rectangle 107"/>
          <p:cNvSpPr/>
          <p:nvPr>
            <p:custDataLst>
              <p:tags r:id="rId7"/>
            </p:custDataLst>
          </p:nvPr>
        </p:nvSpPr>
        <p:spPr bwMode="auto">
          <a:xfrm>
            <a:off x="3618547" y="319532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2015</a:t>
            </a:r>
            <a:endParaRPr lang="en-US" sz="900" dirty="0" smtClean="0">
              <a:solidFill>
                <a:schemeClr val="tx1"/>
              </a:solidFill>
              <a:cs typeface="Arial"/>
              <a:sym typeface="Arial"/>
            </a:endParaRPr>
          </a:p>
          <a:p>
            <a:pPr algn="ctr">
              <a:spcBef>
                <a:spcPct val="0"/>
              </a:spcBef>
              <a:spcAft>
                <a:spcPct val="0"/>
              </a:spcAft>
            </a:pPr>
            <a:endParaRPr lang="en-US" sz="900" dirty="0">
              <a:solidFill>
                <a:schemeClr val="tx1"/>
              </a:solidFill>
              <a:latin typeface="Arial"/>
              <a:cs typeface="Arial"/>
              <a:sym typeface="Arial"/>
            </a:endParaRPr>
          </a:p>
        </p:txBody>
      </p:sp>
      <p:sp>
        <p:nvSpPr>
          <p:cNvPr id="55" name="Rectangle 114"/>
          <p:cNvSpPr/>
          <p:nvPr>
            <p:custDataLst>
              <p:tags r:id="rId8"/>
            </p:custDataLst>
          </p:nvPr>
        </p:nvSpPr>
        <p:spPr bwMode="gray">
          <a:xfrm>
            <a:off x="3648392" y="1988820"/>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spcBef>
                <a:spcPct val="0"/>
              </a:spcBef>
              <a:spcAft>
                <a:spcPct val="0"/>
              </a:spcAft>
            </a:pPr>
            <a:fld id="{307297BC-EB16-49FE-AD0A-9BD1B64CCDF2}" type="datetime'''''''''''''''4''''''''''6''''''''''''2'''''''''''''''''''">
              <a:rPr lang="en-US" sz="900" b="1" smtClean="0">
                <a:solidFill>
                  <a:schemeClr val="tx1"/>
                </a:solidFill>
                <a:cs typeface="Arial"/>
              </a:rPr>
              <a:pPr algn="ctr">
                <a:spcBef>
                  <a:spcPct val="0"/>
                </a:spcBef>
                <a:spcAft>
                  <a:spcPct val="0"/>
                </a:spcAft>
              </a:pPr>
              <a:t>462</a:t>
            </a:fld>
            <a:endParaRPr lang="en-US" sz="900" b="1" dirty="0">
              <a:solidFill>
                <a:schemeClr val="tx1"/>
              </a:solidFill>
              <a:latin typeface="Arial"/>
              <a:cs typeface="Arial"/>
              <a:sym typeface="Arial"/>
            </a:endParaRPr>
          </a:p>
        </p:txBody>
      </p:sp>
      <p:sp>
        <p:nvSpPr>
          <p:cNvPr id="56" name="Rectangle 47"/>
          <p:cNvSpPr/>
          <p:nvPr>
            <p:custDataLst>
              <p:tags r:id="rId9"/>
            </p:custDataLst>
          </p:nvPr>
        </p:nvSpPr>
        <p:spPr bwMode="gray">
          <a:xfrm>
            <a:off x="3656012" y="2644457"/>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spcBef>
                <a:spcPct val="0"/>
              </a:spcBef>
              <a:spcAft>
                <a:spcPct val="0"/>
              </a:spcAft>
            </a:pPr>
            <a:fld id="{C29A54AF-9722-4AB7-A769-CA739F58D13F}" type="datetime'''''''''3''''''''''''''''''''''''''''''''9''''''''''''''''4'''">
              <a:rPr lang="en-US" sz="900" smtClean="0">
                <a:solidFill>
                  <a:schemeClr val="bg1"/>
                </a:solidFill>
                <a:latin typeface="Arial"/>
                <a:cs typeface="Arial"/>
                <a:sym typeface="Arial"/>
              </a:rPr>
              <a:pPr algn="ctr">
                <a:spcBef>
                  <a:spcPct val="0"/>
                </a:spcBef>
                <a:spcAft>
                  <a:spcPct val="0"/>
                </a:spcAft>
              </a:pPr>
              <a:t>394</a:t>
            </a:fld>
            <a:endParaRPr lang="en-US" sz="900" dirty="0">
              <a:solidFill>
                <a:schemeClr val="bg1"/>
              </a:solidFill>
              <a:latin typeface="Arial"/>
              <a:cs typeface="Arial"/>
              <a:sym typeface="Arial"/>
            </a:endParaRPr>
          </a:p>
        </p:txBody>
      </p:sp>
      <p:sp>
        <p:nvSpPr>
          <p:cNvPr id="57" name="Rectangle 92"/>
          <p:cNvSpPr/>
          <p:nvPr>
            <p:custDataLst>
              <p:tags r:id="rId10"/>
            </p:custDataLst>
          </p:nvPr>
        </p:nvSpPr>
        <p:spPr bwMode="auto">
          <a:xfrm>
            <a:off x="3051810" y="319532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2012</a:t>
            </a:r>
            <a:endParaRPr lang="en-US" sz="900" dirty="0">
              <a:solidFill>
                <a:schemeClr val="tx1"/>
              </a:solidFill>
              <a:cs typeface="Arial"/>
              <a:sym typeface="Arial"/>
            </a:endParaRPr>
          </a:p>
        </p:txBody>
      </p:sp>
      <p:sp>
        <p:nvSpPr>
          <p:cNvPr id="58" name="Rectangle 98"/>
          <p:cNvSpPr/>
          <p:nvPr>
            <p:custDataLst>
              <p:tags r:id="rId11"/>
            </p:custDataLst>
          </p:nvPr>
        </p:nvSpPr>
        <p:spPr bwMode="gray">
          <a:xfrm>
            <a:off x="3081655" y="2007870"/>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b" anchorCtr="0">
            <a:noAutofit/>
          </a:bodyPr>
          <a:lstStyle/>
          <a:p>
            <a:pPr algn="ctr">
              <a:spcBef>
                <a:spcPct val="0"/>
              </a:spcBef>
              <a:spcAft>
                <a:spcPct val="0"/>
              </a:spcAft>
            </a:pPr>
            <a:fld id="{7567D2C1-5075-452D-A365-DB5F554493A6}" type="datetime'''''''''''''4''''''''5''''''''''''''''5'''''">
              <a:rPr lang="en-US" sz="900" b="1" smtClean="0">
                <a:solidFill>
                  <a:schemeClr val="tx1"/>
                </a:solidFill>
                <a:cs typeface="Arial"/>
              </a:rPr>
              <a:pPr algn="ctr">
                <a:spcBef>
                  <a:spcPct val="0"/>
                </a:spcBef>
                <a:spcAft>
                  <a:spcPct val="0"/>
                </a:spcAft>
              </a:pPr>
              <a:t>455</a:t>
            </a:fld>
            <a:endParaRPr lang="en-US" sz="900" b="1" dirty="0">
              <a:solidFill>
                <a:schemeClr val="tx1"/>
              </a:solidFill>
              <a:latin typeface="Arial"/>
              <a:cs typeface="Arial"/>
              <a:sym typeface="Arial"/>
            </a:endParaRPr>
          </a:p>
        </p:txBody>
      </p:sp>
      <p:sp>
        <p:nvSpPr>
          <p:cNvPr id="59" name="Rectangle 46"/>
          <p:cNvSpPr/>
          <p:nvPr>
            <p:custDataLst>
              <p:tags r:id="rId12"/>
            </p:custDataLst>
          </p:nvPr>
        </p:nvSpPr>
        <p:spPr bwMode="gray">
          <a:xfrm>
            <a:off x="3074035" y="2698750"/>
            <a:ext cx="22225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5875" tIns="0" rIns="15875" bIns="0" rtlCol="0" anchor="ctr" anchorCtr="0">
            <a:noAutofit/>
          </a:bodyPr>
          <a:lstStyle/>
          <a:p>
            <a:pPr algn="ctr">
              <a:spcBef>
                <a:spcPct val="0"/>
              </a:spcBef>
              <a:spcAft>
                <a:spcPct val="0"/>
              </a:spcAft>
            </a:pPr>
            <a:fld id="{A8A7001A-7BE6-4315-BDAB-F3F956C47960}" type="datetime'''''''''''''''''''''''''''''3''7''''4'">
              <a:rPr lang="en-US" sz="900" smtClean="0">
                <a:solidFill>
                  <a:schemeClr val="bg1"/>
                </a:solidFill>
                <a:latin typeface="Arial"/>
                <a:cs typeface="Arial"/>
                <a:sym typeface="Arial"/>
              </a:rPr>
              <a:pPr algn="ctr">
                <a:spcBef>
                  <a:spcPct val="0"/>
                </a:spcBef>
                <a:spcAft>
                  <a:spcPct val="0"/>
                </a:spcAft>
              </a:pPr>
              <a:t>374</a:t>
            </a:fld>
            <a:endParaRPr lang="en-US" sz="900" dirty="0">
              <a:solidFill>
                <a:schemeClr val="bg1"/>
              </a:solidFill>
              <a:latin typeface="Arial"/>
              <a:cs typeface="Arial"/>
              <a:sym typeface="Arial"/>
            </a:endParaRPr>
          </a:p>
        </p:txBody>
      </p:sp>
      <p:sp>
        <p:nvSpPr>
          <p:cNvPr id="60" name="TextBox 88"/>
          <p:cNvSpPr txBox="1"/>
          <p:nvPr/>
        </p:nvSpPr>
        <p:spPr>
          <a:xfrm>
            <a:off x="2483859" y="1635913"/>
            <a:ext cx="864097" cy="144016"/>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tons k</a:t>
            </a:r>
            <a:endParaRPr lang="en-US" sz="900" dirty="0">
              <a:latin typeface="Arial" pitchFamily="34" charset="0"/>
              <a:cs typeface="Arial" pitchFamily="34" charset="0"/>
            </a:endParaRPr>
          </a:p>
        </p:txBody>
      </p:sp>
      <p:sp>
        <p:nvSpPr>
          <p:cNvPr id="61" name="TextBox 88"/>
          <p:cNvSpPr txBox="1"/>
          <p:nvPr/>
        </p:nvSpPr>
        <p:spPr>
          <a:xfrm>
            <a:off x="4890139" y="3419157"/>
            <a:ext cx="912570"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Recycling quote</a:t>
            </a:r>
            <a:endParaRPr lang="en-US" sz="900" dirty="0">
              <a:latin typeface="Arial" pitchFamily="34" charset="0"/>
              <a:cs typeface="Arial" pitchFamily="34" charset="0"/>
            </a:endParaRPr>
          </a:p>
        </p:txBody>
      </p:sp>
      <p:sp>
        <p:nvSpPr>
          <p:cNvPr id="62" name="TextBox 88"/>
          <p:cNvSpPr txBox="1"/>
          <p:nvPr/>
        </p:nvSpPr>
        <p:spPr>
          <a:xfrm>
            <a:off x="3023805" y="3422332"/>
            <a:ext cx="396000" cy="144000"/>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28%</a:t>
            </a:r>
            <a:endParaRPr lang="en-US" sz="900" dirty="0">
              <a:latin typeface="Arial" pitchFamily="34" charset="0"/>
              <a:cs typeface="Arial" pitchFamily="34" charset="0"/>
            </a:endParaRPr>
          </a:p>
        </p:txBody>
      </p:sp>
      <p:sp>
        <p:nvSpPr>
          <p:cNvPr id="63" name="TextBox 88"/>
          <p:cNvSpPr txBox="1"/>
          <p:nvPr/>
        </p:nvSpPr>
        <p:spPr>
          <a:xfrm>
            <a:off x="3577149" y="3422332"/>
            <a:ext cx="396000" cy="144000"/>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32%</a:t>
            </a:r>
            <a:endParaRPr lang="en-US" sz="900" dirty="0">
              <a:latin typeface="Arial" pitchFamily="34" charset="0"/>
              <a:cs typeface="Arial" pitchFamily="34" charset="0"/>
            </a:endParaRPr>
          </a:p>
        </p:txBody>
      </p:sp>
      <p:sp>
        <p:nvSpPr>
          <p:cNvPr id="64" name="TextBox 88"/>
          <p:cNvSpPr txBox="1"/>
          <p:nvPr/>
        </p:nvSpPr>
        <p:spPr>
          <a:xfrm>
            <a:off x="4130494" y="3422332"/>
            <a:ext cx="396000" cy="144000"/>
          </a:xfrm>
          <a:prstGeom prst="rect">
            <a:avLst/>
          </a:prstGeom>
          <a:noFill/>
        </p:spPr>
        <p:txBody>
          <a:bodyPr wrap="square" lIns="0" tIns="0" rIns="0" bIns="0" rtlCol="0">
            <a:spAutoFit/>
          </a:bodyPr>
          <a:lstStyle/>
          <a:p>
            <a:pPr algn="ctr"/>
            <a:r>
              <a:rPr lang="en-US" sz="900" dirty="0" smtClean="0">
                <a:latin typeface="Arial" pitchFamily="34" charset="0"/>
                <a:cs typeface="Arial" pitchFamily="34" charset="0"/>
              </a:rPr>
              <a:t>39%</a:t>
            </a:r>
            <a:endParaRPr lang="en-US" sz="900" dirty="0">
              <a:latin typeface="Arial" pitchFamily="34" charset="0"/>
              <a:cs typeface="Arial" pitchFamily="34" charset="0"/>
            </a:endParaRPr>
          </a:p>
        </p:txBody>
      </p:sp>
      <p:sp>
        <p:nvSpPr>
          <p:cNvPr id="65" name="Rounded Rectangle 196"/>
          <p:cNvSpPr/>
          <p:nvPr/>
        </p:nvSpPr>
        <p:spPr>
          <a:xfrm>
            <a:off x="2895600" y="3374707"/>
            <a:ext cx="3131819" cy="24479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0"/>
          <p:cNvSpPr txBox="1"/>
          <p:nvPr/>
        </p:nvSpPr>
        <p:spPr>
          <a:xfrm>
            <a:off x="3109595" y="2909570"/>
            <a:ext cx="192360" cy="138499"/>
          </a:xfrm>
          <a:prstGeom prst="rect">
            <a:avLst/>
          </a:prstGeom>
          <a:solidFill>
            <a:schemeClr val="accent2"/>
          </a:solidFill>
          <a:ln>
            <a:noFill/>
          </a:ln>
        </p:spPr>
        <p:txBody>
          <a:bodyPr wrap="none" lIns="0" tIns="0" rIns="0" bIns="0" rtlCol="0">
            <a:spAutoFit/>
          </a:bodyPr>
          <a:lstStyle/>
          <a:p>
            <a:r>
              <a:rPr lang="en-US" sz="900" dirty="0" smtClean="0">
                <a:solidFill>
                  <a:schemeClr val="bg1"/>
                </a:solidFill>
              </a:rPr>
              <a:t>126</a:t>
            </a:r>
          </a:p>
        </p:txBody>
      </p:sp>
      <p:sp>
        <p:nvSpPr>
          <p:cNvPr id="67" name="TextBox 71"/>
          <p:cNvSpPr txBox="1"/>
          <p:nvPr/>
        </p:nvSpPr>
        <p:spPr>
          <a:xfrm>
            <a:off x="3668712" y="2860040"/>
            <a:ext cx="192360" cy="138499"/>
          </a:xfrm>
          <a:prstGeom prst="rect">
            <a:avLst/>
          </a:prstGeom>
          <a:solidFill>
            <a:schemeClr val="accent2"/>
          </a:solidFill>
          <a:ln>
            <a:noFill/>
          </a:ln>
        </p:spPr>
        <p:txBody>
          <a:bodyPr wrap="none" lIns="0" tIns="0" rIns="0" bIns="0" rtlCol="0">
            <a:spAutoFit/>
          </a:bodyPr>
          <a:lstStyle/>
          <a:p>
            <a:r>
              <a:rPr lang="en-US" sz="900" dirty="0" smtClean="0">
                <a:solidFill>
                  <a:schemeClr val="bg1"/>
                </a:solidFill>
              </a:rPr>
              <a:t>149</a:t>
            </a:r>
          </a:p>
        </p:txBody>
      </p:sp>
      <p:sp>
        <p:nvSpPr>
          <p:cNvPr id="68" name="TextBox 72"/>
          <p:cNvSpPr txBox="1"/>
          <p:nvPr/>
        </p:nvSpPr>
        <p:spPr>
          <a:xfrm>
            <a:off x="4239507" y="2787650"/>
            <a:ext cx="192360" cy="138499"/>
          </a:xfrm>
          <a:prstGeom prst="rect">
            <a:avLst/>
          </a:prstGeom>
          <a:solidFill>
            <a:schemeClr val="accent2"/>
          </a:solidFill>
          <a:ln>
            <a:noFill/>
          </a:ln>
        </p:spPr>
        <p:txBody>
          <a:bodyPr wrap="none" lIns="0" tIns="0" rIns="0" bIns="0" rtlCol="0">
            <a:spAutoFit/>
          </a:bodyPr>
          <a:lstStyle/>
          <a:p>
            <a:r>
              <a:rPr lang="en-US" sz="900" dirty="0" smtClean="0">
                <a:solidFill>
                  <a:schemeClr val="bg1"/>
                </a:solidFill>
              </a:rPr>
              <a:t>186</a:t>
            </a:r>
          </a:p>
        </p:txBody>
      </p:sp>
      <p:sp>
        <p:nvSpPr>
          <p:cNvPr id="69" name="TextBox 60"/>
          <p:cNvSpPr txBox="1"/>
          <p:nvPr/>
        </p:nvSpPr>
        <p:spPr>
          <a:xfrm>
            <a:off x="3133090" y="2201545"/>
            <a:ext cx="128240" cy="138499"/>
          </a:xfrm>
          <a:prstGeom prst="rect">
            <a:avLst/>
          </a:prstGeom>
          <a:noFill/>
          <a:ln>
            <a:noFill/>
          </a:ln>
        </p:spPr>
        <p:txBody>
          <a:bodyPr wrap="none" lIns="0" tIns="0" rIns="0" bIns="0" rtlCol="0">
            <a:spAutoFit/>
          </a:bodyPr>
          <a:lstStyle/>
          <a:p>
            <a:r>
              <a:rPr lang="en-US" sz="900" dirty="0" smtClean="0">
                <a:solidFill>
                  <a:schemeClr val="bg1"/>
                </a:solidFill>
              </a:rPr>
              <a:t>81</a:t>
            </a:r>
          </a:p>
        </p:txBody>
      </p:sp>
      <p:sp>
        <p:nvSpPr>
          <p:cNvPr id="70" name="TextBox 71"/>
          <p:cNvSpPr txBox="1"/>
          <p:nvPr/>
        </p:nvSpPr>
        <p:spPr>
          <a:xfrm>
            <a:off x="3699051" y="2182495"/>
            <a:ext cx="128240" cy="138499"/>
          </a:xfrm>
          <a:prstGeom prst="rect">
            <a:avLst/>
          </a:prstGeom>
          <a:noFill/>
          <a:ln>
            <a:noFill/>
          </a:ln>
        </p:spPr>
        <p:txBody>
          <a:bodyPr wrap="none" lIns="0" tIns="0" rIns="0" bIns="0" rtlCol="0">
            <a:spAutoFit/>
          </a:bodyPr>
          <a:lstStyle/>
          <a:p>
            <a:r>
              <a:rPr lang="en-US" sz="900" dirty="0" smtClean="0">
                <a:solidFill>
                  <a:schemeClr val="bg1"/>
                </a:solidFill>
              </a:rPr>
              <a:t>67</a:t>
            </a:r>
          </a:p>
        </p:txBody>
      </p:sp>
      <p:sp>
        <p:nvSpPr>
          <p:cNvPr id="71" name="TextBox 72"/>
          <p:cNvSpPr txBox="1"/>
          <p:nvPr/>
        </p:nvSpPr>
        <p:spPr>
          <a:xfrm>
            <a:off x="4264660" y="2136775"/>
            <a:ext cx="128240" cy="138499"/>
          </a:xfrm>
          <a:prstGeom prst="rect">
            <a:avLst/>
          </a:prstGeom>
          <a:noFill/>
          <a:ln>
            <a:noFill/>
          </a:ln>
        </p:spPr>
        <p:txBody>
          <a:bodyPr wrap="none" lIns="0" tIns="0" rIns="0" bIns="0" rtlCol="0">
            <a:spAutoFit/>
          </a:bodyPr>
          <a:lstStyle/>
          <a:p>
            <a:r>
              <a:rPr lang="en-US" sz="900" dirty="0" smtClean="0">
                <a:solidFill>
                  <a:schemeClr val="bg1"/>
                </a:solidFill>
              </a:rPr>
              <a:t>47</a:t>
            </a:r>
          </a:p>
        </p:txBody>
      </p:sp>
      <p:sp>
        <p:nvSpPr>
          <p:cNvPr id="72" name="TextBox 202"/>
          <p:cNvSpPr txBox="1"/>
          <p:nvPr/>
        </p:nvSpPr>
        <p:spPr>
          <a:xfrm>
            <a:off x="5708650" y="4048125"/>
            <a:ext cx="564558" cy="138499"/>
          </a:xfrm>
          <a:prstGeom prst="rect">
            <a:avLst/>
          </a:prstGeom>
          <a:noFill/>
        </p:spPr>
        <p:txBody>
          <a:bodyPr wrap="square" lIns="0" tIns="0" rIns="0" bIns="0" rtlCol="0">
            <a:spAutoFit/>
          </a:bodyPr>
          <a:lstStyle/>
          <a:p>
            <a:pPr algn="ctr"/>
            <a:r>
              <a:rPr lang="en-US" sz="900" i="1" dirty="0" smtClean="0">
                <a:latin typeface="Arial" pitchFamily="34" charset="0"/>
                <a:cs typeface="Arial" pitchFamily="34" charset="0"/>
              </a:rPr>
              <a:t>CAGR%</a:t>
            </a:r>
            <a:endParaRPr lang="en-US" sz="900" i="1" dirty="0">
              <a:latin typeface="Arial" pitchFamily="34" charset="0"/>
              <a:cs typeface="Arial" pitchFamily="34" charset="0"/>
            </a:endParaRPr>
          </a:p>
        </p:txBody>
      </p:sp>
      <p:sp>
        <p:nvSpPr>
          <p:cNvPr id="73" name="TextBox 203"/>
          <p:cNvSpPr txBox="1"/>
          <p:nvPr/>
        </p:nvSpPr>
        <p:spPr>
          <a:xfrm>
            <a:off x="5714415" y="4183062"/>
            <a:ext cx="529304" cy="138499"/>
          </a:xfrm>
          <a:prstGeom prst="rect">
            <a:avLst/>
          </a:prstGeom>
          <a:noFill/>
        </p:spPr>
        <p:txBody>
          <a:bodyPr wrap="square" lIns="0" tIns="0" rIns="0" bIns="0" rtlCol="0">
            <a:spAutoFit/>
          </a:bodyPr>
          <a:lstStyle/>
          <a:p>
            <a:pPr algn="ctr"/>
            <a:r>
              <a:rPr lang="en-US" sz="900" i="1" dirty="0" smtClean="0">
                <a:latin typeface="Arial" pitchFamily="34" charset="0"/>
                <a:cs typeface="Arial" pitchFamily="34" charset="0"/>
              </a:rPr>
              <a:t>(2012-19)</a:t>
            </a:r>
            <a:endParaRPr lang="en-US" sz="900" i="1" dirty="0">
              <a:latin typeface="Arial" pitchFamily="34" charset="0"/>
              <a:cs typeface="Arial" pitchFamily="34" charset="0"/>
            </a:endParaRPr>
          </a:p>
        </p:txBody>
      </p:sp>
      <p:sp>
        <p:nvSpPr>
          <p:cNvPr id="74" name="TextBox 205"/>
          <p:cNvSpPr txBox="1"/>
          <p:nvPr/>
        </p:nvSpPr>
        <p:spPr>
          <a:xfrm>
            <a:off x="5756275" y="4351337"/>
            <a:ext cx="468393" cy="138499"/>
          </a:xfrm>
          <a:prstGeom prst="rect">
            <a:avLst/>
          </a:prstGeom>
          <a:noFill/>
        </p:spPr>
        <p:txBody>
          <a:bodyPr wrap="square" lIns="0" tIns="0" rIns="0" bIns="0" rtlCol="0">
            <a:spAutoFit/>
          </a:bodyPr>
          <a:lstStyle/>
          <a:p>
            <a:pPr algn="ctr"/>
            <a:r>
              <a:rPr lang="en-US" sz="900" b="1" dirty="0" smtClean="0">
                <a:latin typeface="Arial" pitchFamily="34" charset="0"/>
                <a:cs typeface="Arial" pitchFamily="34" charset="0"/>
              </a:rPr>
              <a:t>6</a:t>
            </a:r>
            <a:endParaRPr lang="en-US" sz="900" b="1" dirty="0">
              <a:latin typeface="Arial" pitchFamily="34" charset="0"/>
              <a:cs typeface="Arial" pitchFamily="34" charset="0"/>
            </a:endParaRPr>
          </a:p>
        </p:txBody>
      </p:sp>
      <p:sp>
        <p:nvSpPr>
          <p:cNvPr id="75" name="TextBox 259"/>
          <p:cNvSpPr txBox="1"/>
          <p:nvPr/>
        </p:nvSpPr>
        <p:spPr>
          <a:xfrm>
            <a:off x="4878387" y="4351337"/>
            <a:ext cx="1116000" cy="138499"/>
          </a:xfrm>
          <a:prstGeom prst="rect">
            <a:avLst/>
          </a:prstGeom>
          <a:noFill/>
        </p:spPr>
        <p:txBody>
          <a:bodyPr wrap="square" lIns="0" tIns="0" rIns="0" bIns="0" rtlCol="0">
            <a:spAutoFit/>
          </a:bodyPr>
          <a:lstStyle/>
          <a:p>
            <a:r>
              <a:rPr lang="en-US" sz="900" b="1" dirty="0" smtClean="0">
                <a:latin typeface="Arial" pitchFamily="34" charset="0"/>
                <a:cs typeface="Arial" pitchFamily="34" charset="0"/>
              </a:rPr>
              <a:t>Market value</a:t>
            </a:r>
            <a:endParaRPr lang="en-US" sz="900" b="1" dirty="0">
              <a:latin typeface="Arial" pitchFamily="34" charset="0"/>
              <a:cs typeface="Arial" pitchFamily="34" charset="0"/>
            </a:endParaRPr>
          </a:p>
        </p:txBody>
      </p:sp>
      <p:graphicFrame>
        <p:nvGraphicFramePr>
          <p:cNvPr id="10" name="Object 57"/>
          <p:cNvGraphicFramePr>
            <a:graphicFrameLocks noChangeAspect="1"/>
          </p:cNvGraphicFramePr>
          <p:nvPr>
            <p:custDataLst>
              <p:tags r:id="rId13"/>
            </p:custDataLst>
            <p:extLst>
              <p:ext uri="{D42A27DB-BD31-4B8C-83A1-F6EECF244321}">
                <p14:modId xmlns:p14="http://schemas.microsoft.com/office/powerpoint/2010/main" val="1927196755"/>
              </p:ext>
            </p:extLst>
          </p:nvPr>
        </p:nvGraphicFramePr>
        <p:xfrm>
          <a:off x="2565399" y="4127500"/>
          <a:ext cx="2117854" cy="1765261"/>
        </p:xfrm>
        <a:graphic>
          <a:graphicData uri="http://schemas.openxmlformats.org/drawingml/2006/chart">
            <c:chart xmlns:c="http://schemas.openxmlformats.org/drawingml/2006/chart" xmlns:r="http://schemas.openxmlformats.org/officeDocument/2006/relationships" r:id="rId20"/>
          </a:graphicData>
        </a:graphic>
      </p:graphicFrame>
      <p:sp>
        <p:nvSpPr>
          <p:cNvPr id="77" name="Rectangle 94"/>
          <p:cNvSpPr/>
          <p:nvPr>
            <p:custDataLst>
              <p:tags r:id="rId14"/>
            </p:custDataLst>
          </p:nvPr>
        </p:nvSpPr>
        <p:spPr bwMode="auto">
          <a:xfrm>
            <a:off x="4200525" y="581025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2019</a:t>
            </a:r>
            <a:endParaRPr lang="en-US" sz="900" dirty="0" smtClean="0">
              <a:solidFill>
                <a:schemeClr val="tx1"/>
              </a:solidFill>
              <a:cs typeface="Arial"/>
              <a:sym typeface="Arial"/>
            </a:endParaRPr>
          </a:p>
          <a:p>
            <a:pPr algn="ctr">
              <a:spcBef>
                <a:spcPct val="0"/>
              </a:spcBef>
              <a:spcAft>
                <a:spcPct val="0"/>
              </a:spcAft>
            </a:pPr>
            <a:endParaRPr lang="en-US" sz="900" dirty="0">
              <a:solidFill>
                <a:schemeClr val="tx1"/>
              </a:solidFill>
              <a:latin typeface="Arial"/>
              <a:cs typeface="Arial"/>
              <a:sym typeface="Arial"/>
            </a:endParaRPr>
          </a:p>
        </p:txBody>
      </p:sp>
      <p:sp>
        <p:nvSpPr>
          <p:cNvPr id="78" name="Rectangle 90"/>
          <p:cNvSpPr/>
          <p:nvPr>
            <p:custDataLst>
              <p:tags r:id="rId15"/>
            </p:custDataLst>
          </p:nvPr>
        </p:nvSpPr>
        <p:spPr bwMode="auto">
          <a:xfrm>
            <a:off x="3633787" y="581025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2015</a:t>
            </a:r>
            <a:endParaRPr lang="en-US" sz="900" dirty="0" smtClean="0">
              <a:solidFill>
                <a:schemeClr val="tx1"/>
              </a:solidFill>
              <a:cs typeface="Arial"/>
              <a:sym typeface="Arial"/>
            </a:endParaRPr>
          </a:p>
          <a:p>
            <a:pPr algn="ctr">
              <a:spcBef>
                <a:spcPct val="0"/>
              </a:spcBef>
              <a:spcAft>
                <a:spcPct val="0"/>
              </a:spcAft>
            </a:pPr>
            <a:endParaRPr lang="en-US" sz="900" dirty="0">
              <a:solidFill>
                <a:schemeClr val="tx1"/>
              </a:solidFill>
              <a:latin typeface="Arial"/>
              <a:cs typeface="Arial"/>
              <a:sym typeface="Arial"/>
            </a:endParaRPr>
          </a:p>
        </p:txBody>
      </p:sp>
      <p:sp>
        <p:nvSpPr>
          <p:cNvPr id="79" name="Rectangle 63"/>
          <p:cNvSpPr/>
          <p:nvPr>
            <p:custDataLst>
              <p:tags r:id="rId16"/>
            </p:custDataLst>
          </p:nvPr>
        </p:nvSpPr>
        <p:spPr bwMode="auto">
          <a:xfrm>
            <a:off x="3067050" y="5810250"/>
            <a:ext cx="2667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900" dirty="0" smtClean="0">
                <a:solidFill>
                  <a:schemeClr val="tx1"/>
                </a:solidFill>
                <a:cs typeface="Arial"/>
              </a:rPr>
              <a:t>2012</a:t>
            </a:r>
            <a:endParaRPr lang="en-US" sz="900" dirty="0" smtClean="0">
              <a:solidFill>
                <a:schemeClr val="tx1"/>
              </a:solidFill>
              <a:cs typeface="Arial"/>
              <a:sym typeface="Arial"/>
            </a:endParaRPr>
          </a:p>
          <a:p>
            <a:pPr algn="ctr">
              <a:spcBef>
                <a:spcPct val="0"/>
              </a:spcBef>
              <a:spcAft>
                <a:spcPct val="0"/>
              </a:spcAft>
            </a:pPr>
            <a:endParaRPr lang="en-US" sz="900" dirty="0">
              <a:solidFill>
                <a:schemeClr val="tx1"/>
              </a:solidFill>
              <a:latin typeface="Arial"/>
              <a:cs typeface="Arial"/>
              <a:sym typeface="Arial"/>
            </a:endParaRPr>
          </a:p>
        </p:txBody>
      </p:sp>
      <p:sp>
        <p:nvSpPr>
          <p:cNvPr id="80" name="TextBox 88"/>
          <p:cNvSpPr txBox="1"/>
          <p:nvPr/>
        </p:nvSpPr>
        <p:spPr>
          <a:xfrm>
            <a:off x="2503487" y="4014787"/>
            <a:ext cx="864097" cy="144016"/>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€m</a:t>
            </a:r>
            <a:endParaRPr lang="en-US" sz="900" dirty="0">
              <a:latin typeface="Arial" pitchFamily="34" charset="0"/>
              <a:cs typeface="Arial" pitchFamily="34" charset="0"/>
            </a:endParaRPr>
          </a:p>
        </p:txBody>
      </p:sp>
      <p:sp>
        <p:nvSpPr>
          <p:cNvPr id="81" name="Text Box 39"/>
          <p:cNvSpPr txBox="1">
            <a:spLocks noChangeArrowheads="1"/>
          </p:cNvSpPr>
          <p:nvPr/>
        </p:nvSpPr>
        <p:spPr bwMode="auto">
          <a:xfrm>
            <a:off x="2445385" y="6015842"/>
            <a:ext cx="6985304" cy="276999"/>
          </a:xfrm>
          <a:prstGeom prst="rect">
            <a:avLst/>
          </a:prstGeom>
          <a:noFill/>
          <a:ln w="9525" algn="ctr">
            <a:noFill/>
            <a:miter lim="800000"/>
            <a:headEnd/>
            <a:tailEnd/>
          </a:ln>
          <a:effectLst/>
        </p:spPr>
        <p:txBody>
          <a:bodyPr wrap="square" lIns="0" tIns="0" rIns="0" bIns="0" anchor="b">
            <a:spAutoFit/>
          </a:bodyPr>
          <a:lstStyle/>
          <a:p>
            <a:pPr marL="361950" indent="-361950">
              <a:tabLst>
                <a:tab pos="628650" algn="l"/>
                <a:tab pos="714375" algn="l"/>
              </a:tabLst>
            </a:pPr>
            <a:r>
              <a:rPr lang="en-US" sz="600" dirty="0" smtClean="0">
                <a:latin typeface="Arial" pitchFamily="34" charset="0"/>
                <a:cs typeface="Arial" pitchFamily="34" charset="0"/>
              </a:rPr>
              <a:t>Note:	Relevant market = Production waste + commercial waste</a:t>
            </a:r>
          </a:p>
          <a:p>
            <a:pPr marL="361950" indent="-361950">
              <a:tabLst>
                <a:tab pos="628650" algn="l"/>
                <a:tab pos="714375" algn="l"/>
              </a:tabLst>
            </a:pPr>
            <a:r>
              <a:rPr lang="en-US" sz="600" dirty="0" smtClean="0">
                <a:latin typeface="Arial" pitchFamily="34" charset="0"/>
                <a:cs typeface="Arial" pitchFamily="34" charset="0"/>
              </a:rPr>
              <a:t>	(a)Market value based on 80% LDPE recycling productivity</a:t>
            </a:r>
          </a:p>
          <a:p>
            <a:pPr marL="361950" indent="-361950">
              <a:tabLst>
                <a:tab pos="628650" algn="l"/>
                <a:tab pos="714375" algn="l"/>
              </a:tabLst>
            </a:pPr>
            <a:r>
              <a:rPr lang="en-US" sz="600" dirty="0" smtClean="0">
                <a:latin typeface="Arial" pitchFamily="34" charset="0"/>
                <a:cs typeface="Arial" pitchFamily="34" charset="0"/>
              </a:rPr>
              <a:t>Source:    	KPMG Interviews and analysis</a:t>
            </a:r>
          </a:p>
        </p:txBody>
      </p:sp>
    </p:spTree>
    <p:extLst>
      <p:ext uri="{BB962C8B-B14F-4D97-AF65-F5344CB8AC3E}">
        <p14:creationId xmlns:p14="http://schemas.microsoft.com/office/powerpoint/2010/main" val="1328436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High costs and low market maturity make substitution of the mechanical recycling by chemical recycling unlikely in the middle term</a:t>
            </a:r>
          </a:p>
          <a:p>
            <a:endParaRPr lang="en-US" dirty="0"/>
          </a:p>
        </p:txBody>
      </p:sp>
      <p:sp>
        <p:nvSpPr>
          <p:cNvPr id="5" name="Titel 4"/>
          <p:cNvSpPr>
            <a:spLocks noGrp="1"/>
          </p:cNvSpPr>
          <p:nvPr>
            <p:ph type="title"/>
          </p:nvPr>
        </p:nvSpPr>
        <p:spPr/>
        <p:txBody>
          <a:bodyPr/>
          <a:lstStyle/>
          <a:p>
            <a:r>
              <a:rPr lang="en-US" dirty="0" smtClean="0"/>
              <a:t>5. Are there any substitutes?</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sp>
        <p:nvSpPr>
          <p:cNvPr id="153" name="Text Placeholder 12"/>
          <p:cNvSpPr txBox="1">
            <a:spLocks/>
          </p:cNvSpPr>
          <p:nvPr>
            <p:custDataLst>
              <p:tags r:id="rId1"/>
            </p:custDataLst>
          </p:nvPr>
        </p:nvSpPr>
        <p:spPr>
          <a:xfrm>
            <a:off x="2447922" y="1422400"/>
            <a:ext cx="6969128"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the most important PET recycling technologies and processes</a:t>
            </a:r>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76" name="Group 172"/>
          <p:cNvGraphicFramePr>
            <a:graphicFrameLocks/>
          </p:cNvGraphicFramePr>
          <p:nvPr>
            <p:extLst>
              <p:ext uri="{D42A27DB-BD31-4B8C-83A1-F6EECF244321}">
                <p14:modId xmlns:p14="http://schemas.microsoft.com/office/powerpoint/2010/main" val="807776961"/>
              </p:ext>
            </p:extLst>
          </p:nvPr>
        </p:nvGraphicFramePr>
        <p:xfrm>
          <a:off x="2446966" y="1666021"/>
          <a:ext cx="6970083" cy="4351140"/>
        </p:xfrm>
        <a:graphic>
          <a:graphicData uri="http://schemas.openxmlformats.org/drawingml/2006/table">
            <a:tbl>
              <a:tblPr/>
              <a:tblGrid>
                <a:gridCol w="847811"/>
                <a:gridCol w="2869803"/>
                <a:gridCol w="1470660"/>
                <a:gridCol w="190500"/>
                <a:gridCol w="1591309"/>
              </a:tblGrid>
              <a:tr h="360000">
                <a:tc>
                  <a:txBody>
                    <a:bodyPr/>
                    <a:lstStyle/>
                    <a:p>
                      <a:pPr marL="0" marR="0" lvl="0" indent="0" algn="l" defTabSz="762000" rtl="0" eaLnBrk="1" fontAlgn="base" latinLnBrk="0" hangingPunct="1">
                        <a:lnSpc>
                          <a:spcPct val="100000"/>
                        </a:lnSpc>
                        <a:spcBef>
                          <a:spcPts val="100"/>
                        </a:spcBef>
                        <a:spcAft>
                          <a:spcPts val="0"/>
                        </a:spcAft>
                        <a:buClrTx/>
                        <a:buSzTx/>
                        <a:buFontTx/>
                        <a:buNone/>
                        <a:tabLst/>
                      </a:pPr>
                      <a:r>
                        <a:rPr kumimoji="0" lang="en-GB" sz="900" b="1" i="0" u="none" strike="noStrike" cap="none" normalizeH="0" baseline="0" noProof="0" dirty="0" smtClean="0">
                          <a:ln>
                            <a:noFill/>
                          </a:ln>
                          <a:solidFill>
                            <a:srgbClr val="FFFFFF"/>
                          </a:solidFill>
                          <a:effectLst/>
                          <a:latin typeface="+mn-lt"/>
                        </a:rPr>
                        <a:t>Recycling technologies</a:t>
                      </a:r>
                    </a:p>
                  </a:txBody>
                  <a:tcPr marL="54000" marR="54000"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100"/>
                        </a:spcBef>
                        <a:spcAft>
                          <a:spcPts val="0"/>
                        </a:spcAft>
                        <a:buClrTx/>
                        <a:buSzTx/>
                        <a:buFontTx/>
                        <a:buNone/>
                        <a:tabLst/>
                      </a:pPr>
                      <a:r>
                        <a:rPr kumimoji="0" lang="en-GB" sz="900" b="1" i="0" u="none" strike="noStrike" kern="1200" cap="none" normalizeH="0" baseline="0" noProof="0" dirty="0" smtClean="0">
                          <a:ln>
                            <a:noFill/>
                          </a:ln>
                          <a:solidFill>
                            <a:srgbClr val="FFFFFF"/>
                          </a:solidFill>
                          <a:effectLst/>
                          <a:latin typeface="+mn-lt"/>
                          <a:ea typeface="+mn-ea"/>
                          <a:cs typeface="+mn-cs"/>
                        </a:rPr>
                        <a:t>Description</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100"/>
                        </a:spcBef>
                        <a:spcAft>
                          <a:spcPts val="0"/>
                        </a:spcAft>
                        <a:buClrTx/>
                        <a:buSzTx/>
                        <a:buFontTx/>
                        <a:buNone/>
                        <a:tabLst/>
                      </a:pPr>
                      <a:r>
                        <a:rPr kumimoji="0" lang="en-GB" sz="900" b="1" i="0" u="none" strike="noStrike" kern="1200" cap="none" normalizeH="0" baseline="0" noProof="0" dirty="0" smtClean="0">
                          <a:ln>
                            <a:noFill/>
                          </a:ln>
                          <a:solidFill>
                            <a:srgbClr val="FFFFFF"/>
                          </a:solidFill>
                          <a:effectLst/>
                          <a:latin typeface="+mn-lt"/>
                          <a:ea typeface="+mn-ea"/>
                          <a:cs typeface="+mn-cs"/>
                        </a:rPr>
                        <a:t>Advantages/</a:t>
                      </a:r>
                      <a:br>
                        <a:rPr kumimoji="0" lang="en-GB" sz="900" b="1" i="0" u="none" strike="noStrike" kern="1200" cap="none" normalizeH="0" baseline="0" noProof="0" dirty="0" smtClean="0">
                          <a:ln>
                            <a:noFill/>
                          </a:ln>
                          <a:solidFill>
                            <a:srgbClr val="FFFFFF"/>
                          </a:solidFill>
                          <a:effectLst/>
                          <a:latin typeface="+mn-lt"/>
                          <a:ea typeface="+mn-ea"/>
                          <a:cs typeface="+mn-cs"/>
                        </a:rPr>
                      </a:br>
                      <a:r>
                        <a:rPr kumimoji="0" lang="en-GB" sz="900" b="1" i="0" u="none" strike="noStrike" kern="1200" cap="none" normalizeH="0" baseline="0" noProof="0" dirty="0" smtClean="0">
                          <a:ln>
                            <a:noFill/>
                          </a:ln>
                          <a:solidFill>
                            <a:srgbClr val="FFFFFF"/>
                          </a:solidFill>
                          <a:effectLst/>
                          <a:latin typeface="+mn-lt"/>
                          <a:ea typeface="+mn-ea"/>
                          <a:cs typeface="+mn-cs"/>
                        </a:rPr>
                        <a:t>Disadvantages</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100"/>
                        </a:spcBef>
                        <a:spcAft>
                          <a:spcPts val="0"/>
                        </a:spcAft>
                        <a:buClrTx/>
                        <a:buSzTx/>
                        <a:buFontTx/>
                        <a:buNone/>
                        <a:tabLst/>
                      </a:pPr>
                      <a:endParaRPr kumimoji="0" lang="en-GB" sz="900" b="1" i="0" u="none" strike="noStrike" kern="1200" cap="none" normalizeH="0" baseline="0" noProof="0" dirty="0" smtClean="0">
                        <a:ln>
                          <a:noFill/>
                        </a:ln>
                        <a:solidFill>
                          <a:srgbClr val="FFFFFF"/>
                        </a:solidFill>
                        <a:effectLst/>
                        <a:latin typeface="+mn-lt"/>
                        <a:ea typeface="+mn-ea"/>
                        <a:cs typeface="+mn-cs"/>
                      </a:endParaRPr>
                    </a:p>
                  </a:txBody>
                  <a:tcPr marL="54000" marR="54000"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762000" rtl="0" eaLnBrk="1" fontAlgn="base" latinLnBrk="0" hangingPunct="1">
                        <a:lnSpc>
                          <a:spcPct val="100000"/>
                        </a:lnSpc>
                        <a:spcBef>
                          <a:spcPts val="100"/>
                        </a:spcBef>
                        <a:spcAft>
                          <a:spcPts val="0"/>
                        </a:spcAft>
                        <a:buClrTx/>
                        <a:buSzTx/>
                        <a:buFontTx/>
                        <a:buNone/>
                        <a:tabLst/>
                      </a:pPr>
                      <a:r>
                        <a:rPr kumimoji="0" lang="en-GB" sz="900" b="1" i="0" u="none" strike="noStrike" kern="1200" cap="none" normalizeH="0" baseline="0" noProof="0" dirty="0" smtClean="0">
                          <a:ln>
                            <a:noFill/>
                          </a:ln>
                          <a:solidFill>
                            <a:srgbClr val="FFFFFF"/>
                          </a:solidFill>
                          <a:effectLst/>
                          <a:latin typeface="+mn-lt"/>
                          <a:ea typeface="+mn-ea"/>
                          <a:cs typeface="+mn-cs"/>
                        </a:rPr>
                        <a:t>Implication for recycling market</a:t>
                      </a:r>
                    </a:p>
                  </a:txBody>
                  <a:tcPr marL="54000" marR="54000" marT="54000" marB="54000" anchor="ctr"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solidFill>
                  </a:tcPr>
                </a:tc>
              </a:tr>
              <a:tr h="2088000">
                <a:tc>
                  <a:txBody>
                    <a:bodyPr/>
                    <a:lstStyle/>
                    <a:p>
                      <a:pPr algn="l">
                        <a:lnSpc>
                          <a:spcPct val="100000"/>
                        </a:lnSpc>
                        <a:spcBef>
                          <a:spcPts val="100"/>
                        </a:spcBef>
                        <a:spcAft>
                          <a:spcPts val="0"/>
                        </a:spcAft>
                      </a:pPr>
                      <a:r>
                        <a:rPr lang="en-GB" sz="800" b="1" u="none" dirty="0" smtClean="0">
                          <a:solidFill>
                            <a:schemeClr val="accent3"/>
                          </a:solidFill>
                          <a:latin typeface="+mn-lt"/>
                        </a:rPr>
                        <a:t>Mechanical recycling</a:t>
                      </a:r>
                    </a:p>
                    <a:p>
                      <a:pPr algn="l">
                        <a:lnSpc>
                          <a:spcPct val="100000"/>
                        </a:lnSpc>
                        <a:spcBef>
                          <a:spcPts val="100"/>
                        </a:spcBef>
                        <a:spcAft>
                          <a:spcPts val="0"/>
                        </a:spcAft>
                      </a:pPr>
                      <a:endParaRPr lang="en-GB" sz="800" b="1" u="none" dirty="0" smtClean="0">
                        <a:solidFill>
                          <a:srgbClr val="00338D"/>
                        </a:solidFill>
                        <a:latin typeface="+mn-lt"/>
                      </a:endParaRPr>
                    </a:p>
                    <a:p>
                      <a:pPr algn="l">
                        <a:lnSpc>
                          <a:spcPct val="100000"/>
                        </a:lnSpc>
                        <a:spcBef>
                          <a:spcPts val="100"/>
                        </a:spcBef>
                        <a:spcAft>
                          <a:spcPts val="0"/>
                        </a:spcAft>
                      </a:pPr>
                      <a:r>
                        <a:rPr kumimoji="0" lang="en-GB" sz="800" b="0" i="0" u="none" strike="noStrike" cap="none" normalizeH="0" baseline="0" noProof="0" dirty="0" smtClean="0">
                          <a:ln>
                            <a:noFill/>
                          </a:ln>
                          <a:solidFill>
                            <a:schemeClr val="accent1"/>
                          </a:solidFill>
                          <a:effectLst/>
                          <a:latin typeface="+mn-lt"/>
                        </a:rPr>
                        <a:t>Conventional technology with HIGH utility</a:t>
                      </a:r>
                      <a:endParaRPr lang="en-GB" sz="800" b="0" u="none" dirty="0" smtClean="0">
                        <a:solidFill>
                          <a:schemeClr val="accent1"/>
                        </a:solidFill>
                        <a:latin typeface="+mn-lt"/>
                      </a:endParaRPr>
                    </a:p>
                    <a:p>
                      <a:pPr algn="l">
                        <a:lnSpc>
                          <a:spcPct val="100000"/>
                        </a:lnSpc>
                        <a:spcBef>
                          <a:spcPts val="100"/>
                        </a:spcBef>
                        <a:spcAft>
                          <a:spcPts val="0"/>
                        </a:spcAft>
                      </a:pPr>
                      <a:endParaRPr lang="en-GB" sz="800" b="1" u="none" dirty="0" smtClean="0">
                        <a:solidFill>
                          <a:srgbClr val="00338D"/>
                        </a:solidFill>
                        <a:latin typeface="+mn-lt"/>
                      </a:endParaRPr>
                    </a:p>
                    <a:p>
                      <a:pPr algn="l">
                        <a:lnSpc>
                          <a:spcPct val="100000"/>
                        </a:lnSpc>
                        <a:spcBef>
                          <a:spcPts val="100"/>
                        </a:spcBef>
                        <a:spcAft>
                          <a:spcPts val="0"/>
                        </a:spcAft>
                      </a:pPr>
                      <a:endParaRPr lang="en-GB" sz="800" b="0" u="none" dirty="0" smtClean="0">
                        <a:solidFill>
                          <a:srgbClr val="00338D"/>
                        </a:solidFill>
                        <a:latin typeface="+mn-lt"/>
                      </a:endParaRPr>
                    </a:p>
                    <a:p>
                      <a:pPr algn="l">
                        <a:lnSpc>
                          <a:spcPct val="100000"/>
                        </a:lnSpc>
                        <a:spcBef>
                          <a:spcPts val="100"/>
                        </a:spcBef>
                        <a:spcAft>
                          <a:spcPts val="0"/>
                        </a:spcAft>
                      </a:pPr>
                      <a:endParaRPr lang="en-GB" sz="800" b="0" u="none" dirty="0" smtClean="0">
                        <a:solidFill>
                          <a:srgbClr val="00338D"/>
                        </a:solidFill>
                        <a:latin typeface="+mn-lt"/>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0" indent="-216000"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noProof="0" dirty="0" smtClean="0">
                          <a:solidFill>
                            <a:schemeClr val="tx1"/>
                          </a:solidFill>
                          <a:latin typeface="+mn-lt"/>
                          <a:ea typeface="+mn-ea"/>
                          <a:cs typeface="+mn-cs"/>
                        </a:rPr>
                        <a:t>Substance </a:t>
                      </a:r>
                      <a:r>
                        <a:rPr lang="en-GB" sz="800" b="1" kern="0" noProof="0" dirty="0" smtClean="0">
                          <a:solidFill>
                            <a:schemeClr val="tx1"/>
                          </a:solidFill>
                          <a:latin typeface="+mn-lt"/>
                          <a:ea typeface="+mn-ea"/>
                          <a:cs typeface="+mn-cs"/>
                        </a:rPr>
                        <a:t>remains </a:t>
                      </a:r>
                      <a:r>
                        <a:rPr lang="en-GB" sz="800" kern="0" noProof="0" dirty="0" smtClean="0">
                          <a:solidFill>
                            <a:schemeClr val="tx1"/>
                          </a:solidFill>
                          <a:latin typeface="+mn-lt"/>
                          <a:ea typeface="+mn-ea"/>
                          <a:cs typeface="+mn-cs"/>
                        </a:rPr>
                        <a:t>in chemical</a:t>
                      </a:r>
                      <a:r>
                        <a:rPr lang="en-GB" sz="800" kern="0" baseline="0" noProof="0" dirty="0" smtClean="0">
                          <a:solidFill>
                            <a:schemeClr val="tx1"/>
                          </a:solidFill>
                          <a:latin typeface="+mn-lt"/>
                          <a:ea typeface="+mn-ea"/>
                          <a:cs typeface="+mn-cs"/>
                        </a:rPr>
                        <a:t> </a:t>
                      </a:r>
                      <a:r>
                        <a:rPr lang="en-GB" sz="800" b="1" kern="0" noProof="0" dirty="0" smtClean="0">
                          <a:solidFill>
                            <a:schemeClr val="tx1"/>
                          </a:solidFill>
                          <a:latin typeface="+mn-lt"/>
                          <a:ea typeface="+mn-ea"/>
                          <a:cs typeface="+mn-cs"/>
                        </a:rPr>
                        <a:t>compositions </a:t>
                      </a:r>
                      <a:r>
                        <a:rPr lang="en-GB" sz="800" kern="0" noProof="0" dirty="0" smtClean="0">
                          <a:solidFill>
                            <a:schemeClr val="tx1"/>
                          </a:solidFill>
                          <a:latin typeface="+mn-lt"/>
                          <a:ea typeface="+mn-ea"/>
                          <a:cs typeface="+mn-cs"/>
                        </a:rPr>
                        <a:t>and is processed and cleansed to flakes/ granulate</a:t>
                      </a:r>
                    </a:p>
                    <a:p>
                      <a:pPr marL="216000" marR="0" lvl="0" indent="-216000"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noProof="0" dirty="0" smtClean="0">
                          <a:solidFill>
                            <a:schemeClr val="tx1"/>
                          </a:solidFill>
                          <a:latin typeface="+mn-lt"/>
                          <a:ea typeface="+mn-ea"/>
                          <a:cs typeface="+mn-cs"/>
                        </a:rPr>
                        <a:t>The process begins with the grinding of</a:t>
                      </a:r>
                      <a:r>
                        <a:rPr lang="en-GB" sz="800" kern="0" baseline="0" noProof="0" dirty="0" smtClean="0">
                          <a:solidFill>
                            <a:schemeClr val="tx1"/>
                          </a:solidFill>
                          <a:latin typeface="+mn-lt"/>
                          <a:ea typeface="+mn-ea"/>
                          <a:cs typeface="+mn-cs"/>
                        </a:rPr>
                        <a:t> the inputs into </a:t>
                      </a:r>
                      <a:r>
                        <a:rPr lang="en-GB" sz="800" b="0" u="sng" kern="0" baseline="0" noProof="0" dirty="0" smtClean="0">
                          <a:solidFill>
                            <a:schemeClr val="tx1"/>
                          </a:solidFill>
                          <a:latin typeface="+mn-lt"/>
                          <a:ea typeface="+mn-ea"/>
                          <a:cs typeface="+mn-cs"/>
                        </a:rPr>
                        <a:t>flakes</a:t>
                      </a:r>
                      <a:r>
                        <a:rPr lang="en-GB" sz="800" kern="0" baseline="0" noProof="0" dirty="0" smtClean="0">
                          <a:solidFill>
                            <a:schemeClr val="tx1"/>
                          </a:solidFill>
                          <a:latin typeface="+mn-lt"/>
                          <a:ea typeface="+mn-ea"/>
                          <a:cs typeface="+mn-cs"/>
                        </a:rPr>
                        <a:t>, followed by multiple sortings and washings as well as drying</a:t>
                      </a:r>
                    </a:p>
                    <a:p>
                      <a:pPr marL="216000" marR="0" lvl="0" indent="-216000"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The product can then be refined with additional steps, e.g. extrusion and crystallisation, to </a:t>
                      </a:r>
                      <a:r>
                        <a:rPr lang="en-GB" sz="800" b="0" u="sng" kern="0" baseline="0" noProof="0" dirty="0" smtClean="0">
                          <a:solidFill>
                            <a:schemeClr val="tx1"/>
                          </a:solidFill>
                          <a:latin typeface="+mn-lt"/>
                          <a:ea typeface="+mn-ea"/>
                          <a:cs typeface="+mn-cs"/>
                        </a:rPr>
                        <a:t>granulate</a:t>
                      </a:r>
                      <a:r>
                        <a:rPr lang="en-GB" sz="800" kern="0" baseline="0" noProof="0" dirty="0" smtClean="0">
                          <a:solidFill>
                            <a:schemeClr val="tx1"/>
                          </a:solidFill>
                          <a:latin typeface="+mn-lt"/>
                          <a:ea typeface="+mn-ea"/>
                          <a:cs typeface="+mn-cs"/>
                        </a:rPr>
                        <a:t> or to </a:t>
                      </a:r>
                      <a:r>
                        <a:rPr lang="en-GB" sz="800" b="0" u="sng" kern="0" baseline="0" noProof="0" dirty="0" smtClean="0">
                          <a:solidFill>
                            <a:schemeClr val="tx1"/>
                          </a:solidFill>
                          <a:latin typeface="+mn-lt"/>
                          <a:ea typeface="+mn-ea"/>
                          <a:cs typeface="+mn-cs"/>
                        </a:rPr>
                        <a:t>food-grade</a:t>
                      </a:r>
                      <a:r>
                        <a:rPr lang="en-GB" sz="800" kern="0" baseline="30000" noProof="0" dirty="0" smtClean="0">
                          <a:solidFill>
                            <a:schemeClr val="tx1"/>
                          </a:solidFill>
                          <a:latin typeface="+mn-lt"/>
                          <a:ea typeface="+mn-ea"/>
                          <a:cs typeface="+mn-cs"/>
                        </a:rPr>
                        <a:t>(b)</a:t>
                      </a:r>
                      <a:r>
                        <a:rPr lang="en-GB" sz="800" kern="0" baseline="0" noProof="0" dirty="0" smtClean="0">
                          <a:solidFill>
                            <a:schemeClr val="tx1"/>
                          </a:solidFill>
                          <a:latin typeface="+mn-lt"/>
                          <a:ea typeface="+mn-ea"/>
                          <a:cs typeface="+mn-cs"/>
                        </a:rPr>
                        <a:t> PET</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Simple and proven method</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Continuing improvements in the processes and the quality of the output as a result of further development of the sorting and cleansing processes</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Production of food-grade recycled material with a number of approved and possible processes </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Complex sorting process, because the purest possible input is required</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975" marR="0" lvl="0" indent="-180975" algn="l" defTabSz="762000" rtl="0" eaLnBrk="1" fontAlgn="base" latinLnBrk="0" hangingPunct="1">
                        <a:lnSpc>
                          <a:spcPct val="100000"/>
                        </a:lnSpc>
                        <a:spcBef>
                          <a:spcPts val="100"/>
                        </a:spcBef>
                        <a:spcAft>
                          <a:spcPts val="0"/>
                        </a:spcAft>
                        <a:buClr>
                          <a:srgbClr val="97989A"/>
                        </a:buClr>
                        <a:buSzPct val="100000"/>
                        <a:buFont typeface="Arial" pitchFamily="34" charset="0"/>
                        <a:buNone/>
                        <a:tabLst/>
                        <a:defRPr/>
                      </a:pPr>
                      <a:endParaRPr kumimoji="0" lang="en-GB" sz="800" b="0" i="0" u="none" strike="noStrike" cap="none" normalizeH="0" baseline="0" noProof="0" dirty="0" smtClean="0">
                        <a:ln>
                          <a:noFill/>
                        </a:ln>
                        <a:solidFill>
                          <a:srgbClr val="FF0000"/>
                        </a:solidFill>
                        <a:effectLst/>
                        <a:latin typeface="+mn-lt"/>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762000" rtl="0" eaLnBrk="1" fontAlgn="base" latinLnBrk="0" hangingPunct="1">
                        <a:lnSpc>
                          <a:spcPct val="100000"/>
                        </a:lnSpc>
                        <a:spcBef>
                          <a:spcPts val="600"/>
                        </a:spcBef>
                        <a:spcAft>
                          <a:spcPts val="0"/>
                        </a:spcAft>
                        <a:buClr>
                          <a:srgbClr val="97989A"/>
                        </a:buClr>
                        <a:buSzPct val="100000"/>
                        <a:buFont typeface="Arial" pitchFamily="34" charset="0"/>
                        <a:buNone/>
                        <a:tabLst/>
                        <a:defRPr/>
                      </a:pPr>
                      <a:r>
                        <a:rPr kumimoji="0" lang="en-GB" sz="800" b="1" i="0" u="none" strike="noStrike" cap="none" normalizeH="0" baseline="0" noProof="0" dirty="0" smtClean="0">
                          <a:ln>
                            <a:noFill/>
                          </a:ln>
                          <a:solidFill>
                            <a:schemeClr val="accent4"/>
                          </a:solidFill>
                          <a:effectLst/>
                          <a:latin typeface="+mn-lt"/>
                        </a:rPr>
                        <a:t>Mechanical recycling is standard. Substitutions are very unlikely</a:t>
                      </a:r>
                      <a:endParaRPr kumimoji="0" lang="en-GB" sz="800" b="0" i="0" u="none" strike="noStrike" cap="none" normalizeH="0" baseline="0" noProof="0" dirty="0" smtClean="0">
                        <a:ln>
                          <a:noFill/>
                        </a:ln>
                        <a:solidFill>
                          <a:srgbClr val="FF0000"/>
                        </a:solidFill>
                        <a:effectLst/>
                        <a:latin typeface="+mn-lt"/>
                      </a:endParaRPr>
                    </a:p>
                    <a:p>
                      <a:pPr marL="216000" marR="0" lvl="0" indent="-216000" algn="l" defTabSz="7620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Establishment of chemical processes for the market in the coming five years is not expected because:</a:t>
                      </a:r>
                    </a:p>
                    <a:p>
                      <a:pPr marL="360000" marR="0" lvl="1" indent="-144000" algn="l" defTabSz="762000" rtl="0" eaLnBrk="1" fontAlgn="base" latinLnBrk="0" hangingPunct="1">
                        <a:lnSpc>
                          <a:spcPct val="100000"/>
                        </a:lnSpc>
                        <a:spcBef>
                          <a:spcPts val="600"/>
                        </a:spcBef>
                        <a:spcAft>
                          <a:spcPts val="0"/>
                        </a:spcAft>
                        <a:buClr>
                          <a:schemeClr val="tx2"/>
                        </a:buClr>
                        <a:buSzPct val="100000"/>
                        <a:buFont typeface="Arial" panose="020B0604020202020204" pitchFamily="34" charset="0"/>
                        <a:buChar char="-"/>
                        <a:tabLst/>
                        <a:defRPr/>
                      </a:pPr>
                      <a:r>
                        <a:rPr lang="en-GB" sz="800" kern="0" baseline="0" noProof="0" dirty="0" smtClean="0">
                          <a:solidFill>
                            <a:schemeClr val="tx1"/>
                          </a:solidFill>
                          <a:latin typeface="+mn-lt"/>
                          <a:ea typeface="+mn-ea"/>
                          <a:cs typeface="+mn-cs"/>
                        </a:rPr>
                        <a:t>Low profitability</a:t>
                      </a:r>
                    </a:p>
                    <a:p>
                      <a:pPr marL="360000" marR="0" lvl="1" indent="-144000" algn="l" defTabSz="762000" rtl="0" eaLnBrk="1" fontAlgn="base" latinLnBrk="0" hangingPunct="1">
                        <a:lnSpc>
                          <a:spcPct val="100000"/>
                        </a:lnSpc>
                        <a:spcBef>
                          <a:spcPts val="600"/>
                        </a:spcBef>
                        <a:spcAft>
                          <a:spcPts val="0"/>
                        </a:spcAft>
                        <a:buClr>
                          <a:schemeClr val="tx2"/>
                        </a:buClr>
                        <a:buSzPct val="100000"/>
                        <a:buFont typeface="Arial" panose="020B0604020202020204" pitchFamily="34" charset="0"/>
                        <a:buChar char="-"/>
                        <a:tabLst/>
                        <a:defRPr/>
                      </a:pPr>
                      <a:r>
                        <a:rPr lang="en-GB" sz="800" kern="0" baseline="0" noProof="0" dirty="0" smtClean="0">
                          <a:solidFill>
                            <a:schemeClr val="tx1"/>
                          </a:solidFill>
                          <a:latin typeface="+mn-lt"/>
                          <a:ea typeface="+mn-ea"/>
                          <a:cs typeface="+mn-cs"/>
                        </a:rPr>
                        <a:t>Little market maturity</a:t>
                      </a:r>
                    </a:p>
                    <a:p>
                      <a:pPr marL="360000" marR="0" lvl="1" indent="-144000" algn="l" defTabSz="762000" rtl="0" eaLnBrk="1" fontAlgn="base" latinLnBrk="0" hangingPunct="1">
                        <a:lnSpc>
                          <a:spcPct val="100000"/>
                        </a:lnSpc>
                        <a:spcBef>
                          <a:spcPts val="600"/>
                        </a:spcBef>
                        <a:spcAft>
                          <a:spcPts val="0"/>
                        </a:spcAft>
                        <a:buClr>
                          <a:schemeClr val="tx2"/>
                        </a:buClr>
                        <a:buSzPct val="100000"/>
                        <a:buFont typeface="Arial" panose="020B0604020202020204" pitchFamily="34" charset="0"/>
                        <a:buChar char="-"/>
                        <a:tabLst/>
                        <a:defRPr/>
                      </a:pPr>
                      <a:r>
                        <a:rPr lang="en-GB" sz="800" kern="0" baseline="0" noProof="0" dirty="0" smtClean="0">
                          <a:solidFill>
                            <a:schemeClr val="tx1"/>
                          </a:solidFill>
                          <a:latin typeface="+mn-lt"/>
                          <a:ea typeface="+mn-ea"/>
                          <a:cs typeface="+mn-cs"/>
                        </a:rPr>
                        <a:t>High entry barriers because of approval process</a:t>
                      </a:r>
                    </a:p>
                    <a:p>
                      <a:pPr marL="216000" marR="0" lvl="0" indent="-216000" algn="l" defTabSz="7620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After 10years in development the chemical process for PET recycling is still not used in the market – except for scattered pilot </a:t>
                      </a:r>
                    </a:p>
                    <a:p>
                      <a:pPr marL="216000" marR="0" lvl="0" indent="-216000" algn="l" defTabSz="762000" rtl="0" eaLnBrk="1" fontAlgn="base" latinLnBrk="0" hangingPunct="1">
                        <a:lnSpc>
                          <a:spcPct val="100000"/>
                        </a:lnSpc>
                        <a:spcBef>
                          <a:spcPts val="6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Continuous increases in efficiency in the collection and sorting systems are resulting in improvements of the quality of the input/output of mechanical recycling. This is improving the advantage of mechanical recycling</a:t>
                      </a:r>
                    </a:p>
                  </a:txBody>
                  <a:tcPr marL="54000" marR="54000" marT="54000" marB="54000" horzOverflow="overflow">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a:noFill/>
                    </a:lnTlToBr>
                    <a:lnBlToTr>
                      <a:noFill/>
                    </a:lnBlToTr>
                    <a:solidFill>
                      <a:schemeClr val="bg1"/>
                    </a:solidFill>
                  </a:tcPr>
                </a:tc>
              </a:tr>
              <a:tr h="1872000">
                <a:tc>
                  <a:txBody>
                    <a:bodyPr/>
                    <a:lstStyle/>
                    <a:p>
                      <a:pPr marL="0" marR="0" lvl="2" indent="0" algn="l" defTabSz="914400" rtl="0" eaLnBrk="1" fontAlgn="auto" latinLnBrk="0" hangingPunct="1">
                        <a:lnSpc>
                          <a:spcPct val="100000"/>
                        </a:lnSpc>
                        <a:spcBef>
                          <a:spcPts val="100"/>
                        </a:spcBef>
                        <a:spcAft>
                          <a:spcPts val="0"/>
                        </a:spcAft>
                        <a:buClr>
                          <a:srgbClr val="97989A"/>
                        </a:buClr>
                        <a:buSzTx/>
                        <a:buFont typeface="+mj-lt"/>
                        <a:buNone/>
                        <a:tabLst/>
                        <a:defRPr/>
                      </a:pPr>
                      <a:r>
                        <a:rPr lang="en-GB" sz="800" b="1" u="none" dirty="0" smtClean="0">
                          <a:solidFill>
                            <a:schemeClr val="accent3"/>
                          </a:solidFill>
                          <a:latin typeface="+mn-lt"/>
                        </a:rPr>
                        <a:t>Chemical recycling</a:t>
                      </a:r>
                    </a:p>
                    <a:p>
                      <a:pPr marL="0" marR="0" lvl="2" indent="0" algn="l" defTabSz="914400" rtl="0" eaLnBrk="1" fontAlgn="auto" latinLnBrk="0" hangingPunct="1">
                        <a:lnSpc>
                          <a:spcPct val="100000"/>
                        </a:lnSpc>
                        <a:spcBef>
                          <a:spcPts val="100"/>
                        </a:spcBef>
                        <a:spcAft>
                          <a:spcPts val="0"/>
                        </a:spcAft>
                        <a:buClr>
                          <a:srgbClr val="97989A"/>
                        </a:buClr>
                        <a:buSzTx/>
                        <a:buFont typeface="+mj-lt"/>
                        <a:buNone/>
                        <a:tabLst/>
                        <a:defRPr/>
                      </a:pPr>
                      <a:endParaRPr lang="en-GB" sz="800" b="1" u="none" dirty="0" smtClean="0">
                        <a:solidFill>
                          <a:srgbClr val="00338D"/>
                        </a:solidFill>
                        <a:latin typeface="+mn-lt"/>
                      </a:endParaRPr>
                    </a:p>
                    <a:p>
                      <a:pPr marL="0" marR="0" lvl="2" indent="0" algn="l" defTabSz="914400" rtl="0" eaLnBrk="1" fontAlgn="auto" latinLnBrk="0" hangingPunct="1">
                        <a:lnSpc>
                          <a:spcPct val="100000"/>
                        </a:lnSpc>
                        <a:spcBef>
                          <a:spcPts val="100"/>
                        </a:spcBef>
                        <a:spcAft>
                          <a:spcPts val="0"/>
                        </a:spcAft>
                        <a:buClr>
                          <a:srgbClr val="97989A"/>
                        </a:buClr>
                        <a:buSzTx/>
                        <a:buFont typeface="+mj-lt"/>
                        <a:buNone/>
                        <a:tabLst/>
                        <a:defRPr/>
                      </a:pPr>
                      <a:r>
                        <a:rPr kumimoji="0" lang="en-GB" sz="800" b="0" i="0" u="none" strike="noStrike" cap="none" normalizeH="0" baseline="0" noProof="0" dirty="0" smtClean="0">
                          <a:ln>
                            <a:noFill/>
                          </a:ln>
                          <a:solidFill>
                            <a:schemeClr val="accent1"/>
                          </a:solidFill>
                          <a:effectLst/>
                          <a:latin typeface="+mn-lt"/>
                        </a:rPr>
                        <a:t>New technology in development with LOWER utility</a:t>
                      </a:r>
                      <a:endParaRPr lang="en-GB" sz="800" b="0" u="none" dirty="0" smtClean="0">
                        <a:solidFill>
                          <a:schemeClr val="accent1"/>
                        </a:solidFill>
                        <a:latin typeface="+mn-lt"/>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0" indent="-216000"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b="1" kern="0" baseline="0" noProof="0" dirty="0" smtClean="0">
                          <a:solidFill>
                            <a:schemeClr val="tx1"/>
                          </a:solidFill>
                          <a:latin typeface="+mn-lt"/>
                          <a:ea typeface="+mn-ea"/>
                          <a:cs typeface="+mn-cs"/>
                        </a:rPr>
                        <a:t>Breakdown</a:t>
                      </a:r>
                      <a:r>
                        <a:rPr lang="en-GB" sz="800" kern="0" baseline="0" noProof="0" dirty="0" smtClean="0">
                          <a:solidFill>
                            <a:schemeClr val="tx1"/>
                          </a:solidFill>
                          <a:latin typeface="+mn-lt"/>
                          <a:ea typeface="+mn-ea"/>
                          <a:cs typeface="+mn-cs"/>
                        </a:rPr>
                        <a:t> of the polymer to its chemical </a:t>
                      </a:r>
                      <a:r>
                        <a:rPr lang="en-GB" sz="800" b="1" kern="0" baseline="0" noProof="0" dirty="0" smtClean="0">
                          <a:solidFill>
                            <a:schemeClr val="tx1"/>
                          </a:solidFill>
                          <a:latin typeface="+mn-lt"/>
                          <a:ea typeface="+mn-ea"/>
                          <a:cs typeface="+mn-cs"/>
                        </a:rPr>
                        <a:t>precursors</a:t>
                      </a:r>
                    </a:p>
                    <a:p>
                      <a:pPr marL="216000" marR="0" lvl="0" indent="-216000"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Chemical processes are basically a reversal of the PET production – with the aid of water (hydrolysis) or another solvent (e.g. methane or ethylene glycol) the PET compounds are broken down (solvolysis) and the resulting monomers</a:t>
                      </a:r>
                      <a:r>
                        <a:rPr lang="en-GB" sz="800" kern="0" baseline="30000" noProof="0" dirty="0" smtClean="0">
                          <a:solidFill>
                            <a:schemeClr val="tx1"/>
                          </a:solidFill>
                          <a:latin typeface="+mn-lt"/>
                          <a:ea typeface="+mn-ea"/>
                          <a:cs typeface="+mn-cs"/>
                        </a:rPr>
                        <a:t>(a)</a:t>
                      </a:r>
                      <a:r>
                        <a:rPr lang="en-GB" sz="800" kern="0" baseline="0" noProof="0" dirty="0" smtClean="0">
                          <a:solidFill>
                            <a:schemeClr val="tx1"/>
                          </a:solidFill>
                          <a:latin typeface="+mn-lt"/>
                          <a:ea typeface="+mn-ea"/>
                          <a:cs typeface="+mn-cs"/>
                        </a:rPr>
                        <a:t> can then be used for producing PET once again</a:t>
                      </a:r>
                    </a:p>
                    <a:p>
                      <a:pPr marL="180975" marR="0" lvl="0" indent="-180975" algn="l" defTabSz="762000" rtl="0" eaLnBrk="1" fontAlgn="base" latinLnBrk="0" hangingPunct="1">
                        <a:lnSpc>
                          <a:spcPct val="100000"/>
                        </a:lnSpc>
                        <a:spcBef>
                          <a:spcPts val="100"/>
                        </a:spcBef>
                        <a:spcAft>
                          <a:spcPts val="0"/>
                        </a:spcAft>
                        <a:buClr>
                          <a:srgbClr val="97989A"/>
                        </a:buClr>
                        <a:buSzPct val="100000"/>
                        <a:buFont typeface="Arial" pitchFamily="34" charset="0"/>
                        <a:buChar char="■"/>
                        <a:tabLst/>
                        <a:defRPr/>
                      </a:pPr>
                      <a:endParaRPr lang="en-GB" sz="800" kern="0" baseline="0" noProof="0" dirty="0" smtClean="0">
                        <a:solidFill>
                          <a:schemeClr val="tx1"/>
                        </a:solidFill>
                        <a:latin typeface="+mn-lt"/>
                        <a:ea typeface="+mn-ea"/>
                        <a:cs typeface="+mn-cs"/>
                      </a:endParaRPr>
                    </a:p>
                    <a:p>
                      <a:pPr marL="180975" marR="0" lvl="0" indent="-180975" algn="l" defTabSz="762000" rtl="0" eaLnBrk="1" fontAlgn="base" latinLnBrk="0" hangingPunct="1">
                        <a:lnSpc>
                          <a:spcPct val="100000"/>
                        </a:lnSpc>
                        <a:spcBef>
                          <a:spcPts val="100"/>
                        </a:spcBef>
                        <a:spcAft>
                          <a:spcPts val="0"/>
                        </a:spcAft>
                        <a:buClr>
                          <a:srgbClr val="97989A"/>
                        </a:buClr>
                        <a:buSzPct val="100000"/>
                        <a:buFont typeface="Arial" pitchFamily="34" charset="0"/>
                        <a:buChar char="■"/>
                        <a:tabLst/>
                        <a:defRPr/>
                      </a:pPr>
                      <a:endParaRPr lang="en-GB" sz="800" kern="0" baseline="0" noProof="0" dirty="0" smtClean="0">
                        <a:solidFill>
                          <a:schemeClr val="tx1"/>
                        </a:solidFill>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High input flexibility </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High output quality </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Frequently still difficult technically because the process is not mature yet</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High energy costs with solvolysis </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High investment and operating costs</a:t>
                      </a:r>
                    </a:p>
                    <a:p>
                      <a:pPr marL="180000" marR="0" lvl="0" indent="-180975" algn="l" defTabSz="762000" rtl="0" eaLnBrk="1" fontAlgn="base" latinLnBrk="0" hangingPunct="1">
                        <a:lnSpc>
                          <a:spcPct val="100000"/>
                        </a:lnSpc>
                        <a:spcBef>
                          <a:spcPts val="100"/>
                        </a:spcBef>
                        <a:spcAft>
                          <a:spcPts val="0"/>
                        </a:spcAft>
                        <a:buClr>
                          <a:schemeClr val="tx2"/>
                        </a:buClr>
                        <a:buSzPct val="100000"/>
                        <a:buFont typeface="Univers for KPMG Light" panose="020B0403020202020204" pitchFamily="34" charset="0"/>
                        <a:buChar char="—"/>
                        <a:tabLst/>
                        <a:defRPr/>
                      </a:pPr>
                      <a:r>
                        <a:rPr lang="en-GB" sz="800" kern="0" baseline="0" noProof="0" dirty="0" smtClean="0">
                          <a:solidFill>
                            <a:schemeClr val="tx1"/>
                          </a:solidFill>
                          <a:latin typeface="+mn-lt"/>
                          <a:ea typeface="+mn-ea"/>
                          <a:cs typeface="+mn-cs"/>
                        </a:rPr>
                        <a:t>Use of recycled materials in food sector not yet definitively clarified</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975" marR="0" lvl="0" indent="-180975" algn="l" defTabSz="762000" rtl="0" eaLnBrk="1" fontAlgn="base" latinLnBrk="0" hangingPunct="1">
                        <a:lnSpc>
                          <a:spcPct val="100000"/>
                        </a:lnSpc>
                        <a:spcBef>
                          <a:spcPts val="100"/>
                        </a:spcBef>
                        <a:spcAft>
                          <a:spcPts val="0"/>
                        </a:spcAft>
                        <a:buClr>
                          <a:srgbClr val="97989A"/>
                        </a:buClr>
                        <a:buSzPct val="100000"/>
                        <a:buFont typeface="Arial" pitchFamily="34" charset="0"/>
                        <a:buChar char="■"/>
                        <a:tabLst/>
                      </a:pPr>
                      <a:endParaRPr kumimoji="0" lang="en-GB" sz="800" b="0" i="0" u="none" strike="noStrike" cap="none" normalizeH="0" baseline="0" noProof="0" dirty="0" smtClean="0">
                        <a:ln>
                          <a:noFill/>
                        </a:ln>
                        <a:solidFill>
                          <a:schemeClr val="tx1"/>
                        </a:solidFill>
                        <a:effectLst/>
                        <a:latin typeface="+mn-lt"/>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vMerge="1">
                  <a:txBody>
                    <a:bodyPr/>
                    <a:lstStyle/>
                    <a:p>
                      <a:pPr marL="180975" marR="0" lvl="0" indent="-180975" algn="l" defTabSz="762000" rtl="0" eaLnBrk="1" fontAlgn="base" latinLnBrk="0" hangingPunct="1">
                        <a:lnSpc>
                          <a:spcPct val="100000"/>
                        </a:lnSpc>
                        <a:spcBef>
                          <a:spcPts val="200"/>
                        </a:spcBef>
                        <a:spcAft>
                          <a:spcPts val="0"/>
                        </a:spcAft>
                        <a:buClr>
                          <a:srgbClr val="97989A"/>
                        </a:buClr>
                        <a:buSzPct val="100000"/>
                        <a:buFont typeface="Arial" pitchFamily="34" charset="0"/>
                        <a:buChar char="■"/>
                        <a:tabLst/>
                      </a:pPr>
                      <a:endParaRPr kumimoji="0" lang="de-DE" sz="900" b="0" i="0" u="none" strike="noStrike" cap="none" normalizeH="0" baseline="0" noProof="0" dirty="0" smtClean="0">
                        <a:ln>
                          <a:noFill/>
                        </a:ln>
                        <a:solidFill>
                          <a:schemeClr val="tx1"/>
                        </a:solidFill>
                        <a:effectLst/>
                        <a:latin typeface="+mn-lt"/>
                      </a:endParaRPr>
                    </a:p>
                  </a:txBody>
                  <a:tcPr marL="36000" marR="36000" marT="36000" marB="360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sp>
        <p:nvSpPr>
          <p:cNvPr id="83" name="Oval 85"/>
          <p:cNvSpPr/>
          <p:nvPr/>
        </p:nvSpPr>
        <p:spPr>
          <a:xfrm>
            <a:off x="6206434" y="2365570"/>
            <a:ext cx="129498" cy="136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smtClean="0"/>
              <a:t>+</a:t>
            </a:r>
            <a:endParaRPr lang="en-US" sz="1100" dirty="0"/>
          </a:p>
        </p:txBody>
      </p:sp>
      <p:sp>
        <p:nvSpPr>
          <p:cNvPr id="84" name="Oval 85"/>
          <p:cNvSpPr/>
          <p:nvPr/>
        </p:nvSpPr>
        <p:spPr>
          <a:xfrm>
            <a:off x="6206434" y="2106612"/>
            <a:ext cx="129498" cy="136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smtClean="0"/>
              <a:t>+</a:t>
            </a:r>
            <a:endParaRPr lang="en-US" sz="1100" dirty="0"/>
          </a:p>
        </p:txBody>
      </p:sp>
      <p:sp>
        <p:nvSpPr>
          <p:cNvPr id="85" name="Oval 85"/>
          <p:cNvSpPr/>
          <p:nvPr/>
        </p:nvSpPr>
        <p:spPr>
          <a:xfrm>
            <a:off x="6200084" y="4186993"/>
            <a:ext cx="129498" cy="136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smtClean="0"/>
              <a:t>+</a:t>
            </a:r>
            <a:endParaRPr lang="en-US" sz="1100" dirty="0"/>
          </a:p>
        </p:txBody>
      </p:sp>
      <p:sp>
        <p:nvSpPr>
          <p:cNvPr id="86" name="Oval 86"/>
          <p:cNvSpPr/>
          <p:nvPr/>
        </p:nvSpPr>
        <p:spPr>
          <a:xfrm>
            <a:off x="6200084" y="4477305"/>
            <a:ext cx="129498" cy="136460"/>
          </a:xfrm>
          <a:prstGeom prst="ellips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smtClean="0"/>
              <a:t>-</a:t>
            </a:r>
            <a:endParaRPr lang="en-US" sz="1050" dirty="0"/>
          </a:p>
        </p:txBody>
      </p:sp>
      <p:sp>
        <p:nvSpPr>
          <p:cNvPr id="87" name="Oval 86"/>
          <p:cNvSpPr/>
          <p:nvPr/>
        </p:nvSpPr>
        <p:spPr>
          <a:xfrm>
            <a:off x="6200084" y="4847802"/>
            <a:ext cx="129498" cy="136460"/>
          </a:xfrm>
          <a:prstGeom prst="ellips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smtClean="0"/>
              <a:t>-</a:t>
            </a:r>
            <a:endParaRPr lang="en-US" sz="1050" dirty="0"/>
          </a:p>
        </p:txBody>
      </p:sp>
      <p:sp>
        <p:nvSpPr>
          <p:cNvPr id="88" name="Oval 86"/>
          <p:cNvSpPr/>
          <p:nvPr/>
        </p:nvSpPr>
        <p:spPr>
          <a:xfrm>
            <a:off x="6206434" y="5101864"/>
            <a:ext cx="129498" cy="136460"/>
          </a:xfrm>
          <a:prstGeom prst="ellips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smtClean="0"/>
              <a:t>-</a:t>
            </a:r>
            <a:endParaRPr lang="en-US" sz="1050" dirty="0"/>
          </a:p>
        </p:txBody>
      </p:sp>
      <p:sp>
        <p:nvSpPr>
          <p:cNvPr id="89" name="Oval 85"/>
          <p:cNvSpPr/>
          <p:nvPr/>
        </p:nvSpPr>
        <p:spPr>
          <a:xfrm>
            <a:off x="6200084" y="3220577"/>
            <a:ext cx="129498" cy="136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smtClean="0"/>
              <a:t>+</a:t>
            </a:r>
            <a:endParaRPr lang="en-US" sz="1100" dirty="0"/>
          </a:p>
        </p:txBody>
      </p:sp>
      <p:sp>
        <p:nvSpPr>
          <p:cNvPr id="90" name="Oval 86"/>
          <p:cNvSpPr/>
          <p:nvPr/>
        </p:nvSpPr>
        <p:spPr>
          <a:xfrm>
            <a:off x="6212784" y="3718048"/>
            <a:ext cx="129498" cy="136460"/>
          </a:xfrm>
          <a:prstGeom prst="ellips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smtClean="0"/>
              <a:t>-</a:t>
            </a:r>
            <a:endParaRPr lang="en-US" sz="1050" dirty="0"/>
          </a:p>
        </p:txBody>
      </p:sp>
      <p:sp>
        <p:nvSpPr>
          <p:cNvPr id="91" name="Oval 85"/>
          <p:cNvSpPr/>
          <p:nvPr/>
        </p:nvSpPr>
        <p:spPr>
          <a:xfrm>
            <a:off x="6200084" y="4327846"/>
            <a:ext cx="129498" cy="1364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smtClean="0"/>
              <a:t>+</a:t>
            </a:r>
            <a:endParaRPr lang="en-US" sz="1100" dirty="0"/>
          </a:p>
        </p:txBody>
      </p:sp>
      <p:grpSp>
        <p:nvGrpSpPr>
          <p:cNvPr id="9" name="Gruppieren 8"/>
          <p:cNvGrpSpPr>
            <a:grpSpLocks/>
          </p:cNvGrpSpPr>
          <p:nvPr/>
        </p:nvGrpSpPr>
        <p:grpSpPr>
          <a:xfrm>
            <a:off x="3388235" y="3352536"/>
            <a:ext cx="2688715" cy="616937"/>
            <a:chOff x="3294255" y="3302264"/>
            <a:chExt cx="2348795" cy="477663"/>
          </a:xfrm>
        </p:grpSpPr>
        <p:sp>
          <p:nvSpPr>
            <p:cNvPr id="92" name="Pentagon 186"/>
            <p:cNvSpPr/>
            <p:nvPr/>
          </p:nvSpPr>
          <p:spPr>
            <a:xfrm>
              <a:off x="3294255" y="3438739"/>
              <a:ext cx="369722" cy="20471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Waste input</a:t>
              </a:r>
              <a:endParaRPr lang="en-US" sz="700" dirty="0">
                <a:solidFill>
                  <a:schemeClr val="bg1"/>
                </a:solidFill>
              </a:endParaRPr>
            </a:p>
          </p:txBody>
        </p:sp>
        <p:sp>
          <p:nvSpPr>
            <p:cNvPr id="93" name="Pentagon 187"/>
            <p:cNvSpPr/>
            <p:nvPr/>
          </p:nvSpPr>
          <p:spPr>
            <a:xfrm>
              <a:off x="3678297" y="3302264"/>
              <a:ext cx="647431" cy="477663"/>
            </a:xfrm>
            <a:prstGeom prst="homePlat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Sorting/ Grinding/ Washing/ Drying</a:t>
              </a:r>
              <a:endParaRPr lang="en-US" sz="700" dirty="0">
                <a:solidFill>
                  <a:schemeClr val="bg1"/>
                </a:solidFill>
              </a:endParaRPr>
            </a:p>
          </p:txBody>
        </p:sp>
        <p:sp>
          <p:nvSpPr>
            <p:cNvPr id="94" name="Rounded Rectangle 188"/>
            <p:cNvSpPr/>
            <p:nvPr/>
          </p:nvSpPr>
          <p:spPr>
            <a:xfrm>
              <a:off x="4340048" y="3438739"/>
              <a:ext cx="384927" cy="20471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Flakes</a:t>
              </a:r>
              <a:endParaRPr lang="en-US" sz="700" dirty="0">
                <a:solidFill>
                  <a:schemeClr val="bg1"/>
                </a:solidFill>
              </a:endParaRPr>
            </a:p>
          </p:txBody>
        </p:sp>
        <p:sp>
          <p:nvSpPr>
            <p:cNvPr id="95" name="Pentagon 189"/>
            <p:cNvSpPr/>
            <p:nvPr/>
          </p:nvSpPr>
          <p:spPr>
            <a:xfrm>
              <a:off x="4739294" y="3404621"/>
              <a:ext cx="413105" cy="272950"/>
            </a:xfrm>
            <a:prstGeom prst="homePlate">
              <a:avLst>
                <a:gd name="adj" fmla="val 26852"/>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Extru-sion</a:t>
              </a:r>
              <a:endParaRPr lang="en-US" sz="700" dirty="0">
                <a:solidFill>
                  <a:schemeClr val="bg1"/>
                </a:solidFill>
              </a:endParaRPr>
            </a:p>
          </p:txBody>
        </p:sp>
        <p:sp>
          <p:nvSpPr>
            <p:cNvPr id="96" name="Rounded Rectangle 190"/>
            <p:cNvSpPr/>
            <p:nvPr/>
          </p:nvSpPr>
          <p:spPr>
            <a:xfrm>
              <a:off x="5166720" y="3438739"/>
              <a:ext cx="476330" cy="20471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Granulate</a:t>
              </a:r>
              <a:endParaRPr lang="en-US" sz="700" dirty="0">
                <a:solidFill>
                  <a:schemeClr val="bg1"/>
                </a:solidFill>
              </a:endParaRPr>
            </a:p>
          </p:txBody>
        </p:sp>
      </p:grpSp>
      <p:sp>
        <p:nvSpPr>
          <p:cNvPr id="102" name="Oval 86"/>
          <p:cNvSpPr/>
          <p:nvPr/>
        </p:nvSpPr>
        <p:spPr>
          <a:xfrm>
            <a:off x="6206434" y="5355749"/>
            <a:ext cx="129498" cy="136460"/>
          </a:xfrm>
          <a:prstGeom prst="ellips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smtClean="0"/>
              <a:t>-</a:t>
            </a:r>
            <a:endParaRPr lang="en-US" sz="1050" dirty="0"/>
          </a:p>
        </p:txBody>
      </p:sp>
      <p:grpSp>
        <p:nvGrpSpPr>
          <p:cNvPr id="103" name="Gruppieren 102"/>
          <p:cNvGrpSpPr>
            <a:grpSpLocks/>
          </p:cNvGrpSpPr>
          <p:nvPr/>
        </p:nvGrpSpPr>
        <p:grpSpPr>
          <a:xfrm>
            <a:off x="3388235" y="5251092"/>
            <a:ext cx="2688715" cy="616937"/>
            <a:chOff x="3294255" y="3316120"/>
            <a:chExt cx="2348795" cy="477663"/>
          </a:xfrm>
        </p:grpSpPr>
        <p:sp>
          <p:nvSpPr>
            <p:cNvPr id="104" name="Pentagon 186"/>
            <p:cNvSpPr/>
            <p:nvPr/>
          </p:nvSpPr>
          <p:spPr>
            <a:xfrm>
              <a:off x="3294255" y="3452595"/>
              <a:ext cx="369722" cy="20471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Waste input</a:t>
              </a:r>
              <a:endParaRPr lang="en-US" sz="700" dirty="0">
                <a:solidFill>
                  <a:schemeClr val="bg1"/>
                </a:solidFill>
              </a:endParaRPr>
            </a:p>
          </p:txBody>
        </p:sp>
        <p:sp>
          <p:nvSpPr>
            <p:cNvPr id="105" name="Pentagon 187"/>
            <p:cNvSpPr/>
            <p:nvPr/>
          </p:nvSpPr>
          <p:spPr>
            <a:xfrm>
              <a:off x="3678297" y="3316120"/>
              <a:ext cx="647431" cy="477663"/>
            </a:xfrm>
            <a:prstGeom prst="homePlat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Splitting</a:t>
              </a:r>
            </a:p>
            <a:p>
              <a:pPr algn="ctr"/>
              <a:r>
                <a:rPr lang="en-US" sz="700" dirty="0" smtClean="0">
                  <a:solidFill>
                    <a:schemeClr val="bg1"/>
                  </a:solidFill>
                </a:rPr>
                <a:t>(solvolysis)</a:t>
              </a:r>
              <a:endParaRPr lang="en-US" sz="700" dirty="0">
                <a:solidFill>
                  <a:schemeClr val="bg1"/>
                </a:solidFill>
              </a:endParaRPr>
            </a:p>
          </p:txBody>
        </p:sp>
        <p:sp>
          <p:nvSpPr>
            <p:cNvPr id="106" name="Rounded Rectangle 188"/>
            <p:cNvSpPr/>
            <p:nvPr/>
          </p:nvSpPr>
          <p:spPr>
            <a:xfrm>
              <a:off x="4340048" y="3452595"/>
              <a:ext cx="384927" cy="20471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Mono-mers</a:t>
              </a:r>
              <a:r>
                <a:rPr lang="en-US" sz="700" baseline="30000" dirty="0" smtClean="0">
                  <a:solidFill>
                    <a:schemeClr val="bg1"/>
                  </a:solidFill>
                </a:rPr>
                <a:t>(a)</a:t>
              </a:r>
              <a:endParaRPr lang="en-US" sz="700" baseline="30000" dirty="0">
                <a:solidFill>
                  <a:schemeClr val="bg1"/>
                </a:solidFill>
              </a:endParaRPr>
            </a:p>
          </p:txBody>
        </p:sp>
        <p:sp>
          <p:nvSpPr>
            <p:cNvPr id="107" name="Pentagon 189"/>
            <p:cNvSpPr/>
            <p:nvPr/>
          </p:nvSpPr>
          <p:spPr>
            <a:xfrm>
              <a:off x="4739294" y="3418477"/>
              <a:ext cx="413105" cy="272950"/>
            </a:xfrm>
            <a:prstGeom prst="homePlate">
              <a:avLst>
                <a:gd name="adj" fmla="val 26852"/>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Estrefi-cation</a:t>
              </a:r>
              <a:endParaRPr lang="en-US" sz="700" dirty="0">
                <a:solidFill>
                  <a:schemeClr val="bg1"/>
                </a:solidFill>
              </a:endParaRPr>
            </a:p>
          </p:txBody>
        </p:sp>
        <p:sp>
          <p:nvSpPr>
            <p:cNvPr id="108" name="Rounded Rectangle 190"/>
            <p:cNvSpPr/>
            <p:nvPr/>
          </p:nvSpPr>
          <p:spPr>
            <a:xfrm>
              <a:off x="5166720" y="3452595"/>
              <a:ext cx="476330" cy="20471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Granulate</a:t>
              </a:r>
              <a:endParaRPr lang="en-US" sz="700" dirty="0">
                <a:solidFill>
                  <a:schemeClr val="bg1"/>
                </a:solidFill>
              </a:endParaRPr>
            </a:p>
          </p:txBody>
        </p:sp>
      </p:grpSp>
      <p:sp>
        <p:nvSpPr>
          <p:cNvPr id="14" name="Rechteck 13"/>
          <p:cNvSpPr/>
          <p:nvPr/>
        </p:nvSpPr>
        <p:spPr>
          <a:xfrm>
            <a:off x="3333750" y="5097637"/>
            <a:ext cx="2800350" cy="887873"/>
          </a:xfrm>
          <a:prstGeom prst="rect">
            <a:avLst/>
          </a:prstGeom>
          <a:no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09" name="Rechteck 108"/>
          <p:cNvSpPr/>
          <p:nvPr/>
        </p:nvSpPr>
        <p:spPr>
          <a:xfrm>
            <a:off x="3333750" y="3220577"/>
            <a:ext cx="2800350" cy="887873"/>
          </a:xfrm>
          <a:prstGeom prst="rect">
            <a:avLst/>
          </a:prstGeom>
          <a:no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nvGrpSpPr>
          <p:cNvPr id="19" name="Gruppieren 18"/>
          <p:cNvGrpSpPr/>
          <p:nvPr/>
        </p:nvGrpSpPr>
        <p:grpSpPr>
          <a:xfrm>
            <a:off x="7680960" y="1673641"/>
            <a:ext cx="102163" cy="4351140"/>
            <a:chOff x="7680960" y="1673641"/>
            <a:chExt cx="102163" cy="4351140"/>
          </a:xfrm>
        </p:grpSpPr>
        <p:cxnSp>
          <p:nvCxnSpPr>
            <p:cNvPr id="17" name="Gerader Verbinder 16"/>
            <p:cNvCxnSpPr/>
            <p:nvPr/>
          </p:nvCxnSpPr>
          <p:spPr>
            <a:xfrm>
              <a:off x="7680960" y="1673641"/>
              <a:ext cx="0" cy="4351140"/>
            </a:xfrm>
            <a:prstGeom prst="line">
              <a:avLst/>
            </a:prstGeom>
            <a:ln w="12700">
              <a:solidFill>
                <a:srgbClr val="747678"/>
              </a:solidFill>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a:xfrm rot="5400000">
              <a:off x="7289165" y="3916681"/>
              <a:ext cx="891540" cy="96377"/>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
        <p:nvSpPr>
          <p:cNvPr id="110" name="Text Box 39"/>
          <p:cNvSpPr txBox="1">
            <a:spLocks noChangeArrowheads="1"/>
          </p:cNvSpPr>
          <p:nvPr/>
        </p:nvSpPr>
        <p:spPr bwMode="auto">
          <a:xfrm>
            <a:off x="2441575" y="6032460"/>
            <a:ext cx="6832707" cy="184666"/>
          </a:xfrm>
          <a:prstGeom prst="rect">
            <a:avLst/>
          </a:prstGeom>
          <a:noFill/>
          <a:ln w="9525" algn="ctr">
            <a:noFill/>
            <a:miter lim="800000"/>
            <a:headEnd/>
            <a:tailEnd/>
          </a:ln>
          <a:effectLst/>
        </p:spPr>
        <p:txBody>
          <a:bodyPr wrap="square" lIns="0" tIns="0" rIns="0" bIns="0" anchor="b">
            <a:spAutoFit/>
          </a:bodyPr>
          <a:lstStyle/>
          <a:p>
            <a:pPr marL="358775" indent="-358775"/>
            <a:r>
              <a:rPr lang="en-US" sz="600" dirty="0" smtClean="0">
                <a:latin typeface="Arial" pitchFamily="34" charset="0"/>
                <a:cs typeface="Arial" pitchFamily="34" charset="0"/>
              </a:rPr>
              <a:t>Note: 	(a) Terephthalate acid and ethylene glycol;  (b)  Approved for the market as food-grade recycled material </a:t>
            </a:r>
          </a:p>
          <a:p>
            <a:pPr marL="358775" indent="-358775"/>
            <a:r>
              <a:rPr lang="en-US" sz="600" dirty="0" smtClean="0">
                <a:latin typeface="Arial" pitchFamily="34" charset="0"/>
                <a:cs typeface="Arial" pitchFamily="34" charset="0"/>
              </a:rPr>
              <a:t>Source: 	Corporate websites; KPMG Interviews and analysis</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1783856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Advanced ceramics products are more cost-effective and show a better performance - low substitution threat from plastic, metal and glass products </a:t>
            </a:r>
          </a:p>
          <a:p>
            <a:endParaRPr lang="en-US" dirty="0"/>
          </a:p>
        </p:txBody>
      </p:sp>
      <p:sp>
        <p:nvSpPr>
          <p:cNvPr id="5" name="Titel 4"/>
          <p:cNvSpPr>
            <a:spLocks noGrp="1"/>
          </p:cNvSpPr>
          <p:nvPr>
            <p:ph type="title"/>
          </p:nvPr>
        </p:nvSpPr>
        <p:spPr/>
        <p:txBody>
          <a:bodyPr/>
          <a:lstStyle/>
          <a:p>
            <a:r>
              <a:rPr lang="en-US" dirty="0" smtClean="0"/>
              <a:t>5. Are there any substitutes?</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grpSp>
        <p:nvGrpSpPr>
          <p:cNvPr id="26" name="Gruppieren 25"/>
          <p:cNvGrpSpPr/>
          <p:nvPr/>
        </p:nvGrpSpPr>
        <p:grpSpPr>
          <a:xfrm>
            <a:off x="7120268" y="211707"/>
            <a:ext cx="2286926" cy="216024"/>
            <a:chOff x="-1239688" y="1268760"/>
            <a:chExt cx="864000" cy="216024"/>
          </a:xfrm>
        </p:grpSpPr>
        <p:sp>
          <p:nvSpPr>
            <p:cNvPr id="27" name="Rechteck 26"/>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2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0" name="Text Box 39"/>
          <p:cNvSpPr txBox="1">
            <a:spLocks noChangeArrowheads="1"/>
          </p:cNvSpPr>
          <p:nvPr/>
        </p:nvSpPr>
        <p:spPr bwMode="auto">
          <a:xfrm>
            <a:off x="2446338" y="6026800"/>
            <a:ext cx="6832707" cy="92333"/>
          </a:xfrm>
          <a:prstGeom prst="rect">
            <a:avLst/>
          </a:prstGeom>
          <a:noFill/>
          <a:ln w="9525" algn="ctr">
            <a:noFill/>
            <a:miter lim="800000"/>
            <a:headEnd/>
            <a:tailEnd/>
          </a:ln>
          <a:effectLst/>
        </p:spPr>
        <p:txBody>
          <a:bodyPr wrap="square" lIns="0" tIns="0" rIns="0" bIns="0" anchor="b">
            <a:spAutoFit/>
          </a:bodyPr>
          <a:lstStyle/>
          <a:p>
            <a:pPr marL="358775" indent="-358775"/>
            <a:r>
              <a:rPr lang="en-US" sz="600" dirty="0" smtClean="0">
                <a:latin typeface="Arial" pitchFamily="34" charset="0"/>
                <a:cs typeface="Arial" pitchFamily="34" charset="0"/>
              </a:rPr>
              <a:t>Source: 	KPMG research</a:t>
            </a:r>
            <a:endParaRPr lang="en-US" sz="600" dirty="0">
              <a:latin typeface="Arial" pitchFamily="34" charset="0"/>
              <a:cs typeface="Arial" pitchFamily="34" charset="0"/>
            </a:endParaRPr>
          </a:p>
        </p:txBody>
      </p:sp>
      <p:grpSp>
        <p:nvGrpSpPr>
          <p:cNvPr id="2" name="Gruppieren 1"/>
          <p:cNvGrpSpPr/>
          <p:nvPr/>
        </p:nvGrpSpPr>
        <p:grpSpPr>
          <a:xfrm>
            <a:off x="2454744" y="1431192"/>
            <a:ext cx="6962306" cy="4590196"/>
            <a:chOff x="2280657" y="1195200"/>
            <a:chExt cx="7352631" cy="4813493"/>
          </a:xfrm>
        </p:grpSpPr>
        <p:sp>
          <p:nvSpPr>
            <p:cNvPr id="38" name="Rectangle 12"/>
            <p:cNvSpPr/>
            <p:nvPr/>
          </p:nvSpPr>
          <p:spPr>
            <a:xfrm>
              <a:off x="7660868" y="1519200"/>
              <a:ext cx="1972420" cy="4489492"/>
            </a:xfrm>
            <a:prstGeom prst="rect">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216000" lvl="2" indent="-216000">
                <a:spcBef>
                  <a:spcPts val="6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Advanced ceramics comprise alumina, zirconia, silicon nitride, silicon carbide and steatite. They cater to electronic, transportation equipment, mechanical engineering, energy and environment, defense, medical, and chemical industry </a:t>
              </a:r>
            </a:p>
            <a:p>
              <a:pPr marL="216000" lvl="2" indent="-216000">
                <a:spcBef>
                  <a:spcPts val="6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Advanced ceramics display exceptional characteristics of being highly resistant to melting, bending, stretching, corrosion or wear</a:t>
              </a:r>
            </a:p>
            <a:p>
              <a:pPr marL="216000" lvl="2" indent="-216000">
                <a:spcBef>
                  <a:spcPts val="6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However, advanced ceramics products also posses the disadvantage of being brittle when subjected to stress</a:t>
              </a:r>
            </a:p>
            <a:p>
              <a:pPr marL="0" lvl="2">
                <a:spcBef>
                  <a:spcPts val="600"/>
                </a:spcBef>
                <a:buClr>
                  <a:schemeClr val="tx2"/>
                </a:buClr>
                <a:defRPr/>
              </a:pPr>
              <a:endParaRPr lang="en-US" sz="900" b="1" dirty="0" smtClean="0">
                <a:solidFill>
                  <a:schemeClr val="accent4"/>
                </a:solidFill>
                <a:cs typeface="Arial" pitchFamily="34" charset="0"/>
              </a:endParaRPr>
            </a:p>
            <a:p>
              <a:pPr marL="0" lvl="2">
                <a:spcBef>
                  <a:spcPts val="600"/>
                </a:spcBef>
                <a:buClr>
                  <a:schemeClr val="tx2"/>
                </a:buClr>
                <a:defRPr/>
              </a:pPr>
              <a:r>
                <a:rPr lang="en-US" sz="900" b="1" dirty="0" smtClean="0">
                  <a:solidFill>
                    <a:schemeClr val="accent4"/>
                  </a:solidFill>
                  <a:cs typeface="Arial" pitchFamily="34" charset="0"/>
                </a:rPr>
                <a:t>In spite of the above mentioned shortcoming, advanced ceramics products provide a perfect alternative to the traditional materials such as plastics, metals and glass</a:t>
              </a:r>
            </a:p>
          </p:txBody>
        </p:sp>
        <p:sp>
          <p:nvSpPr>
            <p:cNvPr id="39" name="Rectangle 14"/>
            <p:cNvSpPr/>
            <p:nvPr/>
          </p:nvSpPr>
          <p:spPr>
            <a:xfrm>
              <a:off x="7660867" y="1195200"/>
              <a:ext cx="1972406" cy="324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Advanced ceramics products</a:t>
              </a:r>
            </a:p>
          </p:txBody>
        </p:sp>
        <p:grpSp>
          <p:nvGrpSpPr>
            <p:cNvPr id="40" name="Gruppieren 39"/>
            <p:cNvGrpSpPr/>
            <p:nvPr/>
          </p:nvGrpSpPr>
          <p:grpSpPr>
            <a:xfrm>
              <a:off x="2856980" y="1195200"/>
              <a:ext cx="4248000" cy="1808645"/>
              <a:chOff x="2856980" y="1195200"/>
              <a:chExt cx="4248000" cy="1808645"/>
            </a:xfrm>
          </p:grpSpPr>
          <p:sp>
            <p:nvSpPr>
              <p:cNvPr id="41" name="Rectangle 10"/>
              <p:cNvSpPr/>
              <p:nvPr/>
            </p:nvSpPr>
            <p:spPr>
              <a:xfrm>
                <a:off x="2856980" y="1519200"/>
                <a:ext cx="4248000" cy="1484645"/>
              </a:xfrm>
              <a:prstGeom prst="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Plastics find application in the aerospace, medical, building and construction, electronics, packaging, and transportation industry</a:t>
                </a:r>
              </a:p>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Plastics are strong, cheap and light material that does not corrode in air or water</a:t>
                </a:r>
              </a:p>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Production requires large quantities of crude oil. Accordingly, increasing oil prices lead to increased production costs of plastics. Plastic production releases large quantities of harmful gases leading to the greenhouse effect and is also considered to be highly difficult to recycle</a:t>
                </a:r>
              </a:p>
            </p:txBody>
          </p:sp>
          <p:sp>
            <p:nvSpPr>
              <p:cNvPr id="42" name="Rectangle 15"/>
              <p:cNvSpPr/>
              <p:nvPr/>
            </p:nvSpPr>
            <p:spPr>
              <a:xfrm>
                <a:off x="2856980" y="1195200"/>
                <a:ext cx="4248000" cy="324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Plastic</a:t>
                </a:r>
              </a:p>
            </p:txBody>
          </p:sp>
        </p:grpSp>
        <p:sp>
          <p:nvSpPr>
            <p:cNvPr id="43" name="Pentagon 16"/>
            <p:cNvSpPr/>
            <p:nvPr/>
          </p:nvSpPr>
          <p:spPr>
            <a:xfrm>
              <a:off x="2288704" y="1572865"/>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Application</a:t>
              </a:r>
              <a:endParaRPr lang="en-US" sz="600" b="1" i="1" dirty="0">
                <a:solidFill>
                  <a:schemeClr val="bg1"/>
                </a:solidFill>
              </a:endParaRPr>
            </a:p>
          </p:txBody>
        </p:sp>
        <p:sp>
          <p:nvSpPr>
            <p:cNvPr id="44" name="Pentagon 17"/>
            <p:cNvSpPr/>
            <p:nvPr/>
          </p:nvSpPr>
          <p:spPr>
            <a:xfrm>
              <a:off x="2288704" y="1898238"/>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Advantage</a:t>
              </a:r>
              <a:endParaRPr lang="en-US" sz="600" b="1" i="1" dirty="0">
                <a:solidFill>
                  <a:schemeClr val="bg1"/>
                </a:solidFill>
              </a:endParaRPr>
            </a:p>
          </p:txBody>
        </p:sp>
        <p:sp>
          <p:nvSpPr>
            <p:cNvPr id="45" name="Pentagon 18"/>
            <p:cNvSpPr/>
            <p:nvPr/>
          </p:nvSpPr>
          <p:spPr>
            <a:xfrm>
              <a:off x="2288824" y="2230473"/>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Limitation</a:t>
              </a:r>
              <a:endParaRPr lang="en-US" sz="600" b="1" i="1" dirty="0">
                <a:solidFill>
                  <a:schemeClr val="bg1"/>
                </a:solidFill>
              </a:endParaRPr>
            </a:p>
          </p:txBody>
        </p:sp>
        <p:grpSp>
          <p:nvGrpSpPr>
            <p:cNvPr id="46" name="Gruppieren 45"/>
            <p:cNvGrpSpPr/>
            <p:nvPr/>
          </p:nvGrpSpPr>
          <p:grpSpPr>
            <a:xfrm>
              <a:off x="2856979" y="3107994"/>
              <a:ext cx="4248001" cy="1439538"/>
              <a:chOff x="2856979" y="3166345"/>
              <a:chExt cx="4248001" cy="1439538"/>
            </a:xfrm>
          </p:grpSpPr>
          <p:sp>
            <p:nvSpPr>
              <p:cNvPr id="47" name="Rectangle 19"/>
              <p:cNvSpPr/>
              <p:nvPr/>
            </p:nvSpPr>
            <p:spPr>
              <a:xfrm>
                <a:off x="2856980" y="3490345"/>
                <a:ext cx="4248000" cy="1115538"/>
              </a:xfrm>
              <a:prstGeom prst="rect">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Metal is used in the manufacturing, building and automotive industry</a:t>
                </a: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Metal is a strong material and a good conductor of heat</a:t>
                </a: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Metal components are heavier than the advanced ceramics products or plastic products</a:t>
                </a:r>
              </a:p>
            </p:txBody>
          </p:sp>
          <p:sp>
            <p:nvSpPr>
              <p:cNvPr id="48" name="Rectangle 20"/>
              <p:cNvSpPr/>
              <p:nvPr/>
            </p:nvSpPr>
            <p:spPr>
              <a:xfrm>
                <a:off x="2856979" y="3166345"/>
                <a:ext cx="4248000" cy="324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Metal</a:t>
                </a:r>
              </a:p>
            </p:txBody>
          </p:sp>
        </p:grpSp>
        <p:sp>
          <p:nvSpPr>
            <p:cNvPr id="49" name="Pentagon 21"/>
            <p:cNvSpPr/>
            <p:nvPr/>
          </p:nvSpPr>
          <p:spPr>
            <a:xfrm>
              <a:off x="2288704" y="3489040"/>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Application</a:t>
              </a:r>
              <a:endParaRPr lang="en-US" sz="600" b="1" i="1" dirty="0">
                <a:solidFill>
                  <a:schemeClr val="bg1"/>
                </a:solidFill>
              </a:endParaRPr>
            </a:p>
          </p:txBody>
        </p:sp>
        <p:sp>
          <p:nvSpPr>
            <p:cNvPr id="50" name="Pentagon 22"/>
            <p:cNvSpPr/>
            <p:nvPr/>
          </p:nvSpPr>
          <p:spPr>
            <a:xfrm>
              <a:off x="2280657" y="3750181"/>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Advantage</a:t>
              </a:r>
              <a:endParaRPr lang="en-US" sz="600" b="1" i="1" dirty="0">
                <a:solidFill>
                  <a:schemeClr val="bg1"/>
                </a:solidFill>
              </a:endParaRPr>
            </a:p>
          </p:txBody>
        </p:sp>
        <p:sp>
          <p:nvSpPr>
            <p:cNvPr id="51" name="Pentagon 23"/>
            <p:cNvSpPr/>
            <p:nvPr/>
          </p:nvSpPr>
          <p:spPr>
            <a:xfrm>
              <a:off x="2280776" y="4019313"/>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Limitation</a:t>
              </a:r>
              <a:endParaRPr lang="en-US" sz="600" b="1" i="1" dirty="0">
                <a:solidFill>
                  <a:schemeClr val="bg1"/>
                </a:solidFill>
              </a:endParaRPr>
            </a:p>
          </p:txBody>
        </p:sp>
        <p:grpSp>
          <p:nvGrpSpPr>
            <p:cNvPr id="52" name="Gruppieren 51"/>
            <p:cNvGrpSpPr/>
            <p:nvPr/>
          </p:nvGrpSpPr>
          <p:grpSpPr>
            <a:xfrm>
              <a:off x="2856980" y="4622780"/>
              <a:ext cx="4248000" cy="1385913"/>
              <a:chOff x="2856980" y="4622780"/>
              <a:chExt cx="4248000" cy="1385913"/>
            </a:xfrm>
          </p:grpSpPr>
          <p:sp>
            <p:nvSpPr>
              <p:cNvPr id="53" name="Rectangle 24"/>
              <p:cNvSpPr/>
              <p:nvPr/>
            </p:nvSpPr>
            <p:spPr>
              <a:xfrm>
                <a:off x="2856980" y="4946780"/>
                <a:ext cx="4248000" cy="1061913"/>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Glass is used in the automotive, building and construction, and solar energy industry</a:t>
                </a:r>
              </a:p>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Glass is waterproof and it does rust. It could be colored or used colorless</a:t>
                </a:r>
              </a:p>
              <a:p>
                <a:pPr marL="216000" lvl="2" indent="-216000">
                  <a:spcBef>
                    <a:spcPts val="300"/>
                  </a:spcBef>
                  <a:buClr>
                    <a:schemeClr val="tx2"/>
                  </a:buClr>
                  <a:buFont typeface="Univers for KPMG Light" panose="020B0403020202020204" pitchFamily="34" charset="0"/>
                  <a:buChar char="—"/>
                  <a:defRPr/>
                </a:pPr>
                <a:r>
                  <a:rPr lang="en-US" sz="900" dirty="0" smtClean="0">
                    <a:solidFill>
                      <a:srgbClr val="000000"/>
                    </a:solidFill>
                    <a:cs typeface="Arial" pitchFamily="34" charset="0"/>
                  </a:rPr>
                  <a:t>Glass is an expensive material and is fragile. It also melts under very high temperatures</a:t>
                </a:r>
              </a:p>
            </p:txBody>
          </p:sp>
          <p:sp>
            <p:nvSpPr>
              <p:cNvPr id="54" name="Rectangle 25"/>
              <p:cNvSpPr/>
              <p:nvPr/>
            </p:nvSpPr>
            <p:spPr>
              <a:xfrm>
                <a:off x="2856980" y="4622780"/>
                <a:ext cx="4248000" cy="324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smtClean="0">
                    <a:solidFill>
                      <a:schemeClr val="bg1"/>
                    </a:solidFill>
                  </a:rPr>
                  <a:t>Glass</a:t>
                </a:r>
              </a:p>
            </p:txBody>
          </p:sp>
        </p:grpSp>
        <p:sp>
          <p:nvSpPr>
            <p:cNvPr id="55" name="Pentagon 26"/>
            <p:cNvSpPr/>
            <p:nvPr/>
          </p:nvSpPr>
          <p:spPr>
            <a:xfrm>
              <a:off x="2288704" y="4988355"/>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Application</a:t>
              </a:r>
              <a:endParaRPr lang="en-US" sz="600" b="1" i="1" dirty="0">
                <a:solidFill>
                  <a:schemeClr val="bg1"/>
                </a:solidFill>
              </a:endParaRPr>
            </a:p>
          </p:txBody>
        </p:sp>
        <p:sp>
          <p:nvSpPr>
            <p:cNvPr id="56" name="Pentagon 27"/>
            <p:cNvSpPr/>
            <p:nvPr/>
          </p:nvSpPr>
          <p:spPr>
            <a:xfrm>
              <a:off x="2288704" y="5331187"/>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Advantage</a:t>
              </a:r>
              <a:endParaRPr lang="en-US" sz="600" b="1" i="1" dirty="0">
                <a:solidFill>
                  <a:schemeClr val="bg1"/>
                </a:solidFill>
              </a:endParaRPr>
            </a:p>
          </p:txBody>
        </p:sp>
        <p:sp>
          <p:nvSpPr>
            <p:cNvPr id="57" name="Pentagon 28"/>
            <p:cNvSpPr/>
            <p:nvPr/>
          </p:nvSpPr>
          <p:spPr>
            <a:xfrm>
              <a:off x="2288824" y="5652397"/>
              <a:ext cx="648000" cy="144000"/>
            </a:xfrm>
            <a:prstGeom prst="homePlate">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600" b="1" i="1" dirty="0" smtClean="0">
                  <a:solidFill>
                    <a:schemeClr val="bg1"/>
                  </a:solidFill>
                </a:rPr>
                <a:t>Limitation</a:t>
              </a:r>
              <a:endParaRPr lang="en-US" sz="600" b="1" i="1" dirty="0">
                <a:solidFill>
                  <a:schemeClr val="bg1"/>
                </a:solidFill>
              </a:endParaRPr>
            </a:p>
          </p:txBody>
        </p:sp>
      </p:grpSp>
      <p:grpSp>
        <p:nvGrpSpPr>
          <p:cNvPr id="4" name="Gruppieren 3"/>
          <p:cNvGrpSpPr/>
          <p:nvPr/>
        </p:nvGrpSpPr>
        <p:grpSpPr>
          <a:xfrm rot="10800000">
            <a:off x="7196010" y="1447800"/>
            <a:ext cx="120703" cy="4539805"/>
            <a:chOff x="7679727" y="1673641"/>
            <a:chExt cx="96377" cy="4351140"/>
          </a:xfrm>
        </p:grpSpPr>
        <p:cxnSp>
          <p:nvCxnSpPr>
            <p:cNvPr id="60" name="Gerader Verbinder 59"/>
            <p:cNvCxnSpPr/>
            <p:nvPr/>
          </p:nvCxnSpPr>
          <p:spPr>
            <a:xfrm>
              <a:off x="7680936" y="1673641"/>
              <a:ext cx="0" cy="4351140"/>
            </a:xfrm>
            <a:prstGeom prst="line">
              <a:avLst/>
            </a:prstGeom>
            <a:ln w="12700">
              <a:solidFill>
                <a:srgbClr val="747678"/>
              </a:solidFill>
            </a:ln>
          </p:spPr>
          <p:style>
            <a:lnRef idx="1">
              <a:schemeClr val="accent1"/>
            </a:lnRef>
            <a:fillRef idx="0">
              <a:schemeClr val="accent1"/>
            </a:fillRef>
            <a:effectRef idx="0">
              <a:schemeClr val="accent1"/>
            </a:effectRef>
            <a:fontRef idx="minor">
              <a:schemeClr val="tx1"/>
            </a:fontRef>
          </p:style>
        </p:cxnSp>
        <p:sp>
          <p:nvSpPr>
            <p:cNvPr id="61" name="Gleichschenkliges Dreieck 60"/>
            <p:cNvSpPr/>
            <p:nvPr/>
          </p:nvSpPr>
          <p:spPr>
            <a:xfrm rot="5400000">
              <a:off x="7282146" y="3801024"/>
              <a:ext cx="891540" cy="96377"/>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Tree>
    <p:extLst>
      <p:ext uri="{BB962C8B-B14F-4D97-AF65-F5344CB8AC3E}">
        <p14:creationId xmlns:p14="http://schemas.microsoft.com/office/powerpoint/2010/main" val="347702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Recycling market in Poland in transition: Planned EU guidelines and national regulations already implemented</a:t>
            </a:r>
          </a:p>
          <a:p>
            <a:pPr lvl="0"/>
            <a:r>
              <a:rPr lang="en-US" dirty="0"/>
              <a:t>Regulatory changes with significant increase of the recycling rate </a:t>
            </a:r>
          </a:p>
          <a:p>
            <a:pPr lvl="0"/>
            <a:r>
              <a:rPr lang="en-US" dirty="0"/>
              <a:t>Great market potential until 2020 especially through the  European guidelines</a:t>
            </a:r>
          </a:p>
          <a:p>
            <a:endParaRPr lang="en-US" dirty="0"/>
          </a:p>
        </p:txBody>
      </p:sp>
      <p:sp>
        <p:nvSpPr>
          <p:cNvPr id="5" name="Titel 4"/>
          <p:cNvSpPr>
            <a:spLocks noGrp="1"/>
          </p:cNvSpPr>
          <p:nvPr>
            <p:ph type="title"/>
          </p:nvPr>
        </p:nvSpPr>
        <p:spPr/>
        <p:txBody>
          <a:bodyPr/>
          <a:lstStyle/>
          <a:p>
            <a:r>
              <a:rPr lang="en-US" dirty="0"/>
              <a:t>6. Which role does regulation play?</a:t>
            </a:r>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grpSp>
        <p:nvGrpSpPr>
          <p:cNvPr id="34" name="Gruppieren 33"/>
          <p:cNvGrpSpPr/>
          <p:nvPr/>
        </p:nvGrpSpPr>
        <p:grpSpPr>
          <a:xfrm>
            <a:off x="7120268" y="211707"/>
            <a:ext cx="2286926" cy="216024"/>
            <a:chOff x="-1239688" y="1268760"/>
            <a:chExt cx="864000" cy="216024"/>
          </a:xfrm>
        </p:grpSpPr>
        <p:sp>
          <p:nvSpPr>
            <p:cNvPr id="35" name="Rechteck 34"/>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36"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7"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8" name="Objekt 113"/>
          <p:cNvGraphicFramePr>
            <a:graphicFrameLocks noChangeAspect="1"/>
          </p:cNvGraphicFramePr>
          <p:nvPr>
            <p:custDataLst>
              <p:tags r:id="rId1"/>
            </p:custDataLst>
            <p:extLst>
              <p:ext uri="{D42A27DB-BD31-4B8C-83A1-F6EECF244321}">
                <p14:modId xmlns:p14="http://schemas.microsoft.com/office/powerpoint/2010/main" val="3321521568"/>
              </p:ext>
            </p:extLst>
          </p:nvPr>
        </p:nvGraphicFramePr>
        <p:xfrm>
          <a:off x="2422810" y="2068317"/>
          <a:ext cx="3374693" cy="2349108"/>
        </p:xfrm>
        <a:graphic>
          <a:graphicData uri="http://schemas.openxmlformats.org/drawingml/2006/chart">
            <c:chart xmlns:c="http://schemas.openxmlformats.org/drawingml/2006/chart" xmlns:r="http://schemas.openxmlformats.org/officeDocument/2006/relationships" r:id="rId9"/>
          </a:graphicData>
        </a:graphic>
      </p:graphicFrame>
      <p:sp>
        <p:nvSpPr>
          <p:cNvPr id="59" name="Text Placeholder 9"/>
          <p:cNvSpPr txBox="1">
            <a:spLocks/>
          </p:cNvSpPr>
          <p:nvPr/>
        </p:nvSpPr>
        <p:spPr bwMode="gray">
          <a:xfrm>
            <a:off x="2459296" y="1971097"/>
            <a:ext cx="3430832" cy="138499"/>
          </a:xfrm>
          <a:prstGeom prst="rect">
            <a:avLst/>
          </a:prstGeom>
        </p:spPr>
        <p:txBody>
          <a:bodyPr vert="horz" lIns="0" tIns="0" rIns="0" bIns="0" rtlCol="0">
            <a:spAutoFit/>
          </a:bodyPr>
          <a:lstStyle/>
          <a:p>
            <a:pPr lvl="0" defTabSz="762000" fontAlgn="base">
              <a:spcBef>
                <a:spcPts val="600"/>
              </a:spcBef>
              <a:spcAft>
                <a:spcPct val="0"/>
              </a:spcAft>
              <a:defRPr/>
            </a:pPr>
            <a:r>
              <a:rPr lang="en-US" sz="900" b="1" dirty="0" smtClean="0">
                <a:cs typeface="Arial" pitchFamily="34" charset="0"/>
              </a:rPr>
              <a:t>Recycling rate of all waste</a:t>
            </a:r>
            <a:endParaRPr kumimoji="0" lang="en-US" sz="900" b="1" i="0" u="none" strike="noStrike" kern="1200" cap="none" spc="0" normalizeH="0" baseline="0" dirty="0">
              <a:ln>
                <a:noFill/>
              </a:ln>
              <a:effectLst/>
              <a:uLnTx/>
              <a:uFillTx/>
              <a:latin typeface="Arial"/>
              <a:cs typeface="Arial" pitchFamily="34" charset="0"/>
            </a:endParaRPr>
          </a:p>
        </p:txBody>
      </p:sp>
      <p:sp>
        <p:nvSpPr>
          <p:cNvPr id="62" name="Line 13"/>
          <p:cNvSpPr>
            <a:spLocks noChangeShapeType="1"/>
          </p:cNvSpPr>
          <p:nvPr/>
        </p:nvSpPr>
        <p:spPr bwMode="auto">
          <a:xfrm>
            <a:off x="4386589" y="3967403"/>
            <a:ext cx="0" cy="411504"/>
          </a:xfrm>
          <a:prstGeom prst="line">
            <a:avLst/>
          </a:prstGeom>
          <a:noFill/>
          <a:ln w="12700">
            <a:solidFill>
              <a:schemeClr val="accent2"/>
            </a:solidFill>
            <a:round/>
            <a:headEnd type="oval" w="med" len="med"/>
            <a:tailEnd type="oval"/>
          </a:ln>
          <a:effectLst/>
        </p:spPr>
        <p:txBody>
          <a:bodyPr rot="10800000" lIns="0" tIns="0" rIns="0" bIns="0" anchor="ctr" anchorCtr="1"/>
          <a:lstStyle/>
          <a:p>
            <a:endParaRPr lang="en-US" sz="800" dirty="0">
              <a:latin typeface="Arial" pitchFamily="34" charset="0"/>
              <a:cs typeface="Arial" pitchFamily="34" charset="0"/>
            </a:endParaRPr>
          </a:p>
        </p:txBody>
      </p:sp>
      <p:sp>
        <p:nvSpPr>
          <p:cNvPr id="63" name="Rectangle 33"/>
          <p:cNvSpPr>
            <a:spLocks noChangeArrowheads="1"/>
          </p:cNvSpPr>
          <p:nvPr/>
        </p:nvSpPr>
        <p:spPr bwMode="auto">
          <a:xfrm>
            <a:off x="2459295" y="4522608"/>
            <a:ext cx="3191920" cy="1413687"/>
          </a:xfrm>
          <a:prstGeom prst="rect">
            <a:avLst/>
          </a:prstGeom>
          <a:noFill/>
          <a:ln w="9525" algn="ctr">
            <a:noFill/>
            <a:miter lim="800000"/>
            <a:headEnd/>
            <a:tailEnd/>
          </a:ln>
          <a:effectLst/>
        </p:spPr>
        <p:txBody>
          <a:bodyPr lIns="0" tIns="0" rIns="0" bIns="0" anchor="t" anchorCtr="0"/>
          <a:lstStyle/>
          <a:p>
            <a:pPr marL="180000" indent="-180000">
              <a:spcBef>
                <a:spcPts val="200"/>
              </a:spcBef>
              <a:buClr>
                <a:schemeClr val="accent1"/>
              </a:buClr>
              <a:buSzPct val="100000"/>
              <a:buFont typeface="Wingdings" pitchFamily="2" charset="2"/>
              <a:buChar char=""/>
            </a:pPr>
            <a:r>
              <a:rPr lang="en-US" sz="900" dirty="0" smtClean="0"/>
              <a:t>2002: National Waste Management Plan for 2002 to 2006</a:t>
            </a:r>
          </a:p>
          <a:p>
            <a:pPr marL="180000" indent="-180000">
              <a:spcBef>
                <a:spcPts val="200"/>
              </a:spcBef>
              <a:buClr>
                <a:schemeClr val="accent1"/>
              </a:buClr>
              <a:buSzPct val="100000"/>
              <a:buFont typeface="Wingdings" pitchFamily="2" charset="2"/>
              <a:buChar char=""/>
            </a:pPr>
            <a:r>
              <a:rPr lang="en-US" sz="900" dirty="0" smtClean="0"/>
              <a:t>2006: National Waste Management Plan for 2006 to 2010</a:t>
            </a:r>
          </a:p>
          <a:p>
            <a:pPr marL="180000" indent="-180000">
              <a:spcBef>
                <a:spcPts val="200"/>
              </a:spcBef>
              <a:buClr>
                <a:schemeClr val="accent1"/>
              </a:buClr>
              <a:buSzPct val="100000"/>
              <a:buFont typeface="Wingdings" pitchFamily="2" charset="2"/>
              <a:buChar char=""/>
            </a:pPr>
            <a:r>
              <a:rPr lang="en-US" sz="900" dirty="0" smtClean="0"/>
              <a:t>2008: Increase of the garbage depot tax</a:t>
            </a:r>
          </a:p>
          <a:p>
            <a:pPr marL="180000" indent="-180000">
              <a:spcBef>
                <a:spcPts val="200"/>
              </a:spcBef>
              <a:buClr>
                <a:schemeClr val="accent1"/>
              </a:buClr>
              <a:buSzPct val="100000"/>
              <a:buFont typeface="Wingdings" pitchFamily="2" charset="2"/>
              <a:buChar char=""/>
            </a:pPr>
            <a:r>
              <a:rPr lang="en-US" sz="900" dirty="0" smtClean="0"/>
              <a:t>2010: National Waste Management Plan for 2010 to 2014, amongst other things with specific regulations on packaging and packaging waste</a:t>
            </a:r>
          </a:p>
          <a:p>
            <a:pPr marL="180000" indent="-180000">
              <a:spcBef>
                <a:spcPts val="200"/>
              </a:spcBef>
              <a:buClr>
                <a:schemeClr val="accent1"/>
              </a:buClr>
              <a:buSzPct val="100000"/>
              <a:buFont typeface="Wingdings" pitchFamily="2" charset="2"/>
              <a:buChar char=""/>
            </a:pPr>
            <a:r>
              <a:rPr lang="en-US" sz="900" dirty="0" smtClean="0"/>
              <a:t>2011: Communities responsible for the collection of domestic waste</a:t>
            </a:r>
          </a:p>
          <a:p>
            <a:pPr marL="180000" indent="-180000">
              <a:spcBef>
                <a:spcPts val="200"/>
              </a:spcBef>
              <a:buClr>
                <a:schemeClr val="accent1"/>
              </a:buClr>
              <a:buSzPct val="100000"/>
              <a:buFont typeface="Wingdings" pitchFamily="2" charset="2"/>
              <a:buChar char=""/>
            </a:pPr>
            <a:r>
              <a:rPr lang="en-US" sz="900" dirty="0" smtClean="0"/>
              <a:t>2012: Law on the “Cleanliness and orderliness of the communities” goes into effect</a:t>
            </a:r>
          </a:p>
        </p:txBody>
      </p:sp>
      <p:sp>
        <p:nvSpPr>
          <p:cNvPr id="64" name="Raute 44"/>
          <p:cNvSpPr/>
          <p:nvPr/>
        </p:nvSpPr>
        <p:spPr bwMode="auto">
          <a:xfrm>
            <a:off x="2719934" y="3863026"/>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90000"/>
              </a:lnSpc>
              <a:spcBef>
                <a:spcPct val="5000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cs typeface="Arial" charset="0"/>
            </a:endParaRPr>
          </a:p>
        </p:txBody>
      </p:sp>
      <p:sp>
        <p:nvSpPr>
          <p:cNvPr id="65" name="Raute 44"/>
          <p:cNvSpPr/>
          <p:nvPr/>
        </p:nvSpPr>
        <p:spPr bwMode="auto">
          <a:xfrm>
            <a:off x="3841658" y="3752598"/>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90000"/>
              </a:lnSpc>
              <a:spcBef>
                <a:spcPct val="5000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cs typeface="Arial" charset="0"/>
            </a:endParaRPr>
          </a:p>
        </p:txBody>
      </p:sp>
      <p:sp>
        <p:nvSpPr>
          <p:cNvPr id="66" name="Raute 44"/>
          <p:cNvSpPr/>
          <p:nvPr/>
        </p:nvSpPr>
        <p:spPr bwMode="auto">
          <a:xfrm>
            <a:off x="4413817" y="3625530"/>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fontAlgn="base">
              <a:lnSpc>
                <a:spcPct val="90000"/>
              </a:lnSpc>
              <a:spcBef>
                <a:spcPct val="50000"/>
              </a:spcBef>
              <a:spcAft>
                <a:spcPct val="0"/>
              </a:spcAft>
            </a:pPr>
            <a:endParaRPr lang="en-US" sz="900" dirty="0" smtClean="0">
              <a:latin typeface="Arial" charset="0"/>
              <a:cs typeface="Arial" charset="0"/>
            </a:endParaRPr>
          </a:p>
        </p:txBody>
      </p:sp>
      <p:cxnSp>
        <p:nvCxnSpPr>
          <p:cNvPr id="67" name="Straight Connector 16"/>
          <p:cNvCxnSpPr/>
          <p:nvPr/>
        </p:nvCxnSpPr>
        <p:spPr>
          <a:xfrm flipV="1">
            <a:off x="5645164" y="2271653"/>
            <a:ext cx="1397518" cy="930042"/>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8" name="Rectangle 33"/>
          <p:cNvSpPr>
            <a:spLocks noChangeArrowheads="1"/>
          </p:cNvSpPr>
          <p:nvPr/>
        </p:nvSpPr>
        <p:spPr bwMode="auto">
          <a:xfrm>
            <a:off x="5663260" y="4522608"/>
            <a:ext cx="1956739" cy="1413687"/>
          </a:xfrm>
          <a:prstGeom prst="rect">
            <a:avLst/>
          </a:prstGeom>
          <a:noFill/>
          <a:ln w="9525" algn="ctr">
            <a:noFill/>
            <a:miter lim="800000"/>
            <a:headEnd/>
            <a:tailEnd/>
          </a:ln>
          <a:effectLst/>
        </p:spPr>
        <p:txBody>
          <a:bodyPr lIns="0" tIns="0" rIns="0" bIns="0" anchor="t" anchorCtr="0"/>
          <a:lstStyle/>
          <a:p>
            <a:pPr marL="180000" indent="-180000">
              <a:spcBef>
                <a:spcPts val="200"/>
              </a:spcBef>
              <a:buClr>
                <a:schemeClr val="accent1"/>
              </a:buClr>
              <a:buSzPct val="100000"/>
              <a:buFont typeface="Wingdings" pitchFamily="2" charset="2"/>
              <a:buChar char=""/>
            </a:pPr>
            <a:r>
              <a:rPr lang="en-US" sz="900" dirty="0" smtClean="0"/>
              <a:t>July 2013: Directives for the use of waste go into effect (households must separate waste in the future)</a:t>
            </a:r>
          </a:p>
          <a:p>
            <a:pPr marL="180000" indent="-180000">
              <a:spcBef>
                <a:spcPts val="200"/>
              </a:spcBef>
              <a:buClr>
                <a:schemeClr val="accent1"/>
              </a:buClr>
              <a:buSzPct val="100000"/>
              <a:buFont typeface="Wingdings" pitchFamily="2" charset="2"/>
              <a:buChar char=""/>
            </a:pPr>
            <a:r>
              <a:rPr lang="en-US" sz="900" dirty="0" smtClean="0"/>
              <a:t>2014: National goal of a recovery rate of 60% and recycling rate of  55%</a:t>
            </a:r>
            <a:r>
              <a:rPr lang="en-US" sz="900" baseline="30000" dirty="0" smtClean="0"/>
              <a:t>(a)</a:t>
            </a:r>
          </a:p>
          <a:p>
            <a:pPr marL="180000" indent="-180000">
              <a:spcBef>
                <a:spcPts val="200"/>
              </a:spcBef>
              <a:buClr>
                <a:schemeClr val="accent1"/>
              </a:buClr>
              <a:buSzPct val="100000"/>
              <a:buFont typeface="Wingdings" pitchFamily="2" charset="2"/>
              <a:buChar char=""/>
            </a:pPr>
            <a:r>
              <a:rPr lang="en-US" sz="900" dirty="0" smtClean="0"/>
              <a:t>2020: EU goal of a recovery rate and recycling rate of at least 50% of all domestic waste</a:t>
            </a:r>
          </a:p>
          <a:p>
            <a:pPr marL="180000" indent="-180000">
              <a:spcBef>
                <a:spcPts val="200"/>
              </a:spcBef>
              <a:buSzPct val="100000"/>
            </a:pPr>
            <a:endParaRPr lang="en-US" sz="900" dirty="0" smtClean="0"/>
          </a:p>
        </p:txBody>
      </p:sp>
      <p:sp>
        <p:nvSpPr>
          <p:cNvPr id="69" name="AutoShape 42"/>
          <p:cNvSpPr>
            <a:spLocks noChangeArrowheads="1"/>
          </p:cNvSpPr>
          <p:nvPr>
            <p:custDataLst>
              <p:tags r:id="rId2"/>
            </p:custDataLst>
          </p:nvPr>
        </p:nvSpPr>
        <p:spPr bwMode="gray">
          <a:xfrm>
            <a:off x="7811273" y="1893082"/>
            <a:ext cx="1595921" cy="4119413"/>
          </a:xfrm>
          <a:prstGeom prst="rect">
            <a:avLst/>
          </a:prstGeom>
          <a:noFill/>
          <a:ln w="6350">
            <a:noFill/>
            <a:miter lim="800000"/>
            <a:headEnd type="none" w="sm" len="sm"/>
            <a:tailEnd type="none" w="sm" len="sm"/>
          </a:ln>
          <a:effectLst/>
        </p:spPr>
        <p:txBody>
          <a:bodyPr wrap="square" lIns="36000" tIns="36000" rIns="36000" bIns="36000" anchor="t"/>
          <a:lstStyle/>
          <a:p>
            <a:pPr>
              <a:spcBef>
                <a:spcPts val="600"/>
              </a:spcBef>
              <a:buClr>
                <a:schemeClr val="tx2"/>
              </a:buClr>
            </a:pPr>
            <a:r>
              <a:rPr lang="en-US" sz="900" b="1" dirty="0" smtClean="0">
                <a:solidFill>
                  <a:schemeClr val="tx2"/>
                </a:solidFill>
              </a:rPr>
              <a:t>Primary driver for the recycling market in Poland</a:t>
            </a:r>
            <a:endParaRPr lang="en-US" sz="900" dirty="0" smtClean="0">
              <a:solidFill>
                <a:schemeClr val="tx2"/>
              </a:solidFill>
            </a:endParaRPr>
          </a:p>
          <a:p>
            <a:pPr marL="216000" indent="-216000">
              <a:spcBef>
                <a:spcPts val="600"/>
              </a:spcBef>
              <a:buClr>
                <a:schemeClr val="tx2"/>
              </a:buClr>
              <a:buFont typeface="Univers for KPMG Light" panose="020B0403020202020204" pitchFamily="34" charset="0"/>
              <a:buChar char="—"/>
            </a:pPr>
            <a:r>
              <a:rPr lang="en-US" sz="900" dirty="0" smtClean="0"/>
              <a:t>Following entry to the EU, all waste legislation was tightened a number of times so as to fulfil EU guidelines</a:t>
            </a:r>
          </a:p>
          <a:p>
            <a:pPr marL="216000" indent="-216000">
              <a:spcBef>
                <a:spcPts val="600"/>
              </a:spcBef>
              <a:buClr>
                <a:schemeClr val="tx2"/>
              </a:buClr>
              <a:buFont typeface="Univers for KPMG Light" panose="020B0403020202020204" pitchFamily="34" charset="0"/>
              <a:buChar char="—"/>
            </a:pPr>
            <a:r>
              <a:rPr lang="en-US" sz="900" dirty="0" smtClean="0"/>
              <a:t>The recycling rate for all waste has increased from  ca. 5% in 2001 to just about 25% in 2012</a:t>
            </a:r>
            <a:br>
              <a:rPr lang="en-US" sz="900" dirty="0" smtClean="0"/>
            </a:br>
            <a:endParaRPr lang="en-US" sz="900" dirty="0" smtClean="0"/>
          </a:p>
          <a:p>
            <a:pPr lvl="0">
              <a:spcBef>
                <a:spcPts val="600"/>
              </a:spcBef>
              <a:buClr>
                <a:schemeClr val="tx2"/>
              </a:buClr>
            </a:pPr>
            <a:r>
              <a:rPr lang="en-US" sz="900" b="1" dirty="0" smtClean="0">
                <a:solidFill>
                  <a:srgbClr val="00338D"/>
                </a:solidFill>
              </a:rPr>
              <a:t>European guidelines</a:t>
            </a:r>
            <a:endParaRPr lang="en-US" sz="900" dirty="0" smtClean="0"/>
          </a:p>
          <a:p>
            <a:pPr marL="216000" indent="-216000">
              <a:spcBef>
                <a:spcPts val="600"/>
              </a:spcBef>
              <a:buClr>
                <a:schemeClr val="tx2"/>
              </a:buClr>
              <a:buFont typeface="Univers for KPMG Light" panose="020B0403020202020204" pitchFamily="34" charset="0"/>
              <a:buChar char="—"/>
            </a:pPr>
            <a:r>
              <a:rPr lang="en-US" sz="900" dirty="0" smtClean="0"/>
              <a:t>As of July 2013, plastic  must be separated from other garbage – an initial step toward a controlled collection system</a:t>
            </a:r>
          </a:p>
          <a:p>
            <a:pPr marL="216000" indent="-216000">
              <a:spcBef>
                <a:spcPts val="600"/>
              </a:spcBef>
              <a:buClr>
                <a:schemeClr val="tx2"/>
              </a:buClr>
              <a:buFont typeface="Univers for KPMG Light" panose="020B0403020202020204" pitchFamily="34" charset="0"/>
              <a:buChar char="—"/>
            </a:pPr>
            <a:r>
              <a:rPr lang="en-US" sz="900" dirty="0" smtClean="0"/>
              <a:t>According to the EU guidelines, the current rate of recycling of 25% must be doubled by 2020. This could lead to a great demand for plastic recycling</a:t>
            </a:r>
          </a:p>
          <a:p>
            <a:pPr marL="180975" indent="-180975">
              <a:spcBef>
                <a:spcPts val="200"/>
              </a:spcBef>
              <a:buClr>
                <a:schemeClr val="bg2"/>
              </a:buClr>
              <a:buFont typeface="Arial" pitchFamily="34" charset="0"/>
              <a:buChar char="■"/>
            </a:pPr>
            <a:endParaRPr lang="en-US" sz="900" dirty="0" smtClean="0"/>
          </a:p>
        </p:txBody>
      </p:sp>
      <p:cxnSp>
        <p:nvCxnSpPr>
          <p:cNvPr id="70" name="Straight Arrow Connector 25"/>
          <p:cNvCxnSpPr/>
          <p:nvPr/>
        </p:nvCxnSpPr>
        <p:spPr>
          <a:xfrm flipH="1">
            <a:off x="5654241" y="4076318"/>
            <a:ext cx="1394116" cy="0"/>
          </a:xfrm>
          <a:prstGeom prst="straightConnector1">
            <a:avLst/>
          </a:prstGeom>
          <a:ln>
            <a:solidFill>
              <a:schemeClr val="accent4"/>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71" name="TextBox 26"/>
          <p:cNvSpPr txBox="1"/>
          <p:nvPr/>
        </p:nvSpPr>
        <p:spPr>
          <a:xfrm>
            <a:off x="6799364" y="4148647"/>
            <a:ext cx="244397" cy="131606"/>
          </a:xfrm>
          <a:prstGeom prst="rect">
            <a:avLst/>
          </a:prstGeom>
          <a:noFill/>
        </p:spPr>
        <p:txBody>
          <a:bodyPr wrap="none" lIns="0" tIns="0" rIns="0" bIns="0" rtlCol="0">
            <a:noAutofit/>
          </a:bodyPr>
          <a:lstStyle/>
          <a:p>
            <a:r>
              <a:rPr lang="en-US" sz="900" dirty="0" smtClean="0">
                <a:latin typeface="Arial" pitchFamily="34" charset="0"/>
                <a:cs typeface="Arial" pitchFamily="34" charset="0"/>
              </a:rPr>
              <a:t>2020</a:t>
            </a:r>
          </a:p>
        </p:txBody>
      </p:sp>
      <p:sp>
        <p:nvSpPr>
          <p:cNvPr id="72" name="Text Placeholder 9"/>
          <p:cNvSpPr txBox="1">
            <a:spLocks/>
          </p:cNvSpPr>
          <p:nvPr/>
        </p:nvSpPr>
        <p:spPr bwMode="gray">
          <a:xfrm>
            <a:off x="2459296" y="4337548"/>
            <a:ext cx="3430832" cy="138499"/>
          </a:xfrm>
          <a:prstGeom prst="rect">
            <a:avLst/>
          </a:prstGeom>
        </p:spPr>
        <p:txBody>
          <a:bodyPr vert="horz" lIns="0" tIns="0" rIns="0" bIns="0" rtlCol="0">
            <a:spAutoFit/>
          </a:bodyPr>
          <a:lstStyle/>
          <a:p>
            <a:pPr lvl="0" defTabSz="762000" fontAlgn="base">
              <a:spcBef>
                <a:spcPts val="600"/>
              </a:spcBef>
              <a:spcAft>
                <a:spcPct val="0"/>
              </a:spcAft>
              <a:defRPr/>
            </a:pPr>
            <a:r>
              <a:rPr lang="en-US" sz="900" b="1" dirty="0" smtClean="0">
                <a:cs typeface="Arial" pitchFamily="34" charset="0"/>
              </a:rPr>
              <a:t>Relevant regulations</a:t>
            </a:r>
            <a:endParaRPr kumimoji="0" lang="en-US" sz="900" b="1" i="0" u="none" strike="noStrike" kern="1200" cap="none" spc="0" normalizeH="0" baseline="0" dirty="0">
              <a:ln>
                <a:noFill/>
              </a:ln>
              <a:effectLst/>
              <a:uLnTx/>
              <a:uFillTx/>
              <a:latin typeface="Arial"/>
              <a:cs typeface="Arial" pitchFamily="34" charset="0"/>
            </a:endParaRPr>
          </a:p>
        </p:txBody>
      </p:sp>
      <p:sp>
        <p:nvSpPr>
          <p:cNvPr id="73" name="Raute 44"/>
          <p:cNvSpPr/>
          <p:nvPr/>
        </p:nvSpPr>
        <p:spPr bwMode="auto">
          <a:xfrm>
            <a:off x="4974212" y="3247352"/>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fontAlgn="base">
              <a:lnSpc>
                <a:spcPct val="90000"/>
              </a:lnSpc>
              <a:spcBef>
                <a:spcPct val="50000"/>
              </a:spcBef>
              <a:spcAft>
                <a:spcPct val="0"/>
              </a:spcAft>
            </a:pPr>
            <a:endParaRPr lang="en-US" sz="900" dirty="0" smtClean="0">
              <a:latin typeface="Arial" charset="0"/>
              <a:cs typeface="Arial" charset="0"/>
            </a:endParaRPr>
          </a:p>
        </p:txBody>
      </p:sp>
      <p:sp>
        <p:nvSpPr>
          <p:cNvPr id="74" name="Raute 44"/>
          <p:cNvSpPr/>
          <p:nvPr/>
        </p:nvSpPr>
        <p:spPr bwMode="auto">
          <a:xfrm>
            <a:off x="5235912" y="3194407"/>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fontAlgn="base">
              <a:lnSpc>
                <a:spcPct val="90000"/>
              </a:lnSpc>
              <a:spcBef>
                <a:spcPct val="50000"/>
              </a:spcBef>
              <a:spcAft>
                <a:spcPct val="0"/>
              </a:spcAft>
            </a:pPr>
            <a:endParaRPr lang="en-US" sz="900" dirty="0" smtClean="0">
              <a:latin typeface="Arial" charset="0"/>
              <a:cs typeface="Arial" charset="0"/>
            </a:endParaRPr>
          </a:p>
        </p:txBody>
      </p:sp>
      <p:sp>
        <p:nvSpPr>
          <p:cNvPr id="75" name="Raute 44"/>
          <p:cNvSpPr/>
          <p:nvPr/>
        </p:nvSpPr>
        <p:spPr bwMode="auto">
          <a:xfrm>
            <a:off x="5505995" y="3115746"/>
            <a:ext cx="137231" cy="137231"/>
          </a:xfrm>
          <a:prstGeom prst="diamond">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fontAlgn="base">
              <a:lnSpc>
                <a:spcPct val="90000"/>
              </a:lnSpc>
              <a:spcBef>
                <a:spcPct val="50000"/>
              </a:spcBef>
              <a:spcAft>
                <a:spcPct val="0"/>
              </a:spcAft>
            </a:pPr>
            <a:endParaRPr lang="en-US" sz="900" dirty="0" smtClean="0">
              <a:latin typeface="Arial" charset="0"/>
              <a:cs typeface="Arial" charset="0"/>
            </a:endParaRPr>
          </a:p>
        </p:txBody>
      </p:sp>
      <p:sp>
        <p:nvSpPr>
          <p:cNvPr id="76" name="Freeform 42"/>
          <p:cNvSpPr/>
          <p:nvPr/>
        </p:nvSpPr>
        <p:spPr>
          <a:xfrm>
            <a:off x="5651215" y="2301240"/>
            <a:ext cx="1380964" cy="908352"/>
          </a:xfrm>
          <a:custGeom>
            <a:avLst/>
            <a:gdLst>
              <a:gd name="connsiteX0" fmla="*/ 0 w 1449238"/>
              <a:gd name="connsiteY0" fmla="*/ 974785 h 974785"/>
              <a:gd name="connsiteX1" fmla="*/ 1449238 w 1449238"/>
              <a:gd name="connsiteY1" fmla="*/ 0 h 974785"/>
              <a:gd name="connsiteX2" fmla="*/ 1449238 w 1449238"/>
              <a:gd name="connsiteY2" fmla="*/ 957532 h 974785"/>
              <a:gd name="connsiteX3" fmla="*/ 0 w 1449238"/>
              <a:gd name="connsiteY3" fmla="*/ 974785 h 974785"/>
            </a:gdLst>
            <a:ahLst/>
            <a:cxnLst>
              <a:cxn ang="0">
                <a:pos x="connsiteX0" y="connsiteY0"/>
              </a:cxn>
              <a:cxn ang="0">
                <a:pos x="connsiteX1" y="connsiteY1"/>
              </a:cxn>
              <a:cxn ang="0">
                <a:pos x="connsiteX2" y="connsiteY2"/>
              </a:cxn>
              <a:cxn ang="0">
                <a:pos x="connsiteX3" y="connsiteY3"/>
              </a:cxn>
            </a:cxnLst>
            <a:rect l="l" t="t" r="r" b="b"/>
            <a:pathLst>
              <a:path w="1449238" h="974785">
                <a:moveTo>
                  <a:pt x="0" y="974785"/>
                </a:moveTo>
                <a:lnTo>
                  <a:pt x="1449238" y="0"/>
                </a:lnTo>
                <a:lnTo>
                  <a:pt x="1449238" y="957532"/>
                </a:lnTo>
                <a:lnTo>
                  <a:pt x="0" y="97478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Line 13"/>
          <p:cNvSpPr>
            <a:spLocks noChangeShapeType="1"/>
          </p:cNvSpPr>
          <p:nvPr/>
        </p:nvSpPr>
        <p:spPr bwMode="auto">
          <a:xfrm>
            <a:off x="6493796" y="2937246"/>
            <a:ext cx="543" cy="1440739"/>
          </a:xfrm>
          <a:prstGeom prst="line">
            <a:avLst/>
          </a:prstGeom>
          <a:noFill/>
          <a:ln w="12700">
            <a:solidFill>
              <a:schemeClr val="accent2"/>
            </a:solidFill>
            <a:round/>
            <a:headEnd type="oval" w="med" len="med"/>
            <a:tailEnd type="oval"/>
          </a:ln>
          <a:effectLst/>
        </p:spPr>
        <p:txBody>
          <a:bodyPr rot="10800000" lIns="0" tIns="0" rIns="0" bIns="0" anchor="ctr" anchorCtr="1"/>
          <a:lstStyle/>
          <a:p>
            <a:endParaRPr lang="en-US" sz="800" dirty="0">
              <a:latin typeface="Arial" pitchFamily="34" charset="0"/>
              <a:cs typeface="Arial" pitchFamily="34" charset="0"/>
            </a:endParaRPr>
          </a:p>
        </p:txBody>
      </p:sp>
      <p:cxnSp>
        <p:nvCxnSpPr>
          <p:cNvPr id="78" name="Straight Connector 20"/>
          <p:cNvCxnSpPr/>
          <p:nvPr/>
        </p:nvCxnSpPr>
        <p:spPr>
          <a:xfrm>
            <a:off x="5667478" y="3201971"/>
            <a:ext cx="137216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AutoShape 42"/>
          <p:cNvSpPr>
            <a:spLocks noChangeArrowheads="1"/>
          </p:cNvSpPr>
          <p:nvPr>
            <p:custDataLst>
              <p:tags r:id="rId3"/>
            </p:custDataLst>
          </p:nvPr>
        </p:nvSpPr>
        <p:spPr bwMode="gray">
          <a:xfrm>
            <a:off x="5609920" y="1652954"/>
            <a:ext cx="1873969" cy="240128"/>
          </a:xfrm>
          <a:prstGeom prst="chevron">
            <a:avLst>
              <a:gd name="adj" fmla="val 29540"/>
            </a:avLst>
          </a:prstGeom>
          <a:solidFill>
            <a:schemeClr val="accent6"/>
          </a:solidFill>
          <a:ln w="6350">
            <a:noFill/>
            <a:miter lim="800000"/>
            <a:headEnd type="none" w="sm" len="sm"/>
            <a:tailEnd type="none" w="sm" len="sm"/>
          </a:ln>
          <a:effectLst/>
        </p:spPr>
        <p:txBody>
          <a:bodyPr wrap="none" lIns="54000" tIns="54000" rIns="54000" bIns="54000" anchor="ctr"/>
          <a:lstStyle/>
          <a:p>
            <a:pPr algn="ctr"/>
            <a:r>
              <a:rPr lang="en-US" sz="900" b="1" dirty="0" smtClean="0">
                <a:solidFill>
                  <a:schemeClr val="bg1"/>
                </a:solidFill>
              </a:rPr>
              <a:t>Future</a:t>
            </a:r>
            <a:endParaRPr lang="en-US" sz="900" b="1" dirty="0">
              <a:solidFill>
                <a:schemeClr val="bg1"/>
              </a:solidFill>
            </a:endParaRPr>
          </a:p>
        </p:txBody>
      </p:sp>
      <p:sp>
        <p:nvSpPr>
          <p:cNvPr id="80" name="AutoShape 43"/>
          <p:cNvSpPr>
            <a:spLocks noChangeArrowheads="1"/>
          </p:cNvSpPr>
          <p:nvPr>
            <p:custDataLst>
              <p:tags r:id="rId4"/>
            </p:custDataLst>
          </p:nvPr>
        </p:nvSpPr>
        <p:spPr bwMode="gray">
          <a:xfrm>
            <a:off x="2458847" y="1652954"/>
            <a:ext cx="3184147" cy="240128"/>
          </a:xfrm>
          <a:prstGeom prst="chevron">
            <a:avLst>
              <a:gd name="adj" fmla="val 29575"/>
            </a:avLst>
          </a:prstGeom>
          <a:solidFill>
            <a:schemeClr val="accent5"/>
          </a:solidFill>
          <a:ln w="6350">
            <a:noFill/>
            <a:miter lim="800000"/>
            <a:headEnd type="none" w="sm" len="sm"/>
            <a:tailEnd type="none" w="sm" len="sm"/>
          </a:ln>
          <a:effectLst/>
        </p:spPr>
        <p:txBody>
          <a:bodyPr wrap="none" lIns="54000" tIns="54000" rIns="54000" bIns="54000" anchor="ctr"/>
          <a:lstStyle/>
          <a:p>
            <a:pPr algn="ctr" defTabSz="762000" eaLnBrk="0" hangingPunct="0"/>
            <a:r>
              <a:rPr lang="en-US" sz="900" b="1" dirty="0" smtClean="0">
                <a:solidFill>
                  <a:schemeClr val="tx2"/>
                </a:solidFill>
              </a:rPr>
              <a:t>Status quo</a:t>
            </a:r>
            <a:endParaRPr lang="en-US" sz="900" b="1" dirty="0">
              <a:solidFill>
                <a:schemeClr val="tx2"/>
              </a:solidFill>
              <a:cs typeface="Arial" pitchFamily="34" charset="0"/>
            </a:endParaRPr>
          </a:p>
        </p:txBody>
      </p:sp>
      <p:sp>
        <p:nvSpPr>
          <p:cNvPr id="81" name="AutoShape 42"/>
          <p:cNvSpPr>
            <a:spLocks noChangeArrowheads="1"/>
          </p:cNvSpPr>
          <p:nvPr>
            <p:custDataLst>
              <p:tags r:id="rId5"/>
            </p:custDataLst>
          </p:nvPr>
        </p:nvSpPr>
        <p:spPr bwMode="gray">
          <a:xfrm>
            <a:off x="7811490" y="1652954"/>
            <a:ext cx="1595712" cy="240128"/>
          </a:xfrm>
          <a:prstGeom prst="rect">
            <a:avLst/>
          </a:prstGeom>
          <a:solidFill>
            <a:schemeClr val="tx2"/>
          </a:solidFill>
          <a:ln w="6350">
            <a:noFill/>
            <a:miter lim="800000"/>
            <a:headEnd type="none" w="sm" len="sm"/>
            <a:tailEnd type="none" w="sm" len="sm"/>
          </a:ln>
          <a:effectLst/>
        </p:spPr>
        <p:txBody>
          <a:bodyPr wrap="none" lIns="54000" tIns="54000" rIns="54000" bIns="54000" anchor="ctr"/>
          <a:lstStyle/>
          <a:p>
            <a:pPr algn="ctr"/>
            <a:r>
              <a:rPr lang="en-US" sz="900" b="1" dirty="0" smtClean="0">
                <a:solidFill>
                  <a:schemeClr val="bg1"/>
                </a:solidFill>
              </a:rPr>
              <a:t>Implication</a:t>
            </a:r>
            <a:endParaRPr lang="en-US" sz="900" b="1" dirty="0">
              <a:solidFill>
                <a:schemeClr val="bg1"/>
              </a:solidFill>
            </a:endParaRPr>
          </a:p>
        </p:txBody>
      </p:sp>
      <p:cxnSp>
        <p:nvCxnSpPr>
          <p:cNvPr id="83" name="Straight Arrow Connector 21"/>
          <p:cNvCxnSpPr/>
          <p:nvPr/>
        </p:nvCxnSpPr>
        <p:spPr>
          <a:xfrm>
            <a:off x="7032179" y="2293429"/>
            <a:ext cx="0" cy="9124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27"/>
          <p:cNvSpPr txBox="1"/>
          <p:nvPr/>
        </p:nvSpPr>
        <p:spPr>
          <a:xfrm>
            <a:off x="7068626" y="2604966"/>
            <a:ext cx="410369" cy="276999"/>
          </a:xfrm>
          <a:prstGeom prst="rect">
            <a:avLst/>
          </a:prstGeom>
          <a:noFill/>
        </p:spPr>
        <p:txBody>
          <a:bodyPr wrap="none" lIns="0" tIns="0" rIns="0" bIns="0" rtlCol="0">
            <a:spAutoFit/>
          </a:bodyPr>
          <a:lstStyle/>
          <a:p>
            <a:r>
              <a:rPr lang="en-US" sz="900" dirty="0" smtClean="0">
                <a:latin typeface="Arial" pitchFamily="34" charset="0"/>
                <a:cs typeface="Arial" pitchFamily="34" charset="0"/>
              </a:rPr>
              <a:t>c. 25ppt</a:t>
            </a:r>
          </a:p>
          <a:p>
            <a:r>
              <a:rPr lang="en-US" sz="900" dirty="0" smtClean="0">
                <a:latin typeface="Arial" pitchFamily="34" charset="0"/>
                <a:cs typeface="Arial" pitchFamily="34" charset="0"/>
              </a:rPr>
              <a:t>growth</a:t>
            </a:r>
          </a:p>
        </p:txBody>
      </p:sp>
      <p:sp>
        <p:nvSpPr>
          <p:cNvPr id="86" name="Text Placeholder 12"/>
          <p:cNvSpPr txBox="1">
            <a:spLocks/>
          </p:cNvSpPr>
          <p:nvPr>
            <p:custDataLst>
              <p:tags r:id="rId6"/>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Regulatory milestones and implications for the recycling rate in Poland</a:t>
            </a:r>
          </a:p>
        </p:txBody>
      </p:sp>
      <p:grpSp>
        <p:nvGrpSpPr>
          <p:cNvPr id="87" name="Gruppieren 86"/>
          <p:cNvGrpSpPr/>
          <p:nvPr/>
        </p:nvGrpSpPr>
        <p:grpSpPr>
          <a:xfrm>
            <a:off x="7680960" y="1658401"/>
            <a:ext cx="102163" cy="4351140"/>
            <a:chOff x="7680960" y="1673641"/>
            <a:chExt cx="102163" cy="4351140"/>
          </a:xfrm>
        </p:grpSpPr>
        <p:cxnSp>
          <p:nvCxnSpPr>
            <p:cNvPr id="88" name="Gerader Verbinder 87"/>
            <p:cNvCxnSpPr/>
            <p:nvPr/>
          </p:nvCxnSpPr>
          <p:spPr>
            <a:xfrm>
              <a:off x="7680960" y="1673641"/>
              <a:ext cx="0" cy="4351140"/>
            </a:xfrm>
            <a:prstGeom prst="line">
              <a:avLst/>
            </a:prstGeom>
            <a:ln w="12700">
              <a:solidFill>
                <a:srgbClr val="747678"/>
              </a:solidFill>
            </a:ln>
          </p:spPr>
          <p:style>
            <a:lnRef idx="1">
              <a:schemeClr val="accent1"/>
            </a:lnRef>
            <a:fillRef idx="0">
              <a:schemeClr val="accent1"/>
            </a:fillRef>
            <a:effectRef idx="0">
              <a:schemeClr val="accent1"/>
            </a:effectRef>
            <a:fontRef idx="minor">
              <a:schemeClr val="tx1"/>
            </a:fontRef>
          </p:style>
        </p:cxnSp>
        <p:sp>
          <p:nvSpPr>
            <p:cNvPr id="89" name="Gleichschenkliges Dreieck 88"/>
            <p:cNvSpPr/>
            <p:nvPr/>
          </p:nvSpPr>
          <p:spPr>
            <a:xfrm rot="5400000">
              <a:off x="7289165" y="3916681"/>
              <a:ext cx="891540" cy="96377"/>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
        <p:nvSpPr>
          <p:cNvPr id="38" name="Text Box 39"/>
          <p:cNvSpPr txBox="1">
            <a:spLocks noChangeArrowheads="1"/>
          </p:cNvSpPr>
          <p:nvPr/>
        </p:nvSpPr>
        <p:spPr bwMode="auto">
          <a:xfrm>
            <a:off x="2289175" y="6114505"/>
            <a:ext cx="7360096" cy="184666"/>
          </a:xfrm>
          <a:prstGeom prst="rect">
            <a:avLst/>
          </a:prstGeom>
          <a:noFill/>
          <a:ln w="9525" algn="ctr">
            <a:noFill/>
            <a:miter lim="800000"/>
            <a:headEnd/>
            <a:tailEnd/>
          </a:ln>
          <a:effectLst/>
        </p:spPr>
        <p:txBody>
          <a:bodyPr wrap="square" lIns="0" tIns="0" rIns="0" bIns="0" anchor="b">
            <a:spAutoFit/>
          </a:bodyPr>
          <a:lstStyle/>
          <a:p>
            <a:pPr marL="358775" indent="-358775">
              <a:tabLst>
                <a:tab pos="628650" algn="l"/>
                <a:tab pos="714375" algn="l"/>
              </a:tabLst>
            </a:pPr>
            <a:r>
              <a:rPr lang="en-US" sz="600" dirty="0" smtClean="0">
                <a:latin typeface="Arial" pitchFamily="34" charset="0"/>
                <a:cs typeface="Arial" pitchFamily="34" charset="0"/>
              </a:rPr>
              <a:t>Note: 	(a) The goal approved in 2010 is for all types of materials for packaging waste (incl. glass, paper, plastic, etc.)</a:t>
            </a:r>
          </a:p>
          <a:p>
            <a:pPr marL="358775" indent="-358775">
              <a:tabLst>
                <a:tab pos="628650" algn="l"/>
                <a:tab pos="714375" algn="l"/>
              </a:tabLst>
            </a:pPr>
            <a:r>
              <a:rPr lang="en-US" sz="600" dirty="0" smtClean="0">
                <a:latin typeface="Arial" pitchFamily="34" charset="0"/>
                <a:cs typeface="Arial" pitchFamily="34" charset="0"/>
              </a:rPr>
              <a:t>Source:	European Environment Agency, Germany Trade &amp; Invest, KPGO 2014, EU Guidelines</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1537752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Of the 3 possible scenarios, the “base scenario“ is most likely</a:t>
            </a:r>
          </a:p>
          <a:p>
            <a:pPr lvl="0"/>
            <a:r>
              <a:rPr lang="en-US" dirty="0"/>
              <a:t>Market for separating layers of plastic (use in the transport of bottles) will probably grow at a rate of 10.4% p.a.</a:t>
            </a:r>
          </a:p>
          <a:p>
            <a:pPr lvl="0"/>
            <a:r>
              <a:rPr lang="en-US" dirty="0"/>
              <a:t>Primary market drivers are the higher penetration of the product and outsourcing of the associated services</a:t>
            </a:r>
          </a:p>
          <a:p>
            <a:endParaRPr lang="en-US" dirty="0"/>
          </a:p>
        </p:txBody>
      </p:sp>
      <p:sp>
        <p:nvSpPr>
          <p:cNvPr id="5" name="Titel 4"/>
          <p:cNvSpPr>
            <a:spLocks noGrp="1"/>
          </p:cNvSpPr>
          <p:nvPr>
            <p:ph type="title"/>
          </p:nvPr>
        </p:nvSpPr>
        <p:spPr/>
        <p:txBody>
          <a:bodyPr/>
          <a:lstStyle/>
          <a:p>
            <a:r>
              <a:rPr lang="en-US" dirty="0" smtClean="0"/>
              <a:t>7. How reliable are the prognoses?</a:t>
            </a:r>
            <a:endParaRPr lang="en-US" dirty="0"/>
          </a:p>
        </p:txBody>
      </p:sp>
      <p:sp>
        <p:nvSpPr>
          <p:cNvPr id="3" name="Textplatzhalter 2"/>
          <p:cNvSpPr>
            <a:spLocks noGrp="1"/>
          </p:cNvSpPr>
          <p:nvPr>
            <p:ph type="body" sz="quarter" idx="13"/>
          </p:nvPr>
        </p:nvSpPr>
        <p:spPr/>
        <p:txBody>
          <a:bodyPr/>
          <a:lstStyle/>
          <a:p>
            <a:r>
              <a:rPr lang="en-US" dirty="0"/>
              <a:t>Market </a:t>
            </a:r>
            <a:r>
              <a:rPr lang="en-US" dirty="0" smtClean="0"/>
              <a:t>Analysis</a:t>
            </a:r>
            <a:endParaRPr lang="en-US" dirty="0"/>
          </a:p>
        </p:txBody>
      </p:sp>
      <p:sp>
        <p:nvSpPr>
          <p:cNvPr id="153" name="Text Placeholder 12"/>
          <p:cNvSpPr txBox="1">
            <a:spLocks/>
          </p:cNvSpPr>
          <p:nvPr>
            <p:custDataLst>
              <p:tags r:id="rId2"/>
            </p:custDataLst>
          </p:nvPr>
        </p:nvSpPr>
        <p:spPr>
          <a:xfrm>
            <a:off x="2447922" y="171824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Downside case scenario</a:t>
            </a:r>
            <a:endParaRPr lang="en-US" sz="900" kern="0" dirty="0">
              <a:latin typeface="Arial" panose="020B0604020202020204" pitchFamily="34" charset="0"/>
              <a:cs typeface="Arial" panose="020B0604020202020204" pitchFamily="34" charset="0"/>
            </a:endParaRPr>
          </a:p>
        </p:txBody>
      </p:sp>
      <p:sp>
        <p:nvSpPr>
          <p:cNvPr id="37" name="Text Placeholder 12"/>
          <p:cNvSpPr txBox="1">
            <a:spLocks/>
          </p:cNvSpPr>
          <p:nvPr>
            <p:custDataLst>
              <p:tags r:id="rId3"/>
            </p:custDataLst>
          </p:nvPr>
        </p:nvSpPr>
        <p:spPr>
          <a:xfrm>
            <a:off x="2442822" y="392362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Upside case scenario</a:t>
            </a:r>
            <a:endParaRPr lang="en-US" sz="900" kern="0" dirty="0">
              <a:latin typeface="Arial" panose="020B0604020202020204" pitchFamily="34" charset="0"/>
              <a:cs typeface="Arial" panose="020B0604020202020204" pitchFamily="34" charset="0"/>
            </a:endParaRPr>
          </a:p>
        </p:txBody>
      </p:sp>
      <p:sp>
        <p:nvSpPr>
          <p:cNvPr id="27" name="Text Placeholder 12"/>
          <p:cNvSpPr txBox="1">
            <a:spLocks/>
          </p:cNvSpPr>
          <p:nvPr>
            <p:custDataLst>
              <p:tags r:id="rId4"/>
            </p:custDataLst>
          </p:nvPr>
        </p:nvSpPr>
        <p:spPr>
          <a:xfrm>
            <a:off x="6028591" y="171824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Base case scenario</a:t>
            </a:r>
            <a:endParaRPr lang="en-US" sz="900" kern="0" dirty="0">
              <a:latin typeface="Arial" panose="020B0604020202020204" pitchFamily="34" charset="0"/>
              <a:cs typeface="Arial" panose="020B0604020202020204" pitchFamily="34" charset="0"/>
            </a:endParaRPr>
          </a:p>
        </p:txBody>
      </p:sp>
      <p:grpSp>
        <p:nvGrpSpPr>
          <p:cNvPr id="24" name="Gruppieren 23"/>
          <p:cNvGrpSpPr/>
          <p:nvPr/>
        </p:nvGrpSpPr>
        <p:grpSpPr>
          <a:xfrm>
            <a:off x="3182302" y="1988838"/>
            <a:ext cx="2243137" cy="523744"/>
            <a:chOff x="3243262" y="4410198"/>
            <a:chExt cx="2243137" cy="523744"/>
          </a:xfrm>
        </p:grpSpPr>
        <p:cxnSp>
          <p:nvCxnSpPr>
            <p:cNvPr id="34" name="Straight Arrow Connector 12"/>
            <p:cNvCxnSpPr/>
            <p:nvPr/>
          </p:nvCxnSpPr>
          <p:spPr>
            <a:xfrm flipV="1">
              <a:off x="3243262" y="4562476"/>
              <a:ext cx="2243137" cy="371466"/>
            </a:xfrm>
            <a:prstGeom prst="straightConnector1">
              <a:avLst/>
            </a:prstGeom>
            <a:ln>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5" name="Oval 13"/>
            <p:cNvSpPr/>
            <p:nvPr/>
          </p:nvSpPr>
          <p:spPr>
            <a:xfrm>
              <a:off x="3956093" y="4620679"/>
              <a:ext cx="820695" cy="294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bg1"/>
                  </a:solidFill>
                </a:rPr>
                <a:t>4.1% p.a.</a:t>
              </a:r>
              <a:endParaRPr lang="en-US" sz="700" b="1" dirty="0">
                <a:solidFill>
                  <a:schemeClr val="bg1"/>
                </a:solidFill>
              </a:endParaRPr>
            </a:p>
          </p:txBody>
        </p:sp>
        <p:sp>
          <p:nvSpPr>
            <p:cNvPr id="36" name="Rectangle 14"/>
            <p:cNvSpPr/>
            <p:nvPr/>
          </p:nvSpPr>
          <p:spPr>
            <a:xfrm>
              <a:off x="3782519" y="4410198"/>
              <a:ext cx="1153439" cy="252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accent4"/>
                  </a:solidFill>
                </a:rPr>
                <a:t>CAGR            </a:t>
              </a:r>
              <a:endParaRPr lang="en-US" sz="700" b="1" dirty="0">
                <a:solidFill>
                  <a:schemeClr val="accent4"/>
                </a:solidFill>
              </a:endParaRPr>
            </a:p>
          </p:txBody>
        </p:sp>
      </p:grpSp>
      <p:grpSp>
        <p:nvGrpSpPr>
          <p:cNvPr id="51" name="Gruppieren 50"/>
          <p:cNvGrpSpPr/>
          <p:nvPr/>
        </p:nvGrpSpPr>
        <p:grpSpPr>
          <a:xfrm>
            <a:off x="6837263" y="1865931"/>
            <a:ext cx="2243137" cy="523744"/>
            <a:chOff x="3243262" y="4410198"/>
            <a:chExt cx="2243137" cy="523744"/>
          </a:xfrm>
        </p:grpSpPr>
        <p:cxnSp>
          <p:nvCxnSpPr>
            <p:cNvPr id="52" name="Straight Arrow Connector 12"/>
            <p:cNvCxnSpPr/>
            <p:nvPr/>
          </p:nvCxnSpPr>
          <p:spPr>
            <a:xfrm flipV="1">
              <a:off x="3243262" y="4562476"/>
              <a:ext cx="2243137" cy="371466"/>
            </a:xfrm>
            <a:prstGeom prst="straightConnector1">
              <a:avLst/>
            </a:prstGeom>
            <a:ln>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3" name="Oval 13"/>
            <p:cNvSpPr/>
            <p:nvPr/>
          </p:nvSpPr>
          <p:spPr>
            <a:xfrm>
              <a:off x="3956093" y="4620679"/>
              <a:ext cx="820695" cy="294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smtClean="0">
                  <a:solidFill>
                    <a:schemeClr val="bg1"/>
                  </a:solidFill>
                </a:rPr>
                <a:t>10.4% p.a.</a:t>
              </a:r>
              <a:endParaRPr lang="en-US" sz="700" b="1" dirty="0">
                <a:solidFill>
                  <a:schemeClr val="bg1"/>
                </a:solidFill>
              </a:endParaRPr>
            </a:p>
          </p:txBody>
        </p:sp>
        <p:sp>
          <p:nvSpPr>
            <p:cNvPr id="54" name="Rectangle 14"/>
            <p:cNvSpPr/>
            <p:nvPr/>
          </p:nvSpPr>
          <p:spPr>
            <a:xfrm>
              <a:off x="3782519" y="4410198"/>
              <a:ext cx="1153439" cy="252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accent4"/>
                  </a:solidFill>
                </a:rPr>
                <a:t>CAGR            </a:t>
              </a:r>
              <a:endParaRPr lang="en-US" sz="700" b="1" dirty="0">
                <a:solidFill>
                  <a:schemeClr val="accent4"/>
                </a:solidFill>
              </a:endParaRPr>
            </a:p>
          </p:txBody>
        </p:sp>
      </p:grpSp>
      <p:grpSp>
        <p:nvGrpSpPr>
          <p:cNvPr id="65" name="Gruppieren 64"/>
          <p:cNvGrpSpPr/>
          <p:nvPr/>
        </p:nvGrpSpPr>
        <p:grpSpPr>
          <a:xfrm>
            <a:off x="3105151" y="3904326"/>
            <a:ext cx="2243137" cy="523744"/>
            <a:chOff x="3243262" y="4410198"/>
            <a:chExt cx="2243137" cy="523744"/>
          </a:xfrm>
        </p:grpSpPr>
        <p:cxnSp>
          <p:nvCxnSpPr>
            <p:cNvPr id="66" name="Straight Arrow Connector 12"/>
            <p:cNvCxnSpPr/>
            <p:nvPr/>
          </p:nvCxnSpPr>
          <p:spPr>
            <a:xfrm flipV="1">
              <a:off x="3243262" y="4562476"/>
              <a:ext cx="2243137" cy="371466"/>
            </a:xfrm>
            <a:prstGeom prst="straightConnector1">
              <a:avLst/>
            </a:prstGeom>
            <a:ln>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13"/>
            <p:cNvSpPr/>
            <p:nvPr/>
          </p:nvSpPr>
          <p:spPr>
            <a:xfrm>
              <a:off x="3956093" y="4620679"/>
              <a:ext cx="820695" cy="294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700" b="1" dirty="0" smtClean="0">
                  <a:solidFill>
                    <a:schemeClr val="bg1"/>
                  </a:solidFill>
                </a:rPr>
                <a:t>16.3% p.a.</a:t>
              </a:r>
              <a:endParaRPr lang="en-US" sz="700" b="1" dirty="0">
                <a:solidFill>
                  <a:schemeClr val="bg1"/>
                </a:solidFill>
              </a:endParaRPr>
            </a:p>
          </p:txBody>
        </p:sp>
        <p:sp>
          <p:nvSpPr>
            <p:cNvPr id="68" name="Rectangle 14"/>
            <p:cNvSpPr/>
            <p:nvPr/>
          </p:nvSpPr>
          <p:spPr>
            <a:xfrm>
              <a:off x="3782519" y="4410198"/>
              <a:ext cx="1153439" cy="252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accent4"/>
                  </a:solidFill>
                </a:rPr>
                <a:t>CAGR            </a:t>
              </a:r>
              <a:endParaRPr lang="en-US" sz="700" b="1" dirty="0">
                <a:solidFill>
                  <a:schemeClr val="accent4"/>
                </a:solidFill>
              </a:endParaRPr>
            </a:p>
          </p:txBody>
        </p:sp>
      </p:grpSp>
      <p:grpSp>
        <p:nvGrpSpPr>
          <p:cNvPr id="69" name="Gruppieren 68"/>
          <p:cNvGrpSpPr/>
          <p:nvPr/>
        </p:nvGrpSpPr>
        <p:grpSpPr>
          <a:xfrm>
            <a:off x="7120268" y="211707"/>
            <a:ext cx="2286926" cy="216024"/>
            <a:chOff x="-1239688" y="1268760"/>
            <a:chExt cx="864000" cy="216024"/>
          </a:xfrm>
        </p:grpSpPr>
        <p:sp>
          <p:nvSpPr>
            <p:cNvPr id="70" name="Rechteck 6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7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7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73" name="Rectangle 10"/>
          <p:cNvSpPr/>
          <p:nvPr/>
        </p:nvSpPr>
        <p:spPr>
          <a:xfrm>
            <a:off x="2446338" y="1422400"/>
            <a:ext cx="6960855" cy="25200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900" b="1" dirty="0" smtClean="0">
                <a:solidFill>
                  <a:schemeClr val="bg1"/>
                </a:solidFill>
              </a:rPr>
              <a:t>Outsourced pooling services market in France (20xx-xxF)</a:t>
            </a:r>
            <a:endParaRPr lang="en-US" sz="900" b="1" dirty="0">
              <a:solidFill>
                <a:schemeClr val="bg1"/>
              </a:solidFill>
            </a:endParaRPr>
          </a:p>
        </p:txBody>
      </p:sp>
      <p:sp>
        <p:nvSpPr>
          <p:cNvPr id="74" name="Text Box 8"/>
          <p:cNvSpPr txBox="1">
            <a:spLocks noChangeArrowheads="1"/>
          </p:cNvSpPr>
          <p:nvPr>
            <p:custDataLst>
              <p:tags r:id="rId5"/>
            </p:custDataLst>
          </p:nvPr>
        </p:nvSpPr>
        <p:spPr bwMode="auto">
          <a:xfrm>
            <a:off x="2452594" y="6024991"/>
            <a:ext cx="4564064"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tabLst>
                <a:tab pos="534988" algn="l"/>
              </a:tabLst>
            </a:pPr>
            <a:r>
              <a:rPr lang="en-US" sz="600" dirty="0" smtClean="0">
                <a:latin typeface="Arial" pitchFamily="34" charset="0"/>
                <a:cs typeface="Arial" pitchFamily="34" charset="0"/>
              </a:rPr>
              <a:t>Source:	 Euromonitor; Interviews and analyses</a:t>
            </a:r>
            <a:endParaRPr lang="en-US" sz="600" dirty="0">
              <a:latin typeface="Arial" pitchFamily="34" charset="0"/>
              <a:cs typeface="Arial" pitchFamily="34" charset="0"/>
            </a:endParaRPr>
          </a:p>
        </p:txBody>
      </p:sp>
      <p:pic>
        <p:nvPicPr>
          <p:cNvPr id="42" name="Grafik 41"/>
          <p:cNvPicPr>
            <a:picLocks noChangeAspect="1"/>
          </p:cNvPicPr>
          <p:nvPr>
            <p:custDataLst>
              <p:tags r:id="rId6"/>
            </p:custDataLst>
          </p:nvPr>
        </p:nvPicPr>
        <p:blipFill rotWithShape="1">
          <a:blip r:embed="rId14"/>
          <a:srcRect r="13294" b="6514"/>
          <a:stretch/>
        </p:blipFill>
        <p:spPr>
          <a:xfrm>
            <a:off x="2435498" y="1752641"/>
            <a:ext cx="3398374" cy="2142703"/>
          </a:xfrm>
          <a:prstGeom prst="rect">
            <a:avLst/>
          </a:prstGeom>
        </p:spPr>
      </p:pic>
      <p:pic>
        <p:nvPicPr>
          <p:cNvPr id="44" name="Grafik 43"/>
          <p:cNvPicPr>
            <a:picLocks noChangeAspect="1"/>
          </p:cNvPicPr>
          <p:nvPr>
            <p:custDataLst>
              <p:tags r:id="rId7"/>
            </p:custDataLst>
          </p:nvPr>
        </p:nvPicPr>
        <p:blipFill>
          <a:blip r:embed="rId15"/>
          <a:stretch>
            <a:fillRect/>
          </a:stretch>
        </p:blipFill>
        <p:spPr>
          <a:xfrm>
            <a:off x="-2720248" y="1422441"/>
            <a:ext cx="1956986" cy="2225233"/>
          </a:xfrm>
          <a:prstGeom prst="rect">
            <a:avLst/>
          </a:prstGeom>
        </p:spPr>
      </p:pic>
      <p:pic>
        <p:nvPicPr>
          <p:cNvPr id="45" name="Grafik 44"/>
          <p:cNvPicPr>
            <a:picLocks noChangeAspect="1"/>
          </p:cNvPicPr>
          <p:nvPr>
            <p:custDataLst>
              <p:tags r:id="rId8"/>
            </p:custDataLst>
          </p:nvPr>
        </p:nvPicPr>
        <p:blipFill rotWithShape="1">
          <a:blip r:embed="rId16"/>
          <a:srcRect r="13528" b="6514"/>
          <a:stretch/>
        </p:blipFill>
        <p:spPr>
          <a:xfrm>
            <a:off x="6047378" y="1743497"/>
            <a:ext cx="3389230" cy="2142703"/>
          </a:xfrm>
          <a:prstGeom prst="rect">
            <a:avLst/>
          </a:prstGeom>
        </p:spPr>
      </p:pic>
      <p:pic>
        <p:nvPicPr>
          <p:cNvPr id="47" name="Grafik 46"/>
          <p:cNvPicPr>
            <a:picLocks noChangeAspect="1"/>
          </p:cNvPicPr>
          <p:nvPr>
            <p:custDataLst>
              <p:tags r:id="rId9"/>
            </p:custDataLst>
          </p:nvPr>
        </p:nvPicPr>
        <p:blipFill>
          <a:blip r:embed="rId17"/>
          <a:stretch>
            <a:fillRect/>
          </a:stretch>
        </p:blipFill>
        <p:spPr>
          <a:xfrm>
            <a:off x="10508680" y="1422400"/>
            <a:ext cx="1956986" cy="2225233"/>
          </a:xfrm>
          <a:prstGeom prst="rect">
            <a:avLst/>
          </a:prstGeom>
        </p:spPr>
      </p:pic>
      <p:pic>
        <p:nvPicPr>
          <p:cNvPr id="48" name="Grafik 47"/>
          <p:cNvPicPr>
            <a:picLocks noChangeAspect="1"/>
          </p:cNvPicPr>
          <p:nvPr>
            <p:custDataLst>
              <p:tags r:id="rId10"/>
            </p:custDataLst>
          </p:nvPr>
        </p:nvPicPr>
        <p:blipFill rotWithShape="1">
          <a:blip r:embed="rId18"/>
          <a:srcRect r="13294" b="8110"/>
          <a:stretch/>
        </p:blipFill>
        <p:spPr>
          <a:xfrm>
            <a:off x="2435498" y="3938057"/>
            <a:ext cx="3398374" cy="2106127"/>
          </a:xfrm>
          <a:prstGeom prst="rect">
            <a:avLst/>
          </a:prstGeom>
        </p:spPr>
      </p:pic>
      <p:pic>
        <p:nvPicPr>
          <p:cNvPr id="49" name="Grafik 48"/>
          <p:cNvPicPr>
            <a:picLocks noChangeAspect="1"/>
          </p:cNvPicPr>
          <p:nvPr>
            <p:custDataLst>
              <p:tags r:id="rId11"/>
            </p:custDataLst>
          </p:nvPr>
        </p:nvPicPr>
        <p:blipFill>
          <a:blip r:embed="rId19"/>
          <a:stretch>
            <a:fillRect/>
          </a:stretch>
        </p:blipFill>
        <p:spPr>
          <a:xfrm>
            <a:off x="-2689747" y="4088607"/>
            <a:ext cx="1956986" cy="2225233"/>
          </a:xfrm>
          <a:prstGeom prst="rect">
            <a:avLst/>
          </a:prstGeom>
        </p:spPr>
      </p:pic>
      <p:graphicFrame>
        <p:nvGraphicFramePr>
          <p:cNvPr id="50" name="Objekt 49"/>
          <p:cNvGraphicFramePr>
            <a:graphicFrameLocks noChangeAspect="1"/>
          </p:cNvGraphicFramePr>
          <p:nvPr>
            <p:extLst>
              <p:ext uri="{D42A27DB-BD31-4B8C-83A1-F6EECF244321}">
                <p14:modId xmlns:p14="http://schemas.microsoft.com/office/powerpoint/2010/main" val="1655879996"/>
              </p:ext>
            </p:extLst>
          </p:nvPr>
        </p:nvGraphicFramePr>
        <p:xfrm>
          <a:off x="10572773" y="5431816"/>
          <a:ext cx="914400" cy="771525"/>
        </p:xfrm>
        <a:graphic>
          <a:graphicData uri="http://schemas.openxmlformats.org/presentationml/2006/ole">
            <mc:AlternateContent xmlns:mc="http://schemas.openxmlformats.org/markup-compatibility/2006">
              <mc:Choice xmlns:v="urn:schemas-microsoft-com:vml" Requires="v">
                <p:oleObj spid="_x0000_s9256" name="Arbeitsblatt" showAsIcon="1" r:id="rId21" imgW="914400" imgH="771480" progId="Excel.Sheet.12">
                  <p:embed/>
                </p:oleObj>
              </mc:Choice>
              <mc:Fallback>
                <p:oleObj name="Arbeitsblatt" showAsIcon="1" r:id="rId21" imgW="914400" imgH="771480" progId="Excel.Sheet.12">
                  <p:embed/>
                  <p:pic>
                    <p:nvPicPr>
                      <p:cNvPr id="0" name=""/>
                      <p:cNvPicPr/>
                      <p:nvPr/>
                    </p:nvPicPr>
                    <p:blipFill>
                      <a:blip r:embed="rId22"/>
                      <a:stretch>
                        <a:fillRect/>
                      </a:stretch>
                    </p:blipFill>
                    <p:spPr>
                      <a:xfrm>
                        <a:off x="10572773" y="543181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36884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noProof="0" dirty="0"/>
              <a:t>The market development shows a cyclical pattern that is attributable to a dependency on the economic development</a:t>
            </a:r>
          </a:p>
          <a:p>
            <a:pPr lvl="0"/>
            <a:r>
              <a:rPr lang="en-US" noProof="0" dirty="0"/>
              <a:t>This trend is visible in both the primary as well as the secondary market</a:t>
            </a:r>
          </a:p>
          <a:p>
            <a:endParaRPr lang="en-US" noProof="0" dirty="0"/>
          </a:p>
        </p:txBody>
      </p:sp>
      <p:sp>
        <p:nvSpPr>
          <p:cNvPr id="5" name="Titel 4"/>
          <p:cNvSpPr>
            <a:spLocks noGrp="1"/>
          </p:cNvSpPr>
          <p:nvPr>
            <p:ph type="title"/>
          </p:nvPr>
        </p:nvSpPr>
        <p:spPr/>
        <p:txBody>
          <a:bodyPr/>
          <a:lstStyle/>
          <a:p>
            <a:r>
              <a:rPr lang="en-US" noProof="0" dirty="0" smtClean="0"/>
              <a:t>Are there identifiable patterns in the development of the market?</a:t>
            </a:r>
            <a:endParaRPr lang="en-US" noProof="0" dirty="0"/>
          </a:p>
        </p:txBody>
      </p:sp>
      <p:sp>
        <p:nvSpPr>
          <p:cNvPr id="3" name="Textplatzhalter 2"/>
          <p:cNvSpPr>
            <a:spLocks noGrp="1"/>
          </p:cNvSpPr>
          <p:nvPr>
            <p:ph type="body" sz="quarter" idx="13"/>
          </p:nvPr>
        </p:nvSpPr>
        <p:spPr/>
        <p:txBody>
          <a:bodyPr/>
          <a:lstStyle/>
          <a:p>
            <a:r>
              <a:rPr lang="en-US" noProof="0" dirty="0"/>
              <a:t>Market </a:t>
            </a:r>
            <a:r>
              <a:rPr lang="en-US" noProof="0" dirty="0" smtClean="0"/>
              <a:t>Analysis</a:t>
            </a:r>
            <a:endParaRPr lang="en-US" noProof="0" dirty="0"/>
          </a:p>
        </p:txBody>
      </p:sp>
      <p:grpSp>
        <p:nvGrpSpPr>
          <p:cNvPr id="69" name="Gruppieren 68"/>
          <p:cNvGrpSpPr/>
          <p:nvPr/>
        </p:nvGrpSpPr>
        <p:grpSpPr>
          <a:xfrm>
            <a:off x="7120268" y="211707"/>
            <a:ext cx="2286926" cy="216024"/>
            <a:chOff x="-1239688" y="1268760"/>
            <a:chExt cx="864000" cy="216024"/>
          </a:xfrm>
        </p:grpSpPr>
        <p:sp>
          <p:nvSpPr>
            <p:cNvPr id="70" name="Rechteck 6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7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7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8"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Primary and aftermarket modelling </a:t>
            </a:r>
            <a:r>
              <a:rPr lang="en-US" sz="900" kern="0" dirty="0" smtClean="0">
                <a:latin typeface="Arial" panose="020B0604020202020204" pitchFamily="34" charset="0"/>
                <a:cs typeface="Arial" panose="020B0604020202020204" pitchFamily="34" charset="0"/>
              </a:rPr>
              <a:t>parameters</a:t>
            </a:r>
            <a:endParaRPr lang="en-US" sz="900" kern="0" dirty="0">
              <a:latin typeface="Arial" panose="020B0604020202020204" pitchFamily="34" charset="0"/>
              <a:cs typeface="Arial" panose="020B0604020202020204" pitchFamily="34" charset="0"/>
            </a:endParaRPr>
          </a:p>
        </p:txBody>
      </p:sp>
      <p:graphicFrame>
        <p:nvGraphicFramePr>
          <p:cNvPr id="2" name="Object 5"/>
          <p:cNvGraphicFramePr>
            <a:graphicFrameLocks/>
          </p:cNvGraphicFramePr>
          <p:nvPr>
            <p:custDataLst>
              <p:tags r:id="rId2"/>
            </p:custDataLst>
            <p:extLst>
              <p:ext uri="{D42A27DB-BD31-4B8C-83A1-F6EECF244321}">
                <p14:modId xmlns:p14="http://schemas.microsoft.com/office/powerpoint/2010/main" val="495576982"/>
              </p:ext>
            </p:extLst>
          </p:nvPr>
        </p:nvGraphicFramePr>
        <p:xfrm>
          <a:off x="2967648" y="1707417"/>
          <a:ext cx="5489457" cy="3298921"/>
        </p:xfrm>
        <a:graphic>
          <a:graphicData uri="http://schemas.openxmlformats.org/drawingml/2006/chart">
            <c:chart xmlns:c="http://schemas.openxmlformats.org/drawingml/2006/chart" xmlns:r="http://schemas.openxmlformats.org/officeDocument/2006/relationships" r:id="rId8"/>
          </a:graphicData>
        </a:graphic>
      </p:graphicFrame>
      <p:sp>
        <p:nvSpPr>
          <p:cNvPr id="40" name="Rectangle 6"/>
          <p:cNvSpPr>
            <a:spLocks noChangeArrowheads="1"/>
          </p:cNvSpPr>
          <p:nvPr>
            <p:custDataLst>
              <p:tags r:id="rId3"/>
            </p:custDataLst>
          </p:nvPr>
        </p:nvSpPr>
        <p:spPr bwMode="auto">
          <a:xfrm>
            <a:off x="8474685" y="3963254"/>
            <a:ext cx="311150" cy="244475"/>
          </a:xfrm>
          <a:prstGeom prst="rect">
            <a:avLst/>
          </a:prstGeom>
          <a:noFill/>
          <a:ln w="9525">
            <a:noFill/>
            <a:miter lim="800000"/>
            <a:headEnd/>
            <a:tailEnd/>
          </a:ln>
          <a:effectLst/>
        </p:spPr>
        <p:txBody>
          <a:bodyPr wrap="none" lIns="0" tIns="0" rIns="0" bIns="0" anchor="ctr">
            <a:noAutofit/>
          </a:bodyPr>
          <a:lstStyle/>
          <a:p>
            <a:pPr>
              <a:buClr>
                <a:schemeClr val="accent1"/>
              </a:buClr>
            </a:pPr>
            <a:fld id="{C650D043-171A-4130-917E-C0F204F04B9D}" type="datetime'''Af''t''er''-&#10;''''''''mar''''''''''k''''''e''''''''''''''t'''">
              <a:rPr lang="en-US" sz="900" smtClean="0">
                <a:cs typeface="Arial"/>
              </a:rPr>
              <a:pPr>
                <a:buClr>
                  <a:schemeClr val="accent1"/>
                </a:buClr>
              </a:pPr>
              <a:t>After-
market</a:t>
            </a:fld>
            <a:endParaRPr lang="en-US" sz="900" dirty="0">
              <a:latin typeface="Arial"/>
              <a:cs typeface="Arial"/>
              <a:sym typeface="Arial"/>
            </a:endParaRPr>
          </a:p>
        </p:txBody>
      </p:sp>
      <p:sp>
        <p:nvSpPr>
          <p:cNvPr id="41" name="Rectangle 7"/>
          <p:cNvSpPr>
            <a:spLocks noChangeArrowheads="1"/>
          </p:cNvSpPr>
          <p:nvPr>
            <p:custDataLst>
              <p:tags r:id="rId4"/>
            </p:custDataLst>
          </p:nvPr>
        </p:nvSpPr>
        <p:spPr bwMode="auto">
          <a:xfrm>
            <a:off x="8474685" y="2182079"/>
            <a:ext cx="349250" cy="244475"/>
          </a:xfrm>
          <a:prstGeom prst="rect">
            <a:avLst/>
          </a:prstGeom>
          <a:noFill/>
          <a:ln w="9525">
            <a:noFill/>
            <a:miter lim="800000"/>
            <a:headEnd/>
            <a:tailEnd/>
          </a:ln>
          <a:effectLst/>
        </p:spPr>
        <p:txBody>
          <a:bodyPr wrap="none" lIns="0" tIns="0" rIns="0" bIns="0" anchor="ctr">
            <a:noAutofit/>
          </a:bodyPr>
          <a:lstStyle/>
          <a:p>
            <a:pPr>
              <a:buClr>
                <a:schemeClr val="accent1"/>
              </a:buClr>
            </a:pPr>
            <a:fld id="{2B710137-35F2-4F1B-B888-5E58DF9B9396}" type="datetime'''P''''rim''''''''''''ar''y''''&#10;''''''''''m''''''ar''k''et'">
              <a:rPr lang="en-US" sz="900" smtClean="0">
                <a:cs typeface="Arial"/>
              </a:rPr>
              <a:pPr>
                <a:buClr>
                  <a:schemeClr val="accent1"/>
                </a:buClr>
              </a:pPr>
              <a:t>Primary
market</a:t>
            </a:fld>
            <a:endParaRPr lang="en-US" sz="900" dirty="0">
              <a:latin typeface="Arial"/>
              <a:cs typeface="Arial"/>
              <a:sym typeface="Arial"/>
            </a:endParaRPr>
          </a:p>
        </p:txBody>
      </p:sp>
      <p:sp>
        <p:nvSpPr>
          <p:cNvPr id="42" name="Line 8"/>
          <p:cNvSpPr>
            <a:spLocks noChangeShapeType="1"/>
          </p:cNvSpPr>
          <p:nvPr/>
        </p:nvSpPr>
        <p:spPr bwMode="gray">
          <a:xfrm flipH="1">
            <a:off x="2934310" y="2299554"/>
            <a:ext cx="1081088" cy="0"/>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44" name="Line 9"/>
          <p:cNvSpPr>
            <a:spLocks noChangeShapeType="1"/>
          </p:cNvSpPr>
          <p:nvPr/>
        </p:nvSpPr>
        <p:spPr bwMode="gray">
          <a:xfrm flipH="1">
            <a:off x="2934310" y="3355242"/>
            <a:ext cx="1570038" cy="0"/>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45" name="Line 10"/>
          <p:cNvSpPr>
            <a:spLocks noChangeShapeType="1"/>
          </p:cNvSpPr>
          <p:nvPr/>
        </p:nvSpPr>
        <p:spPr bwMode="gray">
          <a:xfrm>
            <a:off x="2934310" y="2321779"/>
            <a:ext cx="0" cy="1008062"/>
          </a:xfrm>
          <a:prstGeom prst="line">
            <a:avLst/>
          </a:prstGeom>
          <a:noFill/>
          <a:ln w="9525">
            <a:solidFill>
              <a:schemeClr val="tx1"/>
            </a:solidFill>
            <a:round/>
            <a:headEnd type="triangle" w="med" len="med"/>
            <a:tailEnd type="triangle" w="med" len="med"/>
          </a:ln>
          <a:effectLst/>
        </p:spPr>
        <p:txBody>
          <a:bodyPr wrap="none" tIns="0" bIns="0" anchor="ctr"/>
          <a:lstStyle/>
          <a:p>
            <a:endParaRPr lang="en-US" sz="900" dirty="0">
              <a:latin typeface="Arial" pitchFamily="34" charset="0"/>
              <a:cs typeface="Arial" pitchFamily="34" charset="0"/>
            </a:endParaRPr>
          </a:p>
        </p:txBody>
      </p:sp>
      <p:sp>
        <p:nvSpPr>
          <p:cNvPr id="47" name="Text Box 11"/>
          <p:cNvSpPr txBox="1">
            <a:spLocks noChangeArrowheads="1"/>
          </p:cNvSpPr>
          <p:nvPr/>
        </p:nvSpPr>
        <p:spPr bwMode="gray">
          <a:xfrm>
            <a:off x="2328722" y="2650392"/>
            <a:ext cx="684803" cy="415498"/>
          </a:xfrm>
          <a:prstGeom prst="rect">
            <a:avLst/>
          </a:prstGeom>
          <a:noFill/>
          <a:ln w="9525" algn="ctr">
            <a:noFill/>
            <a:miter lim="800000"/>
            <a:headEnd/>
            <a:tailEnd/>
          </a:ln>
          <a:effectLst/>
        </p:spPr>
        <p:txBody>
          <a:bodyPr wrap="none" tIns="0" bIns="0">
            <a:spAutoFit/>
          </a:bodyPr>
          <a:lstStyle/>
          <a:p>
            <a:pPr algn="r">
              <a:spcBef>
                <a:spcPct val="50000"/>
              </a:spcBef>
            </a:pPr>
            <a:r>
              <a:rPr lang="en-US" sz="900" dirty="0" smtClean="0">
                <a:latin typeface="Arial" pitchFamily="34" charset="0"/>
                <a:cs typeface="Arial" pitchFamily="34" charset="0"/>
              </a:rPr>
              <a:t>Peak-to-</a:t>
            </a:r>
            <a:br>
              <a:rPr lang="en-US" sz="900" dirty="0" smtClean="0">
                <a:latin typeface="Arial" pitchFamily="34" charset="0"/>
                <a:cs typeface="Arial" pitchFamily="34" charset="0"/>
              </a:rPr>
            </a:br>
            <a:r>
              <a:rPr lang="en-US" sz="900" dirty="0" smtClean="0">
                <a:latin typeface="Arial" pitchFamily="34" charset="0"/>
                <a:cs typeface="Arial" pitchFamily="34" charset="0"/>
              </a:rPr>
              <a:t>trough</a:t>
            </a:r>
            <a:br>
              <a:rPr lang="en-US" sz="900" dirty="0" smtClean="0">
                <a:latin typeface="Arial" pitchFamily="34" charset="0"/>
                <a:cs typeface="Arial" pitchFamily="34" charset="0"/>
              </a:rPr>
            </a:br>
            <a:r>
              <a:rPr lang="en-US" sz="900" dirty="0" smtClean="0">
                <a:latin typeface="Arial" pitchFamily="34" charset="0"/>
                <a:cs typeface="Arial" pitchFamily="34" charset="0"/>
              </a:rPr>
              <a:t>amplitude</a:t>
            </a:r>
            <a:endParaRPr lang="en-US" sz="900" dirty="0">
              <a:latin typeface="Arial" pitchFamily="34" charset="0"/>
              <a:cs typeface="Arial" pitchFamily="34" charset="0"/>
            </a:endParaRPr>
          </a:p>
        </p:txBody>
      </p:sp>
      <p:sp>
        <p:nvSpPr>
          <p:cNvPr id="48" name="Text Box 12"/>
          <p:cNvSpPr txBox="1">
            <a:spLocks noChangeArrowheads="1"/>
          </p:cNvSpPr>
          <p:nvPr/>
        </p:nvSpPr>
        <p:spPr bwMode="gray">
          <a:xfrm>
            <a:off x="3532798" y="1689954"/>
            <a:ext cx="896399" cy="276999"/>
          </a:xfrm>
          <a:prstGeom prst="rect">
            <a:avLst/>
          </a:prstGeom>
          <a:noFill/>
          <a:ln w="9525" algn="ctr">
            <a:noFill/>
            <a:miter lim="800000"/>
            <a:headEnd/>
            <a:tailEnd/>
          </a:ln>
          <a:effectLst/>
        </p:spPr>
        <p:txBody>
          <a:bodyPr wrap="none" tIns="0" bIns="0">
            <a:spAutoFit/>
          </a:bodyPr>
          <a:lstStyle/>
          <a:p>
            <a:pPr>
              <a:spcBef>
                <a:spcPct val="50000"/>
              </a:spcBef>
            </a:pPr>
            <a:r>
              <a:rPr lang="en-US" sz="900" dirty="0" smtClean="0">
                <a:latin typeface="Arial" pitchFamily="34" charset="0"/>
                <a:cs typeface="Arial" pitchFamily="34" charset="0"/>
              </a:rPr>
              <a:t>Pre-recession</a:t>
            </a:r>
            <a:br>
              <a:rPr lang="en-US" sz="900" dirty="0" smtClean="0">
                <a:latin typeface="Arial" pitchFamily="34" charset="0"/>
                <a:cs typeface="Arial" pitchFamily="34" charset="0"/>
              </a:rPr>
            </a:br>
            <a:r>
              <a:rPr lang="en-US" sz="900" dirty="0" smtClean="0">
                <a:latin typeface="Arial" pitchFamily="34" charset="0"/>
                <a:cs typeface="Arial" pitchFamily="34" charset="0"/>
              </a:rPr>
              <a:t>20XX level</a:t>
            </a:r>
            <a:endParaRPr lang="en-US" sz="900" dirty="0">
              <a:latin typeface="Arial" pitchFamily="34" charset="0"/>
              <a:cs typeface="Arial" pitchFamily="34" charset="0"/>
            </a:endParaRPr>
          </a:p>
        </p:txBody>
      </p:sp>
      <p:sp>
        <p:nvSpPr>
          <p:cNvPr id="49" name="Line 13"/>
          <p:cNvSpPr>
            <a:spLocks noChangeShapeType="1"/>
          </p:cNvSpPr>
          <p:nvPr/>
        </p:nvSpPr>
        <p:spPr bwMode="gray">
          <a:xfrm flipH="1" flipV="1">
            <a:off x="4499585" y="3355242"/>
            <a:ext cx="0" cy="1749425"/>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50" name="Line 14"/>
          <p:cNvSpPr>
            <a:spLocks noChangeShapeType="1"/>
          </p:cNvSpPr>
          <p:nvPr/>
        </p:nvSpPr>
        <p:spPr bwMode="gray">
          <a:xfrm flipH="1">
            <a:off x="4015398" y="2090004"/>
            <a:ext cx="0" cy="215900"/>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56" name="Text Box 16"/>
          <p:cNvSpPr txBox="1">
            <a:spLocks noChangeArrowheads="1"/>
          </p:cNvSpPr>
          <p:nvPr/>
        </p:nvSpPr>
        <p:spPr bwMode="gray">
          <a:xfrm>
            <a:off x="4222748" y="4977536"/>
            <a:ext cx="954107" cy="422405"/>
          </a:xfrm>
          <a:prstGeom prst="rect">
            <a:avLst/>
          </a:prstGeom>
          <a:solidFill>
            <a:schemeClr val="bg1"/>
          </a:solidFill>
          <a:ln w="9525" algn="ctr">
            <a:noFill/>
            <a:miter lim="800000"/>
            <a:headEnd/>
            <a:tailEnd/>
          </a:ln>
          <a:effectLst/>
        </p:spPr>
        <p:txBody>
          <a:bodyPr wrap="none" tIns="72000" bIns="72000">
            <a:spAutoFit/>
          </a:bodyPr>
          <a:lstStyle/>
          <a:p>
            <a:pPr>
              <a:spcBef>
                <a:spcPct val="50000"/>
              </a:spcBef>
            </a:pPr>
            <a:r>
              <a:rPr lang="en-US" sz="900" dirty="0" smtClean="0">
                <a:latin typeface="Arial" pitchFamily="34" charset="0"/>
                <a:cs typeface="Arial" pitchFamily="34" charset="0"/>
              </a:rPr>
              <a:t>Quarter of</a:t>
            </a:r>
            <a:br>
              <a:rPr lang="en-US" sz="900" dirty="0" smtClean="0">
                <a:latin typeface="Arial" pitchFamily="34" charset="0"/>
                <a:cs typeface="Arial" pitchFamily="34" charset="0"/>
              </a:rPr>
            </a:br>
            <a:r>
              <a:rPr lang="en-US" sz="900" dirty="0" smtClean="0">
                <a:latin typeface="Arial" pitchFamily="34" charset="0"/>
                <a:cs typeface="Arial" pitchFamily="34" charset="0"/>
              </a:rPr>
              <a:t>deepest trough</a:t>
            </a:r>
            <a:endParaRPr lang="en-US" sz="900" dirty="0">
              <a:latin typeface="Arial" pitchFamily="34" charset="0"/>
              <a:cs typeface="Arial" pitchFamily="34" charset="0"/>
            </a:endParaRPr>
          </a:p>
        </p:txBody>
      </p:sp>
      <p:sp>
        <p:nvSpPr>
          <p:cNvPr id="57" name="Line 17"/>
          <p:cNvSpPr>
            <a:spLocks noChangeShapeType="1"/>
          </p:cNvSpPr>
          <p:nvPr/>
        </p:nvSpPr>
        <p:spPr bwMode="gray">
          <a:xfrm flipV="1">
            <a:off x="5987073" y="3823554"/>
            <a:ext cx="0" cy="1328737"/>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58" name="Text Box 18"/>
          <p:cNvSpPr txBox="1">
            <a:spLocks noChangeArrowheads="1"/>
          </p:cNvSpPr>
          <p:nvPr/>
        </p:nvSpPr>
        <p:spPr bwMode="gray">
          <a:xfrm>
            <a:off x="5626098" y="4977536"/>
            <a:ext cx="1050288" cy="422405"/>
          </a:xfrm>
          <a:prstGeom prst="rect">
            <a:avLst/>
          </a:prstGeom>
          <a:solidFill>
            <a:schemeClr val="bg1"/>
          </a:solidFill>
          <a:ln w="9525" algn="ctr">
            <a:noFill/>
            <a:miter lim="800000"/>
            <a:headEnd/>
            <a:tailEnd/>
          </a:ln>
          <a:effectLst/>
        </p:spPr>
        <p:txBody>
          <a:bodyPr wrap="none" tIns="72000" bIns="72000">
            <a:spAutoFit/>
          </a:bodyPr>
          <a:lstStyle/>
          <a:p>
            <a:pPr>
              <a:spcBef>
                <a:spcPct val="50000"/>
              </a:spcBef>
            </a:pPr>
            <a:r>
              <a:rPr lang="en-US" sz="900" dirty="0" smtClean="0">
                <a:latin typeface="Arial" pitchFamily="34" charset="0"/>
                <a:cs typeface="Arial" pitchFamily="34" charset="0"/>
              </a:rPr>
              <a:t>Quarter of</a:t>
            </a:r>
            <a:br>
              <a:rPr lang="en-US" sz="900" dirty="0" smtClean="0">
                <a:latin typeface="Arial" pitchFamily="34" charset="0"/>
                <a:cs typeface="Arial" pitchFamily="34" charset="0"/>
              </a:rPr>
            </a:br>
            <a:r>
              <a:rPr lang="en-US" sz="900" dirty="0" smtClean="0">
                <a:latin typeface="Arial" pitchFamily="34" charset="0"/>
                <a:cs typeface="Arial" pitchFamily="34" charset="0"/>
              </a:rPr>
              <a:t>aftermarket peak</a:t>
            </a:r>
            <a:endParaRPr lang="en-US" sz="900" dirty="0">
              <a:latin typeface="Arial" pitchFamily="34" charset="0"/>
              <a:cs typeface="Arial" pitchFamily="34" charset="0"/>
            </a:endParaRPr>
          </a:p>
        </p:txBody>
      </p:sp>
      <p:sp>
        <p:nvSpPr>
          <p:cNvPr id="59" name="Line 19"/>
          <p:cNvSpPr>
            <a:spLocks noChangeShapeType="1"/>
          </p:cNvSpPr>
          <p:nvPr/>
        </p:nvSpPr>
        <p:spPr bwMode="gray">
          <a:xfrm flipH="1">
            <a:off x="2934310" y="4672867"/>
            <a:ext cx="1565275" cy="0"/>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60" name="Text Box 20"/>
          <p:cNvSpPr txBox="1">
            <a:spLocks noChangeArrowheads="1"/>
          </p:cNvSpPr>
          <p:nvPr/>
        </p:nvSpPr>
        <p:spPr bwMode="gray">
          <a:xfrm>
            <a:off x="2349205" y="4120417"/>
            <a:ext cx="595035" cy="415498"/>
          </a:xfrm>
          <a:prstGeom prst="rect">
            <a:avLst/>
          </a:prstGeom>
          <a:noFill/>
          <a:ln w="9525" algn="ctr">
            <a:noFill/>
            <a:miter lim="800000"/>
            <a:headEnd/>
            <a:tailEnd/>
          </a:ln>
          <a:effectLst/>
        </p:spPr>
        <p:txBody>
          <a:bodyPr wrap="none" tIns="0" bIns="0">
            <a:spAutoFit/>
          </a:bodyPr>
          <a:lstStyle/>
          <a:p>
            <a:pPr algn="r">
              <a:spcBef>
                <a:spcPct val="50000"/>
              </a:spcBef>
            </a:pPr>
            <a:r>
              <a:rPr lang="en-US" sz="900" dirty="0" smtClean="0">
                <a:latin typeface="Arial" pitchFamily="34" charset="0"/>
                <a:cs typeface="Arial" pitchFamily="34" charset="0"/>
              </a:rPr>
              <a:t>After-</a:t>
            </a:r>
            <a:br>
              <a:rPr lang="en-US" sz="900" dirty="0" smtClean="0">
                <a:latin typeface="Arial" pitchFamily="34" charset="0"/>
                <a:cs typeface="Arial" pitchFamily="34" charset="0"/>
              </a:rPr>
            </a:br>
            <a:r>
              <a:rPr lang="en-US" sz="900" dirty="0" smtClean="0">
                <a:latin typeface="Arial" pitchFamily="34" charset="0"/>
                <a:cs typeface="Arial" pitchFamily="34" charset="0"/>
              </a:rPr>
              <a:t>market</a:t>
            </a:r>
            <a:br>
              <a:rPr lang="en-US" sz="900" dirty="0" smtClean="0">
                <a:latin typeface="Arial" pitchFamily="34" charset="0"/>
                <a:cs typeface="Arial" pitchFamily="34" charset="0"/>
              </a:rPr>
            </a:br>
            <a:r>
              <a:rPr lang="en-US" sz="900" dirty="0" smtClean="0">
                <a:latin typeface="Arial" pitchFamily="34" charset="0"/>
                <a:cs typeface="Arial" pitchFamily="34" charset="0"/>
              </a:rPr>
              <a:t>volatility</a:t>
            </a:r>
            <a:endParaRPr lang="en-US" sz="900" dirty="0">
              <a:latin typeface="Arial" pitchFamily="34" charset="0"/>
              <a:cs typeface="Arial" pitchFamily="34" charset="0"/>
            </a:endParaRPr>
          </a:p>
        </p:txBody>
      </p:sp>
      <p:sp>
        <p:nvSpPr>
          <p:cNvPr id="61" name="Text Box 22"/>
          <p:cNvSpPr txBox="1">
            <a:spLocks noChangeArrowheads="1"/>
          </p:cNvSpPr>
          <p:nvPr/>
        </p:nvSpPr>
        <p:spPr bwMode="gray">
          <a:xfrm>
            <a:off x="5998185" y="1689954"/>
            <a:ext cx="947695" cy="276999"/>
          </a:xfrm>
          <a:prstGeom prst="rect">
            <a:avLst/>
          </a:prstGeom>
          <a:noFill/>
          <a:ln w="9525" algn="ctr">
            <a:noFill/>
            <a:miter lim="800000"/>
            <a:headEnd/>
            <a:tailEnd/>
          </a:ln>
          <a:effectLst/>
        </p:spPr>
        <p:txBody>
          <a:bodyPr wrap="none" tIns="0" bIns="0">
            <a:spAutoFit/>
          </a:bodyPr>
          <a:lstStyle/>
          <a:p>
            <a:pPr>
              <a:spcBef>
                <a:spcPct val="50000"/>
              </a:spcBef>
            </a:pPr>
            <a:r>
              <a:rPr lang="en-US" sz="900" dirty="0" smtClean="0">
                <a:latin typeface="Arial" pitchFamily="34" charset="0"/>
                <a:cs typeface="Arial" pitchFamily="34" charset="0"/>
              </a:rPr>
              <a:t>Post-recession</a:t>
            </a:r>
            <a:br>
              <a:rPr lang="en-US" sz="900" dirty="0" smtClean="0">
                <a:latin typeface="Arial" pitchFamily="34" charset="0"/>
                <a:cs typeface="Arial" pitchFamily="34" charset="0"/>
              </a:rPr>
            </a:br>
            <a:r>
              <a:rPr lang="en-US" sz="900" dirty="0" smtClean="0">
                <a:latin typeface="Arial" pitchFamily="34" charset="0"/>
                <a:cs typeface="Arial" pitchFamily="34" charset="0"/>
              </a:rPr>
              <a:t> level</a:t>
            </a:r>
            <a:endParaRPr lang="en-US" sz="900" dirty="0">
              <a:latin typeface="Arial" pitchFamily="34" charset="0"/>
              <a:cs typeface="Arial" pitchFamily="34" charset="0"/>
            </a:endParaRPr>
          </a:p>
        </p:txBody>
      </p:sp>
      <p:sp>
        <p:nvSpPr>
          <p:cNvPr id="62" name="Line 23"/>
          <p:cNvSpPr>
            <a:spLocks noChangeShapeType="1"/>
          </p:cNvSpPr>
          <p:nvPr/>
        </p:nvSpPr>
        <p:spPr bwMode="gray">
          <a:xfrm flipH="1" flipV="1">
            <a:off x="4486885" y="1982054"/>
            <a:ext cx="1441450" cy="0"/>
          </a:xfrm>
          <a:prstGeom prst="line">
            <a:avLst/>
          </a:prstGeom>
          <a:noFill/>
          <a:ln w="9525">
            <a:solidFill>
              <a:schemeClr val="tx1"/>
            </a:solidFill>
            <a:round/>
            <a:headEnd type="triangle" w="med" len="med"/>
            <a:tailEnd type="triangle" w="med" len="med"/>
          </a:ln>
          <a:effectLst/>
        </p:spPr>
        <p:txBody>
          <a:bodyPr wrap="none" tIns="0" bIns="0" anchor="ctr"/>
          <a:lstStyle/>
          <a:p>
            <a:endParaRPr lang="en-US" sz="900" dirty="0">
              <a:latin typeface="Arial" pitchFamily="34" charset="0"/>
              <a:cs typeface="Arial" pitchFamily="34" charset="0"/>
            </a:endParaRPr>
          </a:p>
        </p:txBody>
      </p:sp>
      <p:sp>
        <p:nvSpPr>
          <p:cNvPr id="63" name="Oval 24"/>
          <p:cNvSpPr>
            <a:spLocks noChangeArrowheads="1"/>
          </p:cNvSpPr>
          <p:nvPr/>
        </p:nvSpPr>
        <p:spPr bwMode="gray">
          <a:xfrm>
            <a:off x="4905985" y="1623279"/>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1</a:t>
            </a:r>
            <a:endParaRPr lang="en-US" sz="900" b="1" dirty="0">
              <a:solidFill>
                <a:schemeClr val="bg1"/>
              </a:solidFill>
              <a:latin typeface="Arial" pitchFamily="34" charset="0"/>
              <a:cs typeface="Arial" pitchFamily="34" charset="0"/>
            </a:endParaRPr>
          </a:p>
        </p:txBody>
      </p:sp>
      <p:sp>
        <p:nvSpPr>
          <p:cNvPr id="64" name="Oval 25"/>
          <p:cNvSpPr>
            <a:spLocks noChangeArrowheads="1"/>
          </p:cNvSpPr>
          <p:nvPr/>
        </p:nvSpPr>
        <p:spPr bwMode="gray">
          <a:xfrm>
            <a:off x="5317148" y="1623279"/>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4</a:t>
            </a:r>
            <a:endParaRPr lang="en-US" sz="900" b="1" dirty="0">
              <a:solidFill>
                <a:schemeClr val="bg1"/>
              </a:solidFill>
              <a:latin typeface="Arial" pitchFamily="34" charset="0"/>
              <a:cs typeface="Arial" pitchFamily="34" charset="0"/>
            </a:endParaRPr>
          </a:p>
        </p:txBody>
      </p:sp>
      <p:sp>
        <p:nvSpPr>
          <p:cNvPr id="74" name="Oval 26"/>
          <p:cNvSpPr>
            <a:spLocks noChangeArrowheads="1"/>
          </p:cNvSpPr>
          <p:nvPr/>
        </p:nvSpPr>
        <p:spPr bwMode="gray">
          <a:xfrm>
            <a:off x="8196873" y="3626704"/>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6</a:t>
            </a:r>
            <a:endParaRPr lang="en-US" sz="900" b="1" dirty="0">
              <a:solidFill>
                <a:schemeClr val="bg1"/>
              </a:solidFill>
              <a:latin typeface="Arial" pitchFamily="34" charset="0"/>
              <a:cs typeface="Arial" pitchFamily="34" charset="0"/>
            </a:endParaRPr>
          </a:p>
        </p:txBody>
      </p:sp>
      <p:sp>
        <p:nvSpPr>
          <p:cNvPr id="75" name="Oval 27"/>
          <p:cNvSpPr>
            <a:spLocks noChangeArrowheads="1"/>
          </p:cNvSpPr>
          <p:nvPr/>
        </p:nvSpPr>
        <p:spPr bwMode="gray">
          <a:xfrm>
            <a:off x="2610460" y="3861654"/>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5</a:t>
            </a:r>
            <a:endParaRPr lang="en-US" sz="900" b="1" dirty="0">
              <a:solidFill>
                <a:schemeClr val="bg1"/>
              </a:solidFill>
              <a:latin typeface="Arial" pitchFamily="34" charset="0"/>
              <a:cs typeface="Arial" pitchFamily="34" charset="0"/>
            </a:endParaRPr>
          </a:p>
        </p:txBody>
      </p:sp>
      <p:sp>
        <p:nvSpPr>
          <p:cNvPr id="76" name="Oval 28"/>
          <p:cNvSpPr>
            <a:spLocks noChangeArrowheads="1"/>
          </p:cNvSpPr>
          <p:nvPr/>
        </p:nvSpPr>
        <p:spPr bwMode="gray">
          <a:xfrm>
            <a:off x="2600935" y="2351942"/>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3</a:t>
            </a:r>
            <a:endParaRPr lang="en-US" sz="900" b="1" dirty="0">
              <a:solidFill>
                <a:schemeClr val="bg1"/>
              </a:solidFill>
              <a:latin typeface="Arial" pitchFamily="34" charset="0"/>
              <a:cs typeface="Arial" pitchFamily="34" charset="0"/>
            </a:endParaRPr>
          </a:p>
        </p:txBody>
      </p:sp>
      <p:sp>
        <p:nvSpPr>
          <p:cNvPr id="77" name="Oval 35"/>
          <p:cNvSpPr>
            <a:spLocks noChangeArrowheads="1"/>
          </p:cNvSpPr>
          <p:nvPr/>
        </p:nvSpPr>
        <p:spPr bwMode="gray">
          <a:xfrm>
            <a:off x="3751260" y="5085486"/>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2</a:t>
            </a:r>
            <a:endParaRPr lang="en-US" sz="900" b="1" dirty="0">
              <a:solidFill>
                <a:schemeClr val="bg1"/>
              </a:solidFill>
              <a:latin typeface="Arial" pitchFamily="34" charset="0"/>
              <a:cs typeface="Arial" pitchFamily="34" charset="0"/>
            </a:endParaRPr>
          </a:p>
        </p:txBody>
      </p:sp>
      <p:sp>
        <p:nvSpPr>
          <p:cNvPr id="78" name="Line 39"/>
          <p:cNvSpPr>
            <a:spLocks noChangeShapeType="1"/>
          </p:cNvSpPr>
          <p:nvPr/>
        </p:nvSpPr>
        <p:spPr bwMode="gray">
          <a:xfrm flipV="1">
            <a:off x="3058135" y="3914042"/>
            <a:ext cx="5351463" cy="511175"/>
          </a:xfrm>
          <a:prstGeom prst="line">
            <a:avLst/>
          </a:prstGeom>
          <a:noFill/>
          <a:ln w="19050">
            <a:solidFill>
              <a:schemeClr val="accent2"/>
            </a:solidFill>
            <a:prstDash val="sysDot"/>
            <a:round/>
            <a:headEnd/>
            <a:tailEnd type="triangle" w="med" len="med"/>
          </a:ln>
          <a:effectLst/>
        </p:spPr>
        <p:txBody>
          <a:bodyPr wrap="none" tIns="0" bIns="0" anchor="ctr"/>
          <a:lstStyle/>
          <a:p>
            <a:endParaRPr lang="en-US" sz="900" dirty="0">
              <a:latin typeface="Arial" pitchFamily="34" charset="0"/>
              <a:cs typeface="Arial" pitchFamily="34" charset="0"/>
            </a:endParaRPr>
          </a:p>
        </p:txBody>
      </p:sp>
      <p:sp>
        <p:nvSpPr>
          <p:cNvPr id="79" name="Text Box 40"/>
          <p:cNvSpPr txBox="1">
            <a:spLocks noChangeArrowheads="1"/>
          </p:cNvSpPr>
          <p:nvPr/>
        </p:nvSpPr>
        <p:spPr bwMode="gray">
          <a:xfrm>
            <a:off x="7860323" y="3175854"/>
            <a:ext cx="825867" cy="276999"/>
          </a:xfrm>
          <a:prstGeom prst="rect">
            <a:avLst/>
          </a:prstGeom>
          <a:noFill/>
          <a:ln w="9525" algn="ctr">
            <a:noFill/>
            <a:miter lim="800000"/>
            <a:headEnd/>
            <a:tailEnd/>
          </a:ln>
          <a:effectLst/>
        </p:spPr>
        <p:txBody>
          <a:bodyPr wrap="none" tIns="0" bIns="0">
            <a:spAutoFit/>
          </a:bodyPr>
          <a:lstStyle/>
          <a:p>
            <a:pPr>
              <a:spcBef>
                <a:spcPct val="50000"/>
              </a:spcBef>
            </a:pPr>
            <a:r>
              <a:rPr lang="en-US" sz="900" dirty="0" smtClean="0">
                <a:latin typeface="Arial" pitchFamily="34" charset="0"/>
                <a:cs typeface="Arial" pitchFamily="34" charset="0"/>
              </a:rPr>
              <a:t>Long-term </a:t>
            </a:r>
            <a:br>
              <a:rPr lang="en-US" sz="900" dirty="0" smtClean="0">
                <a:latin typeface="Arial" pitchFamily="34" charset="0"/>
                <a:cs typeface="Arial" pitchFamily="34" charset="0"/>
              </a:rPr>
            </a:br>
            <a:r>
              <a:rPr lang="en-US" sz="900" dirty="0" smtClean="0">
                <a:latin typeface="Arial" pitchFamily="34" charset="0"/>
                <a:cs typeface="Arial" pitchFamily="34" charset="0"/>
              </a:rPr>
              <a:t>growth trend</a:t>
            </a:r>
            <a:endParaRPr lang="en-US" sz="900" dirty="0">
              <a:latin typeface="Arial" pitchFamily="34" charset="0"/>
              <a:cs typeface="Arial" pitchFamily="34" charset="0"/>
            </a:endParaRPr>
          </a:p>
        </p:txBody>
      </p:sp>
      <p:sp>
        <p:nvSpPr>
          <p:cNvPr id="80" name="Line 41"/>
          <p:cNvSpPr>
            <a:spLocks noChangeShapeType="1"/>
          </p:cNvSpPr>
          <p:nvPr/>
        </p:nvSpPr>
        <p:spPr bwMode="gray">
          <a:xfrm flipH="1">
            <a:off x="2934310" y="3842604"/>
            <a:ext cx="0" cy="820737"/>
          </a:xfrm>
          <a:prstGeom prst="line">
            <a:avLst/>
          </a:prstGeom>
          <a:noFill/>
          <a:ln w="9525">
            <a:solidFill>
              <a:schemeClr val="tx1"/>
            </a:solidFill>
            <a:round/>
            <a:headEnd type="triangle" w="med" len="med"/>
            <a:tailEnd type="triangle" w="med" len="med"/>
          </a:ln>
          <a:effectLst/>
        </p:spPr>
        <p:txBody>
          <a:bodyPr wrap="none" tIns="0" bIns="0" anchor="ctr"/>
          <a:lstStyle/>
          <a:p>
            <a:endParaRPr lang="en-US" sz="900" dirty="0">
              <a:latin typeface="Arial" pitchFamily="34" charset="0"/>
              <a:cs typeface="Arial" pitchFamily="34" charset="0"/>
            </a:endParaRPr>
          </a:p>
        </p:txBody>
      </p:sp>
      <p:sp>
        <p:nvSpPr>
          <p:cNvPr id="81" name="Line 42"/>
          <p:cNvSpPr>
            <a:spLocks noChangeShapeType="1"/>
          </p:cNvSpPr>
          <p:nvPr/>
        </p:nvSpPr>
        <p:spPr bwMode="gray">
          <a:xfrm flipH="1">
            <a:off x="2964473" y="3837842"/>
            <a:ext cx="3024187" cy="0"/>
          </a:xfrm>
          <a:prstGeom prst="line">
            <a:avLst/>
          </a:prstGeom>
          <a:noFill/>
          <a:ln w="9525">
            <a:solidFill>
              <a:schemeClr val="tx1"/>
            </a:solidFill>
            <a:prstDash val="dash"/>
            <a:round/>
            <a:headEnd/>
            <a:tailEnd/>
          </a:ln>
          <a:effectLst/>
        </p:spPr>
        <p:txBody>
          <a:bodyPr wrap="none" tIns="0" bIns="0" anchor="ctr"/>
          <a:lstStyle/>
          <a:p>
            <a:endParaRPr lang="en-US" sz="900" dirty="0">
              <a:latin typeface="Arial" pitchFamily="34" charset="0"/>
              <a:cs typeface="Arial" pitchFamily="34" charset="0"/>
            </a:endParaRPr>
          </a:p>
        </p:txBody>
      </p:sp>
      <p:sp>
        <p:nvSpPr>
          <p:cNvPr id="82" name="Oval 43"/>
          <p:cNvSpPr>
            <a:spLocks noChangeArrowheads="1"/>
          </p:cNvSpPr>
          <p:nvPr/>
        </p:nvSpPr>
        <p:spPr bwMode="gray">
          <a:xfrm>
            <a:off x="8196873" y="1904267"/>
            <a:ext cx="215900" cy="215900"/>
          </a:xfrm>
          <a:prstGeom prst="ellipse">
            <a:avLst/>
          </a:prstGeom>
          <a:solidFill>
            <a:schemeClr val="accent4"/>
          </a:solidFill>
          <a:ln w="9525" algn="ctr">
            <a:noFill/>
            <a:round/>
            <a:headEnd/>
            <a:tailEnd/>
          </a:ln>
          <a:effectLst/>
        </p:spPr>
        <p:txBody>
          <a:bodyPr wrap="none" tIns="0" bIns="0" anchor="ctr"/>
          <a:lstStyle/>
          <a:p>
            <a:pPr algn="ctr"/>
            <a:r>
              <a:rPr lang="en-US" sz="900" b="1" dirty="0" smtClean="0">
                <a:solidFill>
                  <a:schemeClr val="bg1"/>
                </a:solidFill>
                <a:latin typeface="Arial" pitchFamily="34" charset="0"/>
                <a:cs typeface="Arial" pitchFamily="34" charset="0"/>
              </a:rPr>
              <a:t>6</a:t>
            </a:r>
            <a:endParaRPr lang="en-US" sz="900" b="1" dirty="0">
              <a:solidFill>
                <a:schemeClr val="bg1"/>
              </a:solidFill>
              <a:latin typeface="Arial" pitchFamily="34" charset="0"/>
              <a:cs typeface="Arial" pitchFamily="34" charset="0"/>
            </a:endParaRPr>
          </a:p>
        </p:txBody>
      </p:sp>
      <p:sp>
        <p:nvSpPr>
          <p:cNvPr id="83" name="Line 44"/>
          <p:cNvSpPr>
            <a:spLocks noChangeShapeType="1"/>
          </p:cNvSpPr>
          <p:nvPr/>
        </p:nvSpPr>
        <p:spPr bwMode="gray">
          <a:xfrm flipV="1">
            <a:off x="3058135" y="2258279"/>
            <a:ext cx="5378450" cy="647700"/>
          </a:xfrm>
          <a:prstGeom prst="line">
            <a:avLst/>
          </a:prstGeom>
          <a:noFill/>
          <a:ln w="19050">
            <a:solidFill>
              <a:schemeClr val="accent2"/>
            </a:solidFill>
            <a:prstDash val="sysDot"/>
            <a:round/>
            <a:headEnd/>
            <a:tailEnd type="triangle" w="med" len="med"/>
          </a:ln>
          <a:effectLst/>
        </p:spPr>
        <p:txBody>
          <a:bodyPr wrap="none" tIns="0" bIns="0" anchor="ctr"/>
          <a:lstStyle/>
          <a:p>
            <a:endParaRPr lang="en-US" sz="900" dirty="0">
              <a:latin typeface="Arial" pitchFamily="34" charset="0"/>
              <a:cs typeface="Arial" pitchFamily="34" charset="0"/>
            </a:endParaRPr>
          </a:p>
        </p:txBody>
      </p:sp>
      <p:sp>
        <p:nvSpPr>
          <p:cNvPr id="85" name="Text Box 40"/>
          <p:cNvSpPr txBox="1">
            <a:spLocks noChangeArrowheads="1"/>
          </p:cNvSpPr>
          <p:nvPr/>
        </p:nvSpPr>
        <p:spPr bwMode="gray">
          <a:xfrm>
            <a:off x="7860323" y="1483579"/>
            <a:ext cx="825867" cy="276999"/>
          </a:xfrm>
          <a:prstGeom prst="rect">
            <a:avLst/>
          </a:prstGeom>
          <a:noFill/>
          <a:ln w="9525" algn="ctr">
            <a:noFill/>
            <a:miter lim="800000"/>
            <a:headEnd/>
            <a:tailEnd/>
          </a:ln>
          <a:effectLst/>
        </p:spPr>
        <p:txBody>
          <a:bodyPr wrap="none" tIns="0" bIns="0">
            <a:spAutoFit/>
          </a:bodyPr>
          <a:lstStyle/>
          <a:p>
            <a:pPr>
              <a:spcBef>
                <a:spcPct val="50000"/>
              </a:spcBef>
            </a:pPr>
            <a:r>
              <a:rPr lang="en-US" sz="900" dirty="0" smtClean="0">
                <a:latin typeface="Arial" pitchFamily="34" charset="0"/>
                <a:cs typeface="Arial" pitchFamily="34" charset="0"/>
              </a:rPr>
              <a:t>Long-term </a:t>
            </a:r>
            <a:br>
              <a:rPr lang="en-US" sz="900" dirty="0" smtClean="0">
                <a:latin typeface="Arial" pitchFamily="34" charset="0"/>
                <a:cs typeface="Arial" pitchFamily="34" charset="0"/>
              </a:rPr>
            </a:br>
            <a:r>
              <a:rPr lang="en-US" sz="900" dirty="0" smtClean="0">
                <a:latin typeface="Arial" pitchFamily="34" charset="0"/>
                <a:cs typeface="Arial" pitchFamily="34" charset="0"/>
              </a:rPr>
              <a:t>growth trend</a:t>
            </a:r>
            <a:endParaRPr lang="en-US" sz="900" dirty="0">
              <a:latin typeface="Arial" pitchFamily="34" charset="0"/>
              <a:cs typeface="Arial" pitchFamily="34" charset="0"/>
            </a:endParaRPr>
          </a:p>
        </p:txBody>
      </p:sp>
      <p:grpSp>
        <p:nvGrpSpPr>
          <p:cNvPr id="107" name="Gruppieren 50"/>
          <p:cNvGrpSpPr/>
          <p:nvPr/>
        </p:nvGrpSpPr>
        <p:grpSpPr>
          <a:xfrm>
            <a:off x="7242465" y="5181412"/>
            <a:ext cx="2477378" cy="917566"/>
            <a:chOff x="8421785" y="4532045"/>
            <a:chExt cx="2477378" cy="917566"/>
          </a:xfrm>
        </p:grpSpPr>
        <p:grpSp>
          <p:nvGrpSpPr>
            <p:cNvPr id="108" name="Group 29"/>
            <p:cNvGrpSpPr/>
            <p:nvPr/>
          </p:nvGrpSpPr>
          <p:grpSpPr>
            <a:xfrm>
              <a:off x="8516937" y="4616304"/>
              <a:ext cx="2382226" cy="833307"/>
              <a:chOff x="8837116" y="4208388"/>
              <a:chExt cx="2382226" cy="833307"/>
            </a:xfrm>
          </p:grpSpPr>
          <p:sp>
            <p:nvSpPr>
              <p:cNvPr id="110" name="Rectangle 21"/>
              <p:cNvSpPr txBox="1">
                <a:spLocks noChangeArrowheads="1"/>
              </p:cNvSpPr>
              <p:nvPr/>
            </p:nvSpPr>
            <p:spPr>
              <a:xfrm>
                <a:off x="8943031" y="4208388"/>
                <a:ext cx="2276311" cy="833307"/>
              </a:xfrm>
              <a:prstGeom prst="rect">
                <a:avLst/>
              </a:prstGeom>
              <a:noFill/>
              <a:ln/>
            </p:spPr>
            <p:txBody>
              <a:bodyPr wrap="square" numCol="2">
                <a:noAutofit/>
              </a:bodyPr>
              <a:lstStyle/>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Long-term industry </a:t>
                </a:r>
                <a:r>
                  <a:rPr lang="en-US" sz="700" dirty="0" smtClean="0">
                    <a:latin typeface="Arial" pitchFamily="34" charset="0"/>
                    <a:cs typeface="Arial" pitchFamily="34" charset="0"/>
                  </a:rPr>
                  <a:t/>
                </a:r>
                <a:br>
                  <a:rPr lang="en-US" sz="700" dirty="0" smtClean="0">
                    <a:latin typeface="Arial" pitchFamily="34" charset="0"/>
                    <a:cs typeface="Arial" pitchFamily="34" charset="0"/>
                  </a:rPr>
                </a:b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growth trend</a:t>
                </a:r>
              </a:p>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Timing of</a:t>
                </a:r>
                <a:b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b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recession trough</a:t>
                </a:r>
              </a:p>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Depth of</a:t>
                </a:r>
                <a:b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b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recession trough</a:t>
                </a:r>
              </a:p>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Timing of</a:t>
                </a:r>
                <a:b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b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recovery phase</a:t>
                </a:r>
              </a:p>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Aftermarket volatility</a:t>
                </a:r>
              </a:p>
              <a:p>
                <a:pPr marL="0" marR="0" lvl="0" indent="0" algn="l" defTabSz="914400" rtl="0" eaLnBrk="1" fontAlgn="auto" latinLnBrk="0" hangingPunct="1">
                  <a:lnSpc>
                    <a:spcPct val="100000"/>
                  </a:lnSpc>
                  <a:spcBef>
                    <a:spcPts val="300"/>
                  </a:spcBef>
                  <a:spcAft>
                    <a:spcPts val="0"/>
                  </a:spcAft>
                  <a:buClrTx/>
                  <a:buSzTx/>
                  <a:buFont typeface="Arial" pitchFamily="34" charset="0"/>
                  <a:buNone/>
                  <a:tabLst/>
                  <a:defRPr/>
                </a:pP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Long-term</a:t>
                </a:r>
                <a:b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br>
                <a:r>
                  <a:rPr kumimoji="0" lang="en-US" sz="700" b="0" i="0" u="none" strike="noStrike" kern="1200" cap="none" spc="0" normalizeH="0" baseline="0" noProof="0" dirty="0" smtClean="0">
                    <a:ln>
                      <a:noFill/>
                    </a:ln>
                    <a:solidFill>
                      <a:schemeClr val="tx1"/>
                    </a:solidFill>
                    <a:effectLst/>
                    <a:uLnTx/>
                    <a:uFillTx/>
                    <a:latin typeface="Arial" pitchFamily="34" charset="0"/>
                    <a:cs typeface="Arial" pitchFamily="34" charset="0"/>
                  </a:rPr>
                  <a:t>growth trend</a:t>
                </a:r>
                <a:endParaRPr kumimoji="0" lang="en-US" sz="700" b="0" i="0"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11" name="Oval 29"/>
              <p:cNvSpPr>
                <a:spLocks noChangeArrowheads="1"/>
              </p:cNvSpPr>
              <p:nvPr/>
            </p:nvSpPr>
            <p:spPr bwMode="gray">
              <a:xfrm>
                <a:off x="8837116" y="4286746"/>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1</a:t>
                </a:r>
                <a:endParaRPr lang="en-US" sz="800" b="1" dirty="0">
                  <a:solidFill>
                    <a:schemeClr val="bg1"/>
                  </a:solidFill>
                  <a:latin typeface="Arial" pitchFamily="34" charset="0"/>
                  <a:cs typeface="Arial" pitchFamily="34" charset="0"/>
                </a:endParaRPr>
              </a:p>
            </p:txBody>
          </p:sp>
          <p:sp>
            <p:nvSpPr>
              <p:cNvPr id="112" name="Oval 30"/>
              <p:cNvSpPr>
                <a:spLocks noChangeArrowheads="1"/>
              </p:cNvSpPr>
              <p:nvPr/>
            </p:nvSpPr>
            <p:spPr bwMode="gray">
              <a:xfrm>
                <a:off x="8837116" y="4754750"/>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3</a:t>
                </a:r>
                <a:endParaRPr lang="en-US" sz="800" b="1" dirty="0">
                  <a:solidFill>
                    <a:schemeClr val="bg1"/>
                  </a:solidFill>
                  <a:latin typeface="Arial" pitchFamily="34" charset="0"/>
                  <a:cs typeface="Arial" pitchFamily="34" charset="0"/>
                </a:endParaRPr>
              </a:p>
            </p:txBody>
          </p:sp>
          <p:sp>
            <p:nvSpPr>
              <p:cNvPr id="113" name="Oval 31"/>
              <p:cNvSpPr>
                <a:spLocks noChangeArrowheads="1"/>
              </p:cNvSpPr>
              <p:nvPr/>
            </p:nvSpPr>
            <p:spPr bwMode="gray">
              <a:xfrm>
                <a:off x="8837116" y="4520748"/>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2</a:t>
                </a:r>
                <a:endParaRPr lang="en-US" sz="800" b="1" dirty="0">
                  <a:solidFill>
                    <a:schemeClr val="bg1"/>
                  </a:solidFill>
                  <a:latin typeface="Arial" pitchFamily="34" charset="0"/>
                  <a:cs typeface="Arial" pitchFamily="34" charset="0"/>
                </a:endParaRPr>
              </a:p>
            </p:txBody>
          </p:sp>
          <p:sp>
            <p:nvSpPr>
              <p:cNvPr id="114" name="Oval 32"/>
              <p:cNvSpPr>
                <a:spLocks noChangeArrowheads="1"/>
              </p:cNvSpPr>
              <p:nvPr/>
            </p:nvSpPr>
            <p:spPr bwMode="gray">
              <a:xfrm>
                <a:off x="9903916" y="4255327"/>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4</a:t>
                </a:r>
                <a:endParaRPr lang="en-US" sz="800" b="1" dirty="0">
                  <a:solidFill>
                    <a:schemeClr val="bg1"/>
                  </a:solidFill>
                  <a:latin typeface="Arial" pitchFamily="34" charset="0"/>
                  <a:cs typeface="Arial" pitchFamily="34" charset="0"/>
                </a:endParaRPr>
              </a:p>
            </p:txBody>
          </p:sp>
          <p:sp>
            <p:nvSpPr>
              <p:cNvPr id="115" name="Oval 33"/>
              <p:cNvSpPr>
                <a:spLocks noChangeArrowheads="1"/>
              </p:cNvSpPr>
              <p:nvPr/>
            </p:nvSpPr>
            <p:spPr bwMode="gray">
              <a:xfrm>
                <a:off x="9903916" y="4489329"/>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5</a:t>
                </a:r>
                <a:endParaRPr lang="en-US" sz="800" b="1" dirty="0">
                  <a:solidFill>
                    <a:schemeClr val="bg1"/>
                  </a:solidFill>
                  <a:latin typeface="Arial" pitchFamily="34" charset="0"/>
                  <a:cs typeface="Arial" pitchFamily="34" charset="0"/>
                </a:endParaRPr>
              </a:p>
            </p:txBody>
          </p:sp>
          <p:sp>
            <p:nvSpPr>
              <p:cNvPr id="116" name="Oval 34"/>
              <p:cNvSpPr>
                <a:spLocks noChangeArrowheads="1"/>
              </p:cNvSpPr>
              <p:nvPr/>
            </p:nvSpPr>
            <p:spPr bwMode="gray">
              <a:xfrm>
                <a:off x="9903916" y="4723329"/>
                <a:ext cx="144016" cy="143892"/>
              </a:xfrm>
              <a:prstGeom prst="ellipse">
                <a:avLst/>
              </a:prstGeom>
              <a:solidFill>
                <a:schemeClr val="accent4"/>
              </a:solidFill>
              <a:ln w="9525" algn="ctr">
                <a:noFill/>
                <a:round/>
                <a:headEnd/>
                <a:tailEnd/>
              </a:ln>
              <a:effectLst/>
            </p:spPr>
            <p:txBody>
              <a:bodyPr wrap="none" tIns="0" bIns="0" anchor="ctr"/>
              <a:lstStyle/>
              <a:p>
                <a:pPr algn="ctr"/>
                <a:r>
                  <a:rPr lang="en-US" sz="800" b="1" dirty="0" smtClean="0">
                    <a:solidFill>
                      <a:schemeClr val="bg1"/>
                    </a:solidFill>
                    <a:latin typeface="Arial" pitchFamily="34" charset="0"/>
                    <a:cs typeface="Arial" pitchFamily="34" charset="0"/>
                  </a:rPr>
                  <a:t>6</a:t>
                </a:r>
                <a:endParaRPr lang="en-US" sz="800" b="1" dirty="0">
                  <a:solidFill>
                    <a:schemeClr val="bg1"/>
                  </a:solidFill>
                  <a:latin typeface="Arial" pitchFamily="34" charset="0"/>
                  <a:cs typeface="Arial" pitchFamily="34" charset="0"/>
                </a:endParaRPr>
              </a:p>
            </p:txBody>
          </p:sp>
        </p:grpSp>
        <p:sp>
          <p:nvSpPr>
            <p:cNvPr id="109" name="Text Box 45"/>
            <p:cNvSpPr txBox="1">
              <a:spLocks noChangeArrowheads="1"/>
            </p:cNvSpPr>
            <p:nvPr/>
          </p:nvSpPr>
          <p:spPr bwMode="gray">
            <a:xfrm>
              <a:off x="8421785" y="4532045"/>
              <a:ext cx="747320" cy="123111"/>
            </a:xfrm>
            <a:prstGeom prst="rect">
              <a:avLst/>
            </a:prstGeom>
            <a:noFill/>
            <a:ln w="9525" algn="ctr">
              <a:noFill/>
              <a:miter lim="800000"/>
              <a:headEnd/>
              <a:tailEnd/>
            </a:ln>
            <a:effectLst/>
          </p:spPr>
          <p:txBody>
            <a:bodyPr wrap="none" tIns="0" bIns="0">
              <a:spAutoFit/>
            </a:bodyPr>
            <a:lstStyle/>
            <a:p>
              <a:pPr>
                <a:spcBef>
                  <a:spcPct val="50000"/>
                </a:spcBef>
              </a:pPr>
              <a:r>
                <a:rPr lang="en-US" sz="800" b="1" dirty="0" smtClean="0">
                  <a:latin typeface="Arial" pitchFamily="34" charset="0"/>
                  <a:cs typeface="Arial" pitchFamily="34" charset="0"/>
                </a:rPr>
                <a:t>Parameters</a:t>
              </a:r>
              <a:endParaRPr lang="en-US" sz="800" b="1" dirty="0">
                <a:latin typeface="Arial" pitchFamily="34" charset="0"/>
                <a:cs typeface="Arial" pitchFamily="34" charset="0"/>
              </a:endParaRPr>
            </a:p>
          </p:txBody>
        </p:sp>
      </p:grpSp>
      <p:sp>
        <p:nvSpPr>
          <p:cNvPr id="117" name="Text Box 8"/>
          <p:cNvSpPr txBox="1">
            <a:spLocks noChangeArrowheads="1"/>
          </p:cNvSpPr>
          <p:nvPr>
            <p:custDataLst>
              <p:tags r:id="rId5"/>
            </p:custDataLst>
          </p:nvPr>
        </p:nvSpPr>
        <p:spPr bwMode="auto">
          <a:xfrm>
            <a:off x="2464550" y="6035680"/>
            <a:ext cx="4564064"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tabLst>
                <a:tab pos="534988" algn="l"/>
              </a:tabLst>
            </a:pPr>
            <a:r>
              <a:rPr lang="en-US" sz="600" dirty="0" smtClean="0">
                <a:latin typeface="Arial" pitchFamily="34" charset="0"/>
                <a:cs typeface="Arial" pitchFamily="34" charset="0"/>
              </a:rPr>
              <a:t>Source:	 KPMG analysis</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296409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498823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Market Analysis</a:t>
            </a:r>
            <a:endParaRPr lang="en-US" dirty="0"/>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A comprehensive market analysis provides transparency about the relevant market of the target company and shows market attractiveness and risks.</a:t>
              </a:r>
              <a:endParaRPr lang="en-US" sz="900" b="1" dirty="0">
                <a:solidFill>
                  <a:schemeClr val="bg1"/>
                </a:solidFill>
              </a:endParaRPr>
            </a:p>
          </p:txBody>
        </p:sp>
      </p:grpSp>
      <p:sp>
        <p:nvSpPr>
          <p:cNvPr id="26" name="Text Placeholder 5"/>
          <p:cNvSpPr>
            <a:spLocks noGrp="1"/>
          </p:cNvSpPr>
          <p:nvPr>
            <p:ph type="body" sz="quarter" idx="11"/>
          </p:nvPr>
        </p:nvSpPr>
        <p:spPr>
          <a:xfrm>
            <a:off x="498098" y="2153260"/>
            <a:ext cx="2431654" cy="2574214"/>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b="1" dirty="0" smtClean="0"/>
              <a:t>Buy-side market analysis </a:t>
            </a:r>
            <a:r>
              <a:rPr lang="en-US" dirty="0" smtClean="0"/>
              <a:t>should, amongst other things, show </a:t>
            </a:r>
            <a:r>
              <a:rPr lang="en-US" b="1" dirty="0" smtClean="0"/>
              <a:t>market risks </a:t>
            </a:r>
            <a:r>
              <a:rPr lang="en-US" dirty="0" smtClean="0"/>
              <a:t>for the buyer </a:t>
            </a:r>
          </a:p>
          <a:p>
            <a:pPr lvl="2">
              <a:spcAft>
                <a:spcPts val="500"/>
              </a:spcAft>
            </a:pPr>
            <a:r>
              <a:rPr lang="en-US" b="1" dirty="0" smtClean="0"/>
              <a:t>Sell-side market analysis</a:t>
            </a:r>
            <a:r>
              <a:rPr lang="en-US" dirty="0" smtClean="0"/>
              <a:t> is generally optimistic and shows the </a:t>
            </a:r>
            <a:r>
              <a:rPr lang="en-US" b="1" dirty="0" smtClean="0"/>
              <a:t>upside potential </a:t>
            </a:r>
            <a:r>
              <a:rPr lang="en-US" dirty="0" smtClean="0"/>
              <a:t>of a market. For sell-side analysis there is complete access to the management of the company. Furthermore, projects from the sell side are the major projects (i.e. longer and more expensive) with a greater breadth and depth of analysis.</a:t>
            </a:r>
          </a:p>
          <a:p>
            <a:pPr lvl="2">
              <a:spcAft>
                <a:spcPts val="500"/>
              </a:spcAft>
            </a:pPr>
            <a:r>
              <a:rPr lang="en-US" dirty="0" smtClean="0"/>
              <a:t>A </a:t>
            </a:r>
            <a:r>
              <a:rPr lang="en-US" b="1" dirty="0" smtClean="0"/>
              <a:t>precise</a:t>
            </a:r>
            <a:r>
              <a:rPr lang="en-US" dirty="0" smtClean="0"/>
              <a:t> market analysis is an important component to assess the growth potential (business plan) of the target </a:t>
            </a:r>
          </a:p>
          <a:p>
            <a:pPr lvl="2">
              <a:spcAft>
                <a:spcPts val="500"/>
              </a:spcAft>
            </a:pPr>
            <a:r>
              <a:rPr lang="en-US" b="1" dirty="0" smtClean="0"/>
              <a:t>Private equity </a:t>
            </a:r>
            <a:r>
              <a:rPr lang="en-US" dirty="0" smtClean="0"/>
              <a:t>investors and banks expect </a:t>
            </a:r>
            <a:r>
              <a:rPr lang="en-US" b="1" dirty="0" smtClean="0"/>
              <a:t>wider-ranging</a:t>
            </a:r>
            <a:r>
              <a:rPr lang="en-US" dirty="0" smtClean="0"/>
              <a:t> market analysis than </a:t>
            </a:r>
            <a:r>
              <a:rPr lang="en-US" b="1" dirty="0" smtClean="0"/>
              <a:t>corporate investors</a:t>
            </a:r>
            <a:r>
              <a:rPr lang="en-US" dirty="0" smtClean="0"/>
              <a:t>, who generally have </a:t>
            </a:r>
            <a:r>
              <a:rPr lang="en-US" b="1" dirty="0" smtClean="0"/>
              <a:t>more specific </a:t>
            </a:r>
            <a:r>
              <a:rPr lang="en-US" dirty="0" smtClean="0"/>
              <a:t>questions</a:t>
            </a:r>
            <a:endParaRPr lang="en-US" dirty="0"/>
          </a:p>
        </p:txBody>
      </p:sp>
      <p:sp>
        <p:nvSpPr>
          <p:cNvPr id="28" name="Rechteck 18"/>
          <p:cNvSpPr/>
          <p:nvPr/>
        </p:nvSpPr>
        <p:spPr>
          <a:xfrm>
            <a:off x="3045640" y="1875810"/>
            <a:ext cx="637141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440801"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89784"/>
            <a:ext cx="2440801"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424854"/>
            <a:ext cx="2431654" cy="596534"/>
          </a:xfrm>
          <a:ln w="6350">
            <a:noFill/>
          </a:ln>
        </p:spPr>
        <p:txBody>
          <a:bodyPr vert="horz" lIns="0" tIns="0" rIns="0" bIns="0" rtlCol="0" anchor="t" anchorCtr="0">
            <a:noAutofit/>
          </a:bodyPr>
          <a:lstStyle/>
          <a:p>
            <a:pPr lvl="2">
              <a:spcAft>
                <a:spcPts val="500"/>
              </a:spcAft>
            </a:pPr>
            <a:r>
              <a:rPr lang="en-US" dirty="0"/>
              <a:t>Scope and depth of market analysis are always subject to the customer’s strategy and industry as well as the data quality</a:t>
            </a:r>
          </a:p>
        </p:txBody>
      </p:sp>
      <p:sp>
        <p:nvSpPr>
          <p:cNvPr id="33" name="Text Placeholder 5"/>
          <p:cNvSpPr>
            <a:spLocks noGrp="1"/>
          </p:cNvSpPr>
          <p:nvPr>
            <p:ph type="body" sz="quarter" idx="11"/>
          </p:nvPr>
        </p:nvSpPr>
        <p:spPr>
          <a:xfrm>
            <a:off x="5926015" y="2153260"/>
            <a:ext cx="3491035" cy="3868128"/>
          </a:xfrm>
          <a:ln w="6350">
            <a:noFill/>
          </a:ln>
        </p:spPr>
        <p:txBody>
          <a:bodyPr vert="horz" lIns="0" tIns="0" rIns="0" bIns="0" rtlCol="0" anchor="t" anchorCtr="0">
            <a:noAutofit/>
          </a:bodyPr>
          <a:lstStyle/>
          <a:p>
            <a:pPr>
              <a:spcAft>
                <a:spcPts val="200"/>
              </a:spcAft>
            </a:pPr>
            <a:r>
              <a:rPr lang="en-US" sz="900" dirty="0" smtClean="0"/>
              <a:t>Methodology</a:t>
            </a:r>
          </a:p>
          <a:p>
            <a:pPr marL="0" lvl="2" indent="0">
              <a:spcAft>
                <a:spcPts val="200"/>
              </a:spcAft>
              <a:buNone/>
            </a:pPr>
            <a:r>
              <a:rPr lang="en-US" dirty="0" smtClean="0"/>
              <a:t/>
            </a:r>
            <a:br>
              <a:rPr lang="en-US" dirty="0" smtClean="0"/>
            </a:br>
            <a:endParaRPr lang="en-US" i="1" dirty="0" smtClean="0"/>
          </a:p>
        </p:txBody>
      </p:sp>
      <p:sp>
        <p:nvSpPr>
          <p:cNvPr id="13" name="Text Placeholder 5"/>
          <p:cNvSpPr>
            <a:spLocks noGrp="1"/>
          </p:cNvSpPr>
          <p:nvPr>
            <p:ph type="body" sz="quarter" idx="11"/>
          </p:nvPr>
        </p:nvSpPr>
        <p:spPr>
          <a:xfrm>
            <a:off x="3045640" y="2153260"/>
            <a:ext cx="2787161" cy="3868128"/>
          </a:xfrm>
          <a:ln w="6350">
            <a:noFill/>
          </a:ln>
        </p:spPr>
        <p:txBody>
          <a:bodyPr vert="horz" lIns="0" tIns="0" rIns="0" bIns="0" rtlCol="0" anchor="t" anchorCtr="0">
            <a:noAutofit/>
          </a:bodyPr>
          <a:lstStyle/>
          <a:p>
            <a:pPr>
              <a:spcAft>
                <a:spcPts val="200"/>
              </a:spcAft>
            </a:pPr>
            <a:r>
              <a:rPr lang="en-US" sz="900" dirty="0" smtClean="0"/>
              <a:t>Definition</a:t>
            </a:r>
          </a:p>
          <a:p>
            <a:pPr lvl="2">
              <a:spcBef>
                <a:spcPts val="300"/>
              </a:spcBef>
              <a:defRPr/>
            </a:pPr>
            <a:r>
              <a:rPr lang="en-US" dirty="0" smtClean="0"/>
              <a:t>The market analysis is a </a:t>
            </a:r>
            <a:r>
              <a:rPr lang="en-US" b="1" dirty="0" smtClean="0"/>
              <a:t>systematically and methodically </a:t>
            </a:r>
            <a:r>
              <a:rPr lang="en-US" dirty="0" smtClean="0"/>
              <a:t>performed study of the market in which the target company or one of its businesses operates</a:t>
            </a:r>
          </a:p>
          <a:p>
            <a:pPr lvl="2">
              <a:spcBef>
                <a:spcPts val="300"/>
              </a:spcBef>
              <a:defRPr/>
            </a:pPr>
            <a:r>
              <a:rPr lang="en-US" dirty="0" smtClean="0"/>
              <a:t>The key outputs of a market analysis are the market definition &amp; segmentation, the market sizing, driver analysis and growth forecasts. </a:t>
            </a:r>
            <a:r>
              <a:rPr lang="en-US" b="1" dirty="0" smtClean="0"/>
              <a:t>Scope and depth of the market analysis depends, amongst other things, on the customer’s situation and type of result</a:t>
            </a:r>
            <a:endParaRPr lang="en-US" dirty="0" smtClean="0"/>
          </a:p>
          <a:p>
            <a:pPr lvl="2">
              <a:spcBef>
                <a:spcPts val="300"/>
              </a:spcBef>
              <a:defRPr/>
            </a:pPr>
            <a:r>
              <a:rPr lang="en-US" dirty="0" smtClean="0"/>
              <a:t>Not every type of result can be shown in a comprehensive market analysis as it is, for instance, an integral component of a commercial due diligence. But </a:t>
            </a:r>
            <a:r>
              <a:rPr lang="en-US" b="1" dirty="0" smtClean="0"/>
              <a:t>even in cases of pitch presentations or reports</a:t>
            </a:r>
            <a:r>
              <a:rPr lang="en-US" dirty="0" smtClean="0"/>
              <a:t> the analyses used have to correspond to the DA </a:t>
            </a:r>
            <a:r>
              <a:rPr lang="en-US" b="1" dirty="0" smtClean="0"/>
              <a:t>(minimum) standard</a:t>
            </a:r>
            <a:endParaRPr lang="en-US" dirty="0" smtClean="0"/>
          </a:p>
          <a:p>
            <a:pPr>
              <a:spcAft>
                <a:spcPts val="200"/>
              </a:spcAft>
            </a:pPr>
            <a:r>
              <a:rPr lang="en-US" sz="900" dirty="0" smtClean="0"/>
              <a:t>Tools</a:t>
            </a:r>
          </a:p>
          <a:p>
            <a:pPr lvl="2">
              <a:spcBef>
                <a:spcPts val="300"/>
              </a:spcBef>
              <a:defRPr/>
            </a:pPr>
            <a:r>
              <a:rPr lang="en-US" dirty="0" smtClean="0"/>
              <a:t>Market models (market size and growth model, capacity model, pricing model, cyclicity models)</a:t>
            </a:r>
          </a:p>
          <a:p>
            <a:pPr lvl="2">
              <a:spcBef>
                <a:spcPts val="300"/>
              </a:spcBef>
              <a:defRPr/>
            </a:pPr>
            <a:r>
              <a:rPr lang="en-US" dirty="0" smtClean="0"/>
              <a:t>Also important tools: Interview capture sheets, write-ups, interlogs (overview interviews and interviewees) and structured interview questionnaires</a:t>
            </a:r>
            <a:br>
              <a:rPr lang="en-US" dirty="0" smtClean="0"/>
            </a:br>
            <a:endParaRPr lang="en-US" i="1" dirty="0" smtClean="0"/>
          </a:p>
        </p:txBody>
      </p:sp>
      <p:sp>
        <p:nvSpPr>
          <p:cNvPr id="14" name="Pentagon 12"/>
          <p:cNvSpPr/>
          <p:nvPr/>
        </p:nvSpPr>
        <p:spPr>
          <a:xfrm rot="5400000">
            <a:off x="6157848" y="2125341"/>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5" name="Pentagon 13"/>
          <p:cNvSpPr/>
          <p:nvPr/>
        </p:nvSpPr>
        <p:spPr>
          <a:xfrm rot="5400000">
            <a:off x="6157848" y="2610220"/>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6" name="Pentagon 14"/>
          <p:cNvSpPr/>
          <p:nvPr/>
        </p:nvSpPr>
        <p:spPr>
          <a:xfrm rot="5400000">
            <a:off x="6157848" y="3095099"/>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7" name="Pentagon 15"/>
          <p:cNvSpPr/>
          <p:nvPr/>
        </p:nvSpPr>
        <p:spPr>
          <a:xfrm rot="5400000">
            <a:off x="6157848" y="3579978"/>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8" name="Pentagon 16"/>
          <p:cNvSpPr/>
          <p:nvPr/>
        </p:nvSpPr>
        <p:spPr>
          <a:xfrm rot="5400000">
            <a:off x="6157848" y="4064857"/>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9" name="Pentagon 17"/>
          <p:cNvSpPr/>
          <p:nvPr/>
        </p:nvSpPr>
        <p:spPr>
          <a:xfrm rot="5400000">
            <a:off x="6157848" y="4549736"/>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0" name="Pentagon 18"/>
          <p:cNvSpPr/>
          <p:nvPr/>
        </p:nvSpPr>
        <p:spPr>
          <a:xfrm rot="5400000">
            <a:off x="6157848" y="5034613"/>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1" name="Text Placeholder 9"/>
          <p:cNvSpPr>
            <a:spLocks noGrp="1"/>
          </p:cNvSpPr>
          <p:nvPr>
            <p:ph type="body" sz="quarter" idx="4294967295"/>
          </p:nvPr>
        </p:nvSpPr>
        <p:spPr>
          <a:xfrm>
            <a:off x="5923848" y="2372041"/>
            <a:ext cx="936104" cy="224532"/>
          </a:xfrm>
          <a:prstGeom prst="rect">
            <a:avLst/>
          </a:prstGeom>
        </p:spPr>
        <p:txBody>
          <a:bodyPr/>
          <a:lstStyle/>
          <a:p>
            <a:pPr algn="ctr">
              <a:spcBef>
                <a:spcPts val="300"/>
              </a:spcBef>
              <a:defRPr/>
            </a:pPr>
            <a:r>
              <a:rPr lang="en-US" sz="800" dirty="0" smtClean="0">
                <a:solidFill>
                  <a:schemeClr val="bg1"/>
                </a:solidFill>
              </a:rPr>
              <a:t>Planning</a:t>
            </a:r>
          </a:p>
          <a:p>
            <a:pPr lvl="2" algn="ctr">
              <a:spcBef>
                <a:spcPts val="300"/>
              </a:spcBef>
              <a:defRPr/>
            </a:pPr>
            <a:endParaRPr lang="en-US" sz="800" dirty="0">
              <a:solidFill>
                <a:schemeClr val="bg1"/>
              </a:solidFill>
            </a:endParaRPr>
          </a:p>
        </p:txBody>
      </p:sp>
      <p:sp>
        <p:nvSpPr>
          <p:cNvPr id="22" name="Text Placeholder 9"/>
          <p:cNvSpPr>
            <a:spLocks noGrp="1"/>
          </p:cNvSpPr>
          <p:nvPr>
            <p:ph type="body" sz="quarter" idx="4294967295"/>
          </p:nvPr>
        </p:nvSpPr>
        <p:spPr>
          <a:xfrm>
            <a:off x="5923848" y="2872215"/>
            <a:ext cx="936104" cy="224532"/>
          </a:xfrm>
          <a:prstGeom prst="rect">
            <a:avLst/>
          </a:prstGeom>
        </p:spPr>
        <p:txBody>
          <a:bodyPr/>
          <a:lstStyle/>
          <a:p>
            <a:pPr algn="ctr">
              <a:spcBef>
                <a:spcPts val="300"/>
              </a:spcBef>
              <a:defRPr/>
            </a:pPr>
            <a:r>
              <a:rPr lang="en-US" sz="800" dirty="0" smtClean="0">
                <a:solidFill>
                  <a:schemeClr val="bg1"/>
                </a:solidFill>
              </a:rPr>
              <a:t>Research and evaluation</a:t>
            </a:r>
            <a:endParaRPr lang="en-US" sz="800" dirty="0">
              <a:solidFill>
                <a:schemeClr val="bg1"/>
              </a:solidFill>
            </a:endParaRPr>
          </a:p>
        </p:txBody>
      </p:sp>
      <p:sp>
        <p:nvSpPr>
          <p:cNvPr id="23" name="Text Placeholder 9"/>
          <p:cNvSpPr>
            <a:spLocks noGrp="1"/>
          </p:cNvSpPr>
          <p:nvPr>
            <p:ph type="body" sz="quarter" idx="4294967295"/>
          </p:nvPr>
        </p:nvSpPr>
        <p:spPr>
          <a:xfrm>
            <a:off x="5923848" y="3368093"/>
            <a:ext cx="936104" cy="224532"/>
          </a:xfrm>
          <a:prstGeom prst="rect">
            <a:avLst/>
          </a:prstGeom>
        </p:spPr>
        <p:txBody>
          <a:bodyPr/>
          <a:lstStyle/>
          <a:p>
            <a:pPr algn="ctr">
              <a:spcBef>
                <a:spcPts val="300"/>
              </a:spcBef>
              <a:defRPr/>
            </a:pPr>
            <a:r>
              <a:rPr lang="en-US" sz="800" dirty="0" smtClean="0">
                <a:solidFill>
                  <a:schemeClr val="bg1"/>
                </a:solidFill>
              </a:rPr>
              <a:t>Hypothesis</a:t>
            </a:r>
          </a:p>
          <a:p>
            <a:pPr lvl="2" algn="ctr">
              <a:spcBef>
                <a:spcPts val="300"/>
              </a:spcBef>
              <a:defRPr/>
            </a:pPr>
            <a:endParaRPr lang="en-US" sz="800" dirty="0">
              <a:solidFill>
                <a:schemeClr val="bg1"/>
              </a:solidFill>
            </a:endParaRPr>
          </a:p>
        </p:txBody>
      </p:sp>
      <p:sp>
        <p:nvSpPr>
          <p:cNvPr id="24" name="Text Placeholder 9"/>
          <p:cNvSpPr>
            <a:spLocks noGrp="1"/>
          </p:cNvSpPr>
          <p:nvPr>
            <p:ph type="body" sz="quarter" idx="4294967295"/>
          </p:nvPr>
        </p:nvSpPr>
        <p:spPr>
          <a:xfrm>
            <a:off x="5923848" y="3837601"/>
            <a:ext cx="936104" cy="224532"/>
          </a:xfrm>
          <a:prstGeom prst="rect">
            <a:avLst/>
          </a:prstGeom>
        </p:spPr>
        <p:txBody>
          <a:bodyPr/>
          <a:lstStyle/>
          <a:p>
            <a:pPr algn="ctr">
              <a:spcBef>
                <a:spcPts val="300"/>
              </a:spcBef>
              <a:defRPr/>
            </a:pPr>
            <a:r>
              <a:rPr lang="en-US" sz="800" dirty="0" smtClean="0">
                <a:solidFill>
                  <a:schemeClr val="bg1"/>
                </a:solidFill>
              </a:rPr>
              <a:t>Deep dive</a:t>
            </a:r>
          </a:p>
          <a:p>
            <a:pPr lvl="2" algn="ctr">
              <a:spcBef>
                <a:spcPts val="300"/>
              </a:spcBef>
              <a:defRPr/>
            </a:pPr>
            <a:endParaRPr lang="en-US" sz="800" dirty="0">
              <a:solidFill>
                <a:schemeClr val="bg1"/>
              </a:solidFill>
            </a:endParaRPr>
          </a:p>
        </p:txBody>
      </p:sp>
      <p:sp>
        <p:nvSpPr>
          <p:cNvPr id="25" name="Text Placeholder 9"/>
          <p:cNvSpPr>
            <a:spLocks noGrp="1"/>
          </p:cNvSpPr>
          <p:nvPr>
            <p:ph type="body" sz="quarter" idx="4294967295"/>
          </p:nvPr>
        </p:nvSpPr>
        <p:spPr>
          <a:xfrm>
            <a:off x="5923848" y="4333149"/>
            <a:ext cx="936104" cy="224532"/>
          </a:xfrm>
          <a:prstGeom prst="rect">
            <a:avLst/>
          </a:prstGeom>
        </p:spPr>
        <p:txBody>
          <a:bodyPr/>
          <a:lstStyle/>
          <a:p>
            <a:pPr algn="ctr">
              <a:spcBef>
                <a:spcPts val="300"/>
              </a:spcBef>
              <a:defRPr/>
            </a:pPr>
            <a:r>
              <a:rPr lang="en-US" sz="800" dirty="0" smtClean="0">
                <a:solidFill>
                  <a:schemeClr val="bg1"/>
                </a:solidFill>
              </a:rPr>
              <a:t>Confirmation</a:t>
            </a:r>
          </a:p>
          <a:p>
            <a:pPr lvl="2" algn="ctr">
              <a:spcBef>
                <a:spcPts val="300"/>
              </a:spcBef>
              <a:defRPr/>
            </a:pPr>
            <a:endParaRPr lang="en-US" sz="800" dirty="0">
              <a:solidFill>
                <a:schemeClr val="bg1"/>
              </a:solidFill>
            </a:endParaRPr>
          </a:p>
        </p:txBody>
      </p:sp>
      <p:sp>
        <p:nvSpPr>
          <p:cNvPr id="27" name="Text Placeholder 9"/>
          <p:cNvSpPr>
            <a:spLocks noGrp="1"/>
          </p:cNvSpPr>
          <p:nvPr>
            <p:ph type="body" sz="quarter" idx="4294967295"/>
          </p:nvPr>
        </p:nvSpPr>
        <p:spPr>
          <a:xfrm>
            <a:off x="5923848" y="4810482"/>
            <a:ext cx="936104" cy="224532"/>
          </a:xfrm>
          <a:prstGeom prst="rect">
            <a:avLst/>
          </a:prstGeom>
        </p:spPr>
        <p:txBody>
          <a:bodyPr/>
          <a:lstStyle/>
          <a:p>
            <a:pPr algn="ctr">
              <a:spcBef>
                <a:spcPts val="300"/>
              </a:spcBef>
              <a:defRPr/>
            </a:pPr>
            <a:r>
              <a:rPr lang="en-US" sz="800" dirty="0" smtClean="0">
                <a:solidFill>
                  <a:schemeClr val="bg1"/>
                </a:solidFill>
              </a:rPr>
              <a:t>Output</a:t>
            </a:r>
          </a:p>
          <a:p>
            <a:pPr lvl="2" algn="ctr">
              <a:spcBef>
                <a:spcPts val="300"/>
              </a:spcBef>
              <a:defRPr/>
            </a:pPr>
            <a:endParaRPr lang="en-US" sz="800" dirty="0">
              <a:solidFill>
                <a:schemeClr val="bg1"/>
              </a:solidFill>
            </a:endParaRPr>
          </a:p>
        </p:txBody>
      </p:sp>
      <p:sp>
        <p:nvSpPr>
          <p:cNvPr id="30" name="Text Placeholder 9"/>
          <p:cNvSpPr>
            <a:spLocks noGrp="1"/>
          </p:cNvSpPr>
          <p:nvPr>
            <p:ph type="body" sz="quarter" idx="4294967295"/>
          </p:nvPr>
        </p:nvSpPr>
        <p:spPr>
          <a:xfrm>
            <a:off x="5923848" y="5296057"/>
            <a:ext cx="936104" cy="224532"/>
          </a:xfrm>
          <a:prstGeom prst="rect">
            <a:avLst/>
          </a:prstGeom>
        </p:spPr>
        <p:txBody>
          <a:bodyPr/>
          <a:lstStyle/>
          <a:p>
            <a:pPr algn="ctr">
              <a:spcBef>
                <a:spcPts val="300"/>
              </a:spcBef>
              <a:defRPr/>
            </a:pPr>
            <a:r>
              <a:rPr lang="en-US" sz="800" dirty="0" smtClean="0">
                <a:solidFill>
                  <a:schemeClr val="bg1"/>
                </a:solidFill>
              </a:rPr>
              <a:t>Presentation</a:t>
            </a:r>
          </a:p>
          <a:p>
            <a:pPr lvl="2" algn="ctr">
              <a:spcBef>
                <a:spcPts val="300"/>
              </a:spcBef>
              <a:defRPr/>
            </a:pPr>
            <a:endParaRPr lang="en-US" sz="800" dirty="0">
              <a:solidFill>
                <a:schemeClr val="bg1"/>
              </a:solidFill>
            </a:endParaRPr>
          </a:p>
        </p:txBody>
      </p:sp>
      <p:sp>
        <p:nvSpPr>
          <p:cNvPr id="34" name="Text Placeholder 9"/>
          <p:cNvSpPr>
            <a:spLocks noGrp="1"/>
          </p:cNvSpPr>
          <p:nvPr>
            <p:ph type="body" sz="quarter" idx="4294967295"/>
          </p:nvPr>
        </p:nvSpPr>
        <p:spPr>
          <a:xfrm>
            <a:off x="6975736" y="2359341"/>
            <a:ext cx="2441314" cy="432048"/>
          </a:xfrm>
          <a:prstGeom prst="rect">
            <a:avLst/>
          </a:prstGeom>
        </p:spPr>
        <p:txBody>
          <a:bodyPr/>
          <a:lstStyle/>
          <a:p>
            <a:pPr marL="88900" lvl="2" indent="0">
              <a:spcBef>
                <a:spcPts val="300"/>
              </a:spcBef>
              <a:buNone/>
              <a:tabLst>
                <a:tab pos="1257300" algn="l"/>
              </a:tabLst>
              <a:defRPr/>
            </a:pPr>
            <a:r>
              <a:rPr lang="en-US" dirty="0" smtClean="0"/>
              <a:t>What resources are available, when is the deadline? Initial rough market definition</a:t>
            </a:r>
            <a:endParaRPr lang="en-US" dirty="0"/>
          </a:p>
        </p:txBody>
      </p:sp>
      <p:sp>
        <p:nvSpPr>
          <p:cNvPr id="35" name="Text Placeholder 9"/>
          <p:cNvSpPr>
            <a:spLocks noGrp="1"/>
          </p:cNvSpPr>
          <p:nvPr>
            <p:ph type="body" sz="quarter" idx="4294967295"/>
          </p:nvPr>
        </p:nvSpPr>
        <p:spPr>
          <a:xfrm>
            <a:off x="6975736" y="2844220"/>
            <a:ext cx="2441314" cy="432048"/>
          </a:xfrm>
          <a:prstGeom prst="rect">
            <a:avLst/>
          </a:prstGeom>
        </p:spPr>
        <p:txBody>
          <a:bodyPr/>
          <a:lstStyle/>
          <a:p>
            <a:pPr marL="88900" lvl="2" indent="0">
              <a:spcBef>
                <a:spcPts val="300"/>
              </a:spcBef>
              <a:buNone/>
              <a:tabLst>
                <a:tab pos="1257300" algn="l"/>
              </a:tabLst>
              <a:defRPr/>
            </a:pPr>
            <a:r>
              <a:rPr lang="en-US" dirty="0" smtClean="0"/>
              <a:t>Relevant market? Business models? Products? Technology? Regulation?</a:t>
            </a:r>
            <a:endParaRPr lang="en-US" dirty="0"/>
          </a:p>
        </p:txBody>
      </p:sp>
      <p:sp>
        <p:nvSpPr>
          <p:cNvPr id="36" name="Text Placeholder 9"/>
          <p:cNvSpPr>
            <a:spLocks noGrp="1"/>
          </p:cNvSpPr>
          <p:nvPr>
            <p:ph type="body" sz="quarter" idx="4294967295"/>
          </p:nvPr>
        </p:nvSpPr>
        <p:spPr>
          <a:xfrm>
            <a:off x="6975736" y="3329099"/>
            <a:ext cx="2441314" cy="432048"/>
          </a:xfrm>
          <a:prstGeom prst="rect">
            <a:avLst/>
          </a:prstGeom>
        </p:spPr>
        <p:txBody>
          <a:bodyPr/>
          <a:lstStyle/>
          <a:p>
            <a:pPr marL="88900" lvl="2" indent="0">
              <a:spcBef>
                <a:spcPts val="300"/>
              </a:spcBef>
              <a:buNone/>
              <a:tabLst>
                <a:tab pos="1257300" algn="l"/>
              </a:tabLst>
              <a:defRPr/>
            </a:pPr>
            <a:r>
              <a:rPr lang="en-US" dirty="0" smtClean="0">
                <a:latin typeface="Arial" pitchFamily="34" charset="0"/>
              </a:rPr>
              <a:t>What drives market &amp; profitability? What are key risks? </a:t>
            </a:r>
            <a:r>
              <a:rPr lang="en-US" dirty="0" smtClean="0"/>
              <a:t>Sustainable business model? Target positioning/USP?</a:t>
            </a:r>
            <a:endParaRPr lang="en-US" dirty="0"/>
          </a:p>
        </p:txBody>
      </p:sp>
      <p:sp>
        <p:nvSpPr>
          <p:cNvPr id="37" name="Text Placeholder 9"/>
          <p:cNvSpPr>
            <a:spLocks noGrp="1"/>
          </p:cNvSpPr>
          <p:nvPr>
            <p:ph type="body" sz="quarter" idx="4294967295"/>
          </p:nvPr>
        </p:nvSpPr>
        <p:spPr>
          <a:xfrm>
            <a:off x="6975736" y="3813978"/>
            <a:ext cx="2441314" cy="432048"/>
          </a:xfrm>
          <a:prstGeom prst="rect">
            <a:avLst/>
          </a:prstGeom>
        </p:spPr>
        <p:txBody>
          <a:bodyPr/>
          <a:lstStyle/>
          <a:p>
            <a:pPr marL="88900" lvl="2" indent="0">
              <a:spcBef>
                <a:spcPts val="300"/>
              </a:spcBef>
              <a:buNone/>
              <a:tabLst>
                <a:tab pos="1257300" algn="l"/>
              </a:tabLst>
              <a:defRPr/>
            </a:pPr>
            <a:r>
              <a:rPr lang="en-US" dirty="0" smtClean="0"/>
              <a:t>For comprehensive market analysis: </a:t>
            </a:r>
            <a:br>
              <a:rPr lang="en-US" dirty="0" smtClean="0"/>
            </a:br>
            <a:r>
              <a:rPr lang="en-US" dirty="0" smtClean="0"/>
              <a:t>How does the market look in detail? </a:t>
            </a:r>
            <a:endParaRPr lang="en-US" dirty="0"/>
          </a:p>
        </p:txBody>
      </p:sp>
      <p:sp>
        <p:nvSpPr>
          <p:cNvPr id="39" name="Text Placeholder 9"/>
          <p:cNvSpPr>
            <a:spLocks noGrp="1"/>
          </p:cNvSpPr>
          <p:nvPr>
            <p:ph type="body" sz="quarter" idx="4294967295"/>
          </p:nvPr>
        </p:nvSpPr>
        <p:spPr>
          <a:xfrm>
            <a:off x="6625754" y="5810571"/>
            <a:ext cx="2791296" cy="237232"/>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Comprehensive market analysis in these phases also consider primary sources of information, e.g. expert interviews</a:t>
            </a:r>
            <a:endParaRPr lang="en-US" sz="700" dirty="0"/>
          </a:p>
        </p:txBody>
      </p:sp>
      <p:sp>
        <p:nvSpPr>
          <p:cNvPr id="40" name="Text Placeholder 9"/>
          <p:cNvSpPr>
            <a:spLocks noGrp="1"/>
          </p:cNvSpPr>
          <p:nvPr>
            <p:ph type="body" sz="quarter" idx="4294967295"/>
          </p:nvPr>
        </p:nvSpPr>
        <p:spPr>
          <a:xfrm>
            <a:off x="5905674" y="5810571"/>
            <a:ext cx="504056"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41" name="Pentagon 47"/>
          <p:cNvSpPr/>
          <p:nvPr/>
        </p:nvSpPr>
        <p:spPr>
          <a:xfrm rot="5400000">
            <a:off x="6430986" y="5773589"/>
            <a:ext cx="108000" cy="21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43" name="Text Placeholder 9"/>
          <p:cNvSpPr>
            <a:spLocks noGrp="1"/>
          </p:cNvSpPr>
          <p:nvPr>
            <p:ph type="body" sz="quarter" idx="4294967295"/>
          </p:nvPr>
        </p:nvSpPr>
        <p:spPr>
          <a:xfrm>
            <a:off x="6975736" y="4298857"/>
            <a:ext cx="2441314" cy="432048"/>
          </a:xfrm>
          <a:prstGeom prst="rect">
            <a:avLst/>
          </a:prstGeom>
        </p:spPr>
        <p:txBody>
          <a:bodyPr/>
          <a:lstStyle/>
          <a:p>
            <a:pPr marL="88900" lvl="2" indent="0">
              <a:spcBef>
                <a:spcPts val="300"/>
              </a:spcBef>
              <a:buNone/>
              <a:tabLst>
                <a:tab pos="1257300" algn="l"/>
              </a:tabLst>
              <a:defRPr/>
            </a:pPr>
            <a:r>
              <a:rPr lang="en-US" dirty="0" smtClean="0"/>
              <a:t>Can the hypothesis be confirmed? Do we need to adjust? How can we back up and substantiate the hypothesis?</a:t>
            </a:r>
          </a:p>
          <a:p>
            <a:pPr lvl="2">
              <a:spcBef>
                <a:spcPts val="300"/>
              </a:spcBef>
              <a:defRPr/>
            </a:pPr>
            <a:endParaRPr lang="en-US" dirty="0"/>
          </a:p>
        </p:txBody>
      </p:sp>
      <p:sp>
        <p:nvSpPr>
          <p:cNvPr id="44" name="Text Placeholder 9"/>
          <p:cNvSpPr>
            <a:spLocks noGrp="1"/>
          </p:cNvSpPr>
          <p:nvPr>
            <p:ph type="body" sz="quarter" idx="4294967295"/>
          </p:nvPr>
        </p:nvSpPr>
        <p:spPr>
          <a:xfrm>
            <a:off x="6975736" y="4783736"/>
            <a:ext cx="2441314" cy="432048"/>
          </a:xfrm>
          <a:prstGeom prst="rect">
            <a:avLst/>
          </a:prstGeom>
        </p:spPr>
        <p:txBody>
          <a:bodyPr/>
          <a:lstStyle/>
          <a:p>
            <a:pPr marL="88900" lvl="2" indent="0">
              <a:spcBef>
                <a:spcPts val="300"/>
              </a:spcBef>
              <a:buNone/>
              <a:tabLst>
                <a:tab pos="1257300" algn="l"/>
              </a:tabLst>
              <a:defRPr/>
            </a:pPr>
            <a:r>
              <a:rPr lang="en-US" dirty="0" smtClean="0"/>
              <a:t>How can we summarize key findings effectively? How can we back up &amp; </a:t>
            </a:r>
            <a:br>
              <a:rPr lang="en-US" dirty="0" smtClean="0"/>
            </a:br>
            <a:r>
              <a:rPr lang="en-US" dirty="0" smtClean="0"/>
              <a:t>describe in sufficient detail?</a:t>
            </a:r>
          </a:p>
          <a:p>
            <a:pPr lvl="2">
              <a:spcBef>
                <a:spcPts val="300"/>
              </a:spcBef>
              <a:buNone/>
              <a:defRPr/>
            </a:pPr>
            <a:endParaRPr lang="en-US" dirty="0"/>
          </a:p>
        </p:txBody>
      </p:sp>
      <p:sp>
        <p:nvSpPr>
          <p:cNvPr id="45" name="Text Placeholder 9"/>
          <p:cNvSpPr>
            <a:spLocks noGrp="1"/>
          </p:cNvSpPr>
          <p:nvPr>
            <p:ph type="body" sz="quarter" idx="4294967295"/>
          </p:nvPr>
        </p:nvSpPr>
        <p:spPr>
          <a:xfrm>
            <a:off x="6975736" y="5268613"/>
            <a:ext cx="2441314" cy="432048"/>
          </a:xfrm>
          <a:prstGeom prst="rect">
            <a:avLst/>
          </a:prstGeom>
        </p:spPr>
        <p:txBody>
          <a:bodyPr/>
          <a:lstStyle/>
          <a:p>
            <a:pPr marL="88900" lvl="2" indent="0">
              <a:spcBef>
                <a:spcPts val="300"/>
              </a:spcBef>
              <a:buNone/>
              <a:tabLst>
                <a:tab pos="1257300" algn="l"/>
              </a:tabLst>
              <a:defRPr/>
            </a:pPr>
            <a:r>
              <a:rPr lang="en-US" dirty="0" smtClean="0"/>
              <a:t>How to convince the customer and other stakeholders? How to be prepared for challenging Q&amp;A?</a:t>
            </a:r>
            <a:endParaRPr lang="en-US" dirty="0"/>
          </a:p>
        </p:txBody>
      </p:sp>
      <p:sp>
        <p:nvSpPr>
          <p:cNvPr id="42" name="Rectangle 4"/>
          <p:cNvSpPr>
            <a:spLocks noChangeArrowheads="1"/>
          </p:cNvSpPr>
          <p:nvPr>
            <p:custDataLst>
              <p:tags r:id="rId1"/>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referred for costumer analysis such as market models and interlogs etc. are commonly used in German practice. Tools may differ globally.</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Market Analysis</a:t>
            </a:r>
            <a:endParaRPr lang="en-US" dirty="0"/>
          </a:p>
        </p:txBody>
      </p:sp>
      <p:sp>
        <p:nvSpPr>
          <p:cNvPr id="4" name="Titel 3"/>
          <p:cNvSpPr>
            <a:spLocks noGrp="1"/>
          </p:cNvSpPr>
          <p:nvPr>
            <p:ph type="title"/>
          </p:nvPr>
        </p:nvSpPr>
        <p:spPr/>
        <p:txBody>
          <a:bodyPr/>
          <a:lstStyle/>
          <a:p>
            <a:r>
              <a:rPr lang="en-US" dirty="0" smtClean="0"/>
              <a:t>Overview (2/6)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571479973"/>
              </p:ext>
            </p:extLst>
          </p:nvPr>
        </p:nvGraphicFramePr>
        <p:xfrm>
          <a:off x="488950" y="1422400"/>
          <a:ext cx="8928100" cy="3030816"/>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Precise definition of the market: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Market analysis frequently deals with niche markets, for that reason a precise definition on the basis of products, applications or other factors is a material success factor for all analyses (competition, customers, etc.)</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Satisfactory and reliable basis of information: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comprehensive market analysis should not be a summary of a few market reports that the customer can purchase themselves. Our value-add consists, above all, in our estimation of the market. A material element of a comprehensive market analysis is the primary research (cold and warm contacts)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“Short versions“ – brief market presentations, such as those used in pitch presentations or in various reports, for instance – cannot correspond with a comprehensive market analysis in scope and depth. If the available data is of satisfactory quality, a short version can also be covered only with secondary sources (but always difficult in niche markets!)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There are also minimum requirements for short versions! Research findings, e.g. for market size must always be viewed critically and compared with other sources. Imprecise or, in the worst case, incorrect market definitions considerably reduce the quality of the consulting results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Intensive expert interviews: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Detailed expert interviews (primary research) provide deep insight into the sector and guarantee a timeliness of the data. In the analysis of niche markets the information basis for secondary data is frequently very rare, expert interviews are therefore essential</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effective interviews, it is necessary to train the proper interview method and evaluation. Poorly formulated questions lead to imprecise responses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sampling must be sufficiently large because individual experts can represent biased positions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4" y="1768279"/>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737107"/>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806757"/>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Market Analysis</a:t>
            </a:r>
            <a:endParaRPr lang="en-US" dirty="0"/>
          </a:p>
        </p:txBody>
      </p:sp>
      <p:sp>
        <p:nvSpPr>
          <p:cNvPr id="4" name="Titel 3"/>
          <p:cNvSpPr>
            <a:spLocks noGrp="1"/>
          </p:cNvSpPr>
          <p:nvPr>
            <p:ph type="title"/>
          </p:nvPr>
        </p:nvSpPr>
        <p:spPr/>
        <p:txBody>
          <a:bodyPr/>
          <a:lstStyle/>
          <a:p>
            <a:r>
              <a:rPr lang="en-US" dirty="0" smtClean="0"/>
              <a:t>Overview (3/6)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968516848"/>
              </p:ext>
            </p:extLst>
          </p:nvPr>
        </p:nvGraphicFramePr>
        <p:xfrm>
          <a:off x="488950" y="1422400"/>
          <a:ext cx="8928100" cy="461770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How is the market defined? What are the market segments?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Relevant market delimitation (e.g. products &amp; services, value chain step)</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Detailed market segmentation (e.g. product groups, geographies, customer groups, end industries and applications)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is the market size?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Quantification of relevant market niche (market volume and value)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Application of bottom-up &amp; top-down approaches as well as consensus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14-16</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What drives the market?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of key market drivers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Detailed analysis of most important market drivers (impact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17-19</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tabLst/>
                      </a:pPr>
                      <a:r>
                        <a:rPr lang="en-US" sz="900" b="1" kern="1200" noProof="0" dirty="0" smtClean="0">
                          <a:solidFill>
                            <a:schemeClr val="tx2"/>
                          </a:solidFill>
                          <a:latin typeface="+mn-lt"/>
                          <a:ea typeface="+mn-ea"/>
                          <a:cs typeface="+mn-cs"/>
                        </a:rPr>
                        <a:t>4. 	Does the market grow?</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Quantitative market sizing based on primary &amp; secondary research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Market modeling differentiated into volume &amp; price growth rates, segments and geographies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20</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5"/>
                        <a:tabLst/>
                      </a:pPr>
                      <a:r>
                        <a:rPr lang="en-US" sz="900" b="1" kern="1200" noProof="0" dirty="0" smtClean="0">
                          <a:solidFill>
                            <a:schemeClr val="tx2"/>
                          </a:solidFill>
                          <a:latin typeface="+mn-lt"/>
                          <a:ea typeface="+mn-ea"/>
                          <a:cs typeface="+mn-cs"/>
                        </a:rPr>
                        <a:t>Are there any substitutes?</a:t>
                      </a:r>
                    </a:p>
                    <a:p>
                      <a:pPr marL="216000" indent="-216000">
                        <a:lnSpc>
                          <a:spcPct val="95000"/>
                        </a:lnSpc>
                        <a:spcBef>
                          <a:spcPts val="0"/>
                        </a:spcBef>
                        <a:spcAft>
                          <a:spcPts val="200"/>
                        </a:spcAft>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overview and characterization of relevant technologies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complementary and substitution effects. Impact quantification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21-22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noProof="0" dirty="0" smtClean="0">
                          <a:solidFill>
                            <a:schemeClr val="tx2"/>
                          </a:solidFill>
                        </a:rPr>
                        <a:t>Which role does regulation play?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Overview on relevant regulation, effects and long-term trends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and analysis of regulatory changes. Impact quantification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7"/>
                        <a:tabLst>
                          <a:tab pos="176213" algn="l"/>
                        </a:tabLst>
                      </a:pPr>
                      <a:r>
                        <a:rPr lang="en-US" sz="900" b="1" noProof="0" dirty="0" smtClean="0">
                          <a:solidFill>
                            <a:schemeClr val="tx2"/>
                          </a:solidFill>
                        </a:rPr>
                        <a:t>How reliable are the prognoses?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Sensitivity analysis of key market drivers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Quantification of risk via development of upside, base and downside scenarios</a:t>
                      </a:r>
                    </a:p>
                    <a:p>
                      <a:pPr marL="0" marR="0" lvl="0" indent="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24</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8"/>
                        <a:tabLst>
                          <a:tab pos="176213" algn="l"/>
                        </a:tabLst>
                      </a:pPr>
                      <a:r>
                        <a:rPr lang="en-US" sz="900" b="1" noProof="0" dirty="0" smtClean="0">
                          <a:solidFill>
                            <a:schemeClr val="tx2"/>
                          </a:solidFill>
                        </a:rPr>
                        <a:t>Are there identifiable patterns in the development of the market?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market mechanisms that show a repetitive pattern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Cyclicality analysis: consideration of macro-economic factors e.g. recession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ihandform 36"/>
          <p:cNvSpPr/>
          <p:nvPr/>
        </p:nvSpPr>
        <p:spPr>
          <a:xfrm>
            <a:off x="819150" y="2169168"/>
            <a:ext cx="8606203" cy="3866375"/>
          </a:xfrm>
          <a:custGeom>
            <a:avLst/>
            <a:gdLst>
              <a:gd name="connsiteX0" fmla="*/ 17585 w 8616462"/>
              <a:gd name="connsiteY0" fmla="*/ 0 h 3921370"/>
              <a:gd name="connsiteX1" fmla="*/ 0 w 8616462"/>
              <a:gd name="connsiteY1" fmla="*/ 3912577 h 3921370"/>
              <a:gd name="connsiteX2" fmla="*/ 8616462 w 8616462"/>
              <a:gd name="connsiteY2" fmla="*/ 3921370 h 3921370"/>
              <a:gd name="connsiteX3" fmla="*/ 8607670 w 8616462"/>
              <a:gd name="connsiteY3" fmla="*/ 237393 h 3921370"/>
              <a:gd name="connsiteX4" fmla="*/ 3956539 w 8616462"/>
              <a:gd name="connsiteY4" fmla="*/ 228600 h 3921370"/>
              <a:gd name="connsiteX5" fmla="*/ 3569677 w 8616462"/>
              <a:gd name="connsiteY5" fmla="*/ 8793 h 3921370"/>
              <a:gd name="connsiteX6" fmla="*/ 17585 w 8616462"/>
              <a:gd name="connsiteY6" fmla="*/ 0 h 3921370"/>
              <a:gd name="connsiteX0" fmla="*/ 17585 w 8616462"/>
              <a:gd name="connsiteY0" fmla="*/ 10453 h 3912577"/>
              <a:gd name="connsiteX1" fmla="*/ 0 w 8616462"/>
              <a:gd name="connsiteY1" fmla="*/ 3903784 h 3912577"/>
              <a:gd name="connsiteX2" fmla="*/ 8616462 w 8616462"/>
              <a:gd name="connsiteY2" fmla="*/ 3912577 h 3912577"/>
              <a:gd name="connsiteX3" fmla="*/ 8607670 w 8616462"/>
              <a:gd name="connsiteY3" fmla="*/ 228600 h 3912577"/>
              <a:gd name="connsiteX4" fmla="*/ 3956539 w 8616462"/>
              <a:gd name="connsiteY4" fmla="*/ 219807 h 3912577"/>
              <a:gd name="connsiteX5" fmla="*/ 3569677 w 8616462"/>
              <a:gd name="connsiteY5" fmla="*/ 0 h 3912577"/>
              <a:gd name="connsiteX6" fmla="*/ 17585 w 8616462"/>
              <a:gd name="connsiteY6" fmla="*/ 10453 h 3912577"/>
              <a:gd name="connsiteX0" fmla="*/ 17585 w 8616462"/>
              <a:gd name="connsiteY0" fmla="*/ 4038 h 3906162"/>
              <a:gd name="connsiteX1" fmla="*/ 0 w 8616462"/>
              <a:gd name="connsiteY1" fmla="*/ 3897369 h 3906162"/>
              <a:gd name="connsiteX2" fmla="*/ 8616462 w 8616462"/>
              <a:gd name="connsiteY2" fmla="*/ 3906162 h 3906162"/>
              <a:gd name="connsiteX3" fmla="*/ 8607670 w 8616462"/>
              <a:gd name="connsiteY3" fmla="*/ 222185 h 3906162"/>
              <a:gd name="connsiteX4" fmla="*/ 3956539 w 8616462"/>
              <a:gd name="connsiteY4" fmla="*/ 213392 h 3906162"/>
              <a:gd name="connsiteX5" fmla="*/ 3563320 w 8616462"/>
              <a:gd name="connsiteY5" fmla="*/ 0 h 3906162"/>
              <a:gd name="connsiteX6" fmla="*/ 17585 w 8616462"/>
              <a:gd name="connsiteY6" fmla="*/ 4038 h 3906162"/>
              <a:gd name="connsiteX0" fmla="*/ 11232 w 8610109"/>
              <a:gd name="connsiteY0" fmla="*/ 4038 h 3906162"/>
              <a:gd name="connsiteX1" fmla="*/ 0 w 8610109"/>
              <a:gd name="connsiteY1" fmla="*/ 3903785 h 3906162"/>
              <a:gd name="connsiteX2" fmla="*/ 8610109 w 8610109"/>
              <a:gd name="connsiteY2" fmla="*/ 3906162 h 3906162"/>
              <a:gd name="connsiteX3" fmla="*/ 8601317 w 8610109"/>
              <a:gd name="connsiteY3" fmla="*/ 222185 h 3906162"/>
              <a:gd name="connsiteX4" fmla="*/ 3950186 w 8610109"/>
              <a:gd name="connsiteY4" fmla="*/ 213392 h 3906162"/>
              <a:gd name="connsiteX5" fmla="*/ 3556967 w 8610109"/>
              <a:gd name="connsiteY5" fmla="*/ 0 h 3906162"/>
              <a:gd name="connsiteX6" fmla="*/ 11232 w 8610109"/>
              <a:gd name="connsiteY6" fmla="*/ 4038 h 390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0109" h="3906162">
                <a:moveTo>
                  <a:pt x="11232" y="4038"/>
                </a:moveTo>
                <a:cubicBezTo>
                  <a:pt x="5370" y="1308230"/>
                  <a:pt x="5862" y="2599593"/>
                  <a:pt x="0" y="3903785"/>
                </a:cubicBezTo>
                <a:lnTo>
                  <a:pt x="8610109" y="3906162"/>
                </a:lnTo>
                <a:cubicBezTo>
                  <a:pt x="8607178" y="2678170"/>
                  <a:pt x="8604248" y="1450177"/>
                  <a:pt x="8601317" y="222185"/>
                </a:cubicBezTo>
                <a:lnTo>
                  <a:pt x="3950186" y="213392"/>
                </a:lnTo>
                <a:lnTo>
                  <a:pt x="3556967" y="0"/>
                </a:lnTo>
                <a:lnTo>
                  <a:pt x="11232" y="40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Market Analysis</a:t>
            </a:r>
            <a:endParaRPr lang="en-US" dirty="0"/>
          </a:p>
        </p:txBody>
      </p:sp>
      <p:sp>
        <p:nvSpPr>
          <p:cNvPr id="4" name="Titel 3"/>
          <p:cNvSpPr>
            <a:spLocks noGrp="1"/>
          </p:cNvSpPr>
          <p:nvPr>
            <p:ph type="title"/>
          </p:nvPr>
        </p:nvSpPr>
        <p:spPr/>
        <p:txBody>
          <a:bodyPr/>
          <a:lstStyle/>
          <a:p>
            <a:r>
              <a:rPr lang="en-US" dirty="0" smtClean="0"/>
              <a:t>Overview (4/6) – Methodology (1/2)</a:t>
            </a:r>
            <a:endParaRPr lang="en-US" dirty="0"/>
          </a:p>
        </p:txBody>
      </p:sp>
      <p:sp>
        <p:nvSpPr>
          <p:cNvPr id="7" name="Text Placeholder 7"/>
          <p:cNvSpPr txBox="1">
            <a:spLocks/>
          </p:cNvSpPr>
          <p:nvPr/>
        </p:nvSpPr>
        <p:spPr>
          <a:xfrm>
            <a:off x="6662669"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a:cs typeface="Arial" pitchFamily="34" charset="0"/>
              </a:rPr>
              <a:t>What drives the market and profitability? Key risks? Sustainable business model? Positioning/USP?</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Every team member delivers his/her own set of hypotheses, based on his/her research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Joint discussion and compilation of a list of hypotheses for the 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Development of focal points for analysis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Possible update of the timeline for the further project progression</a:t>
            </a:r>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1" name="Pentagon 37"/>
          <p:cNvSpPr/>
          <p:nvPr/>
        </p:nvSpPr>
        <p:spPr>
          <a:xfrm>
            <a:off x="901010" y="2442250"/>
            <a:ext cx="2678132" cy="34335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Planning</a:t>
            </a:r>
            <a:endParaRPr lang="en-US" sz="900" b="1" dirty="0">
              <a:solidFill>
                <a:schemeClr val="accent1"/>
              </a:solidFill>
            </a:endParaRPr>
          </a:p>
        </p:txBody>
      </p:sp>
      <p:sp>
        <p:nvSpPr>
          <p:cNvPr id="12" name="Chevron 38"/>
          <p:cNvSpPr/>
          <p:nvPr/>
        </p:nvSpPr>
        <p:spPr>
          <a:xfrm>
            <a:off x="3782263"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Research and evaluation</a:t>
            </a:r>
            <a:endParaRPr lang="en-US" sz="900" b="1" dirty="0">
              <a:solidFill>
                <a:schemeClr val="accent1"/>
              </a:solidFill>
            </a:endParaRPr>
          </a:p>
        </p:txBody>
      </p:sp>
      <p:sp>
        <p:nvSpPr>
          <p:cNvPr id="13" name="Chevron 41"/>
          <p:cNvSpPr/>
          <p:nvPr/>
        </p:nvSpPr>
        <p:spPr>
          <a:xfrm>
            <a:off x="6662669"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Hypothesis</a:t>
            </a:r>
            <a:endParaRPr lang="en-US" sz="900" b="1" dirty="0">
              <a:solidFill>
                <a:schemeClr val="accent1"/>
              </a:solidFill>
            </a:endParaRPr>
          </a:p>
        </p:txBody>
      </p:sp>
      <p:sp>
        <p:nvSpPr>
          <p:cNvPr id="14" name="Text Placeholder 7"/>
          <p:cNvSpPr txBox="1">
            <a:spLocks/>
          </p:cNvSpPr>
          <p:nvPr/>
        </p:nvSpPr>
        <p:spPr>
          <a:xfrm>
            <a:off x="901010" y="2847512"/>
            <a:ext cx="2678979"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What resources are available, what is the deadline? Initial rough market definition</a:t>
            </a:r>
          </a:p>
          <a:p>
            <a:pPr marL="0" lvl="1">
              <a:spcBef>
                <a:spcPts val="300"/>
              </a:spcBef>
              <a:spcAft>
                <a:spcPts val="300"/>
              </a:spcAft>
              <a:buClr>
                <a:schemeClr val="tx2"/>
              </a:buClr>
              <a:defRPr/>
            </a:pPr>
            <a:r>
              <a:rPr lang="en-US" sz="900" b="1" dirty="0" smtClean="0">
                <a:solidFill>
                  <a:schemeClr val="tx2"/>
                </a:solidFill>
                <a:cs typeface="Arial" pitchFamily="34" charset="0"/>
              </a:rPr>
              <a:t>Approach by project manager: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Develop a timeline for the course of the entire project</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Determine required resources, depending on the scope of work and the know-how necessary (e.g. language skills to cover certain regions, modelling skills to build up a quantitative market model)</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Rough market definition and determination of the degree of detail (detailing into segments e.g. regions, products, etc.)</a:t>
            </a:r>
          </a:p>
        </p:txBody>
      </p:sp>
      <p:sp>
        <p:nvSpPr>
          <p:cNvPr id="15" name="Text Placeholder 7"/>
          <p:cNvSpPr txBox="1">
            <a:spLocks/>
          </p:cNvSpPr>
          <p:nvPr/>
        </p:nvSpPr>
        <p:spPr>
          <a:xfrm>
            <a:off x="3782263"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a:cs typeface="Arial" pitchFamily="34" charset="0"/>
              </a:rPr>
              <a:t>What is the relevant market? Industry value chain? Geographic differences? Business models? Products? Technology? Regulation?</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Establish an overview of the key questions (see above). Allocation of subject areas to the team members by project manager, depending on the method of the market analyses (e.g. for regions)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Independent secondary research (databases, etc.) and short </a:t>
            </a:r>
            <a:r>
              <a:rPr lang="en-US" sz="900" dirty="0" smtClean="0">
                <a:cs typeface="Arial" pitchFamily="34" charset="0"/>
              </a:rPr>
              <a:t>assessment </a:t>
            </a:r>
            <a:r>
              <a:rPr lang="en-US" sz="900" dirty="0">
                <a:cs typeface="Arial" pitchFamily="34" charset="0"/>
              </a:rPr>
              <a:t>on the basis of the data found by the team members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Centrally structured collection of the information and exchange between the members on primary issues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For brief market analysis: presentation of the </a:t>
            </a:r>
            <a:r>
              <a:rPr lang="en-US" sz="900" dirty="0" smtClean="0">
                <a:cs typeface="Arial" pitchFamily="34" charset="0"/>
              </a:rPr>
              <a:t>results</a:t>
            </a:r>
          </a:p>
          <a:p>
            <a:pPr marL="179388" lvl="1" indent="-179388">
              <a:spcBef>
                <a:spcPts val="300"/>
              </a:spcBef>
              <a:spcAft>
                <a:spcPts val="300"/>
              </a:spcAft>
              <a:buClr>
                <a:srgbClr val="97989A"/>
              </a:buClr>
              <a:buFont typeface="Arial" pitchFamily="34" charset="0"/>
              <a:buChar char="■"/>
              <a:defRPr/>
            </a:pPr>
            <a:endParaRPr lang="en-US" sz="900" dirty="0" smtClean="0">
              <a:cs typeface="Arial" pitchFamily="34" charset="0"/>
            </a:endParaRPr>
          </a:p>
        </p:txBody>
      </p:sp>
      <p:sp>
        <p:nvSpPr>
          <p:cNvPr id="16" name="Ellipse 61"/>
          <p:cNvSpPr>
            <a:spLocks noChangeAspect="1"/>
          </p:cNvSpPr>
          <p:nvPr/>
        </p:nvSpPr>
        <p:spPr>
          <a:xfrm>
            <a:off x="858206"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7" name="Ellipse 61"/>
          <p:cNvSpPr>
            <a:spLocks noChangeAspect="1"/>
          </p:cNvSpPr>
          <p:nvPr/>
        </p:nvSpPr>
        <p:spPr>
          <a:xfrm>
            <a:off x="3841723"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8" name="Ellipse 61"/>
          <p:cNvSpPr>
            <a:spLocks noChangeAspect="1"/>
          </p:cNvSpPr>
          <p:nvPr/>
        </p:nvSpPr>
        <p:spPr>
          <a:xfrm>
            <a:off x="6716159"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9" name="Pentagon 47"/>
          <p:cNvSpPr/>
          <p:nvPr/>
        </p:nvSpPr>
        <p:spPr>
          <a:xfrm>
            <a:off x="832338" y="1811518"/>
            <a:ext cx="1304731" cy="3433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6" name="Rechteck 35"/>
          <p:cNvSpPr/>
          <p:nvPr/>
        </p:nvSpPr>
        <p:spPr>
          <a:xfrm>
            <a:off x="3723352" y="2812197"/>
            <a:ext cx="2778370" cy="3182815"/>
          </a:xfrm>
          <a:prstGeom prst="rect">
            <a:avLst/>
          </a:prstGeom>
          <a:noFill/>
          <a:ln w="1270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9" name="Text Placeholder 7"/>
          <p:cNvSpPr txBox="1">
            <a:spLocks/>
          </p:cNvSpPr>
          <p:nvPr/>
        </p:nvSpPr>
        <p:spPr>
          <a:xfrm>
            <a:off x="858206" y="6050279"/>
            <a:ext cx="3240360" cy="157751"/>
          </a:xfrm>
          <a:prstGeom prst="rect">
            <a:avLst/>
          </a:prstGeom>
          <a:solidFill>
            <a:schemeClr val="bg1"/>
          </a:solidFill>
          <a:ln w="9525">
            <a:solidFill>
              <a:srgbClr val="BC204B"/>
            </a:solidFill>
            <a:prstDash val="dash"/>
          </a:ln>
        </p:spPr>
        <p:txBody>
          <a:bodyPr wrap="square" lIns="72009" tIns="72009" rIns="72000" bIns="72009" anchor="ctr">
            <a:noAutofit/>
          </a:bodyPr>
          <a:lstStyle/>
          <a:p>
            <a:pPr marL="0" lvl="1">
              <a:spcBef>
                <a:spcPts val="300"/>
              </a:spcBef>
              <a:spcAft>
                <a:spcPts val="300"/>
              </a:spcAft>
              <a:buClr>
                <a:srgbClr val="97989A"/>
              </a:buClr>
              <a:defRPr/>
            </a:pPr>
            <a:r>
              <a:rPr lang="en-US" sz="700" dirty="0" smtClean="0">
                <a:cs typeface="Arial" pitchFamily="34" charset="0"/>
              </a:rPr>
              <a:t>Relevant for comprehensive market analysis only</a:t>
            </a:r>
            <a:endParaRPr lang="en-US" sz="700" dirty="0">
              <a:cs typeface="Arial" pitchFamily="34" charset="0"/>
            </a:endParaRPr>
          </a:p>
        </p:txBody>
      </p:sp>
      <p:sp>
        <p:nvSpPr>
          <p:cNvPr id="40" name="Text Placeholder 9"/>
          <p:cNvSpPr>
            <a:spLocks noGrp="1"/>
          </p:cNvSpPr>
          <p:nvPr>
            <p:ph type="body" sz="quarter" idx="4294967295"/>
          </p:nvPr>
        </p:nvSpPr>
        <p:spPr>
          <a:xfrm>
            <a:off x="502124" y="6065306"/>
            <a:ext cx="816089" cy="157460"/>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38" name="Rectangle 35"/>
          <p:cNvSpPr/>
          <p:nvPr/>
        </p:nvSpPr>
        <p:spPr>
          <a:xfrm rot="16200000">
            <a:off x="-1157358" y="4045850"/>
            <a:ext cx="3636000"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Tree>
    <p:extLst>
      <p:ext uri="{BB962C8B-B14F-4D97-AF65-F5344CB8AC3E}">
        <p14:creationId xmlns:p14="http://schemas.microsoft.com/office/powerpoint/2010/main" val="232680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1"/>
          <p:cNvSpPr/>
          <p:nvPr/>
        </p:nvSpPr>
        <p:spPr>
          <a:xfrm>
            <a:off x="826477" y="2175720"/>
            <a:ext cx="8598877" cy="3859823"/>
          </a:xfrm>
          <a:custGeom>
            <a:avLst/>
            <a:gdLst>
              <a:gd name="connsiteX0" fmla="*/ 3604846 w 8598877"/>
              <a:gd name="connsiteY0" fmla="*/ 0 h 3859823"/>
              <a:gd name="connsiteX1" fmla="*/ 0 w 8598877"/>
              <a:gd name="connsiteY1" fmla="*/ 219808 h 3859823"/>
              <a:gd name="connsiteX2" fmla="*/ 8792 w 8598877"/>
              <a:gd name="connsiteY2" fmla="*/ 3859823 h 3859823"/>
              <a:gd name="connsiteX3" fmla="*/ 8598877 w 8598877"/>
              <a:gd name="connsiteY3" fmla="*/ 3851031 h 3859823"/>
              <a:gd name="connsiteX4" fmla="*/ 8598877 w 8598877"/>
              <a:gd name="connsiteY4" fmla="*/ 316523 h 3859823"/>
              <a:gd name="connsiteX5" fmla="*/ 8343900 w 8598877"/>
              <a:gd name="connsiteY5" fmla="*/ 0 h 3859823"/>
              <a:gd name="connsiteX6" fmla="*/ 3604846 w 8598877"/>
              <a:gd name="connsiteY6"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8877" h="3859823">
                <a:moveTo>
                  <a:pt x="3604846" y="0"/>
                </a:moveTo>
                <a:lnTo>
                  <a:pt x="0" y="219808"/>
                </a:lnTo>
                <a:cubicBezTo>
                  <a:pt x="2931" y="1433146"/>
                  <a:pt x="5861" y="2646485"/>
                  <a:pt x="8792" y="3859823"/>
                </a:cubicBezTo>
                <a:lnTo>
                  <a:pt x="8598877" y="3851031"/>
                </a:lnTo>
                <a:lnTo>
                  <a:pt x="8598877" y="316523"/>
                </a:lnTo>
                <a:lnTo>
                  <a:pt x="8343900" y="0"/>
                </a:lnTo>
                <a:lnTo>
                  <a:pt x="36048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Market Analysis</a:t>
            </a:r>
            <a:endParaRPr lang="en-US" dirty="0"/>
          </a:p>
        </p:txBody>
      </p:sp>
      <p:sp>
        <p:nvSpPr>
          <p:cNvPr id="4" name="Titel 3"/>
          <p:cNvSpPr>
            <a:spLocks noGrp="1"/>
          </p:cNvSpPr>
          <p:nvPr>
            <p:ph type="title"/>
          </p:nvPr>
        </p:nvSpPr>
        <p:spPr/>
        <p:txBody>
          <a:bodyPr/>
          <a:lstStyle/>
          <a:p>
            <a:r>
              <a:rPr lang="en-US" dirty="0" smtClean="0"/>
              <a:t>Overview (5/6) – </a:t>
            </a:r>
            <a:r>
              <a:rPr lang="en-US" dirty="0"/>
              <a:t>Methodology (</a:t>
            </a:r>
            <a:r>
              <a:rPr lang="en-US" dirty="0" smtClean="0"/>
              <a:t>2/2)</a:t>
            </a:r>
            <a:endParaRPr lang="en-US" dirty="0"/>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0" name="Rectangle 35"/>
          <p:cNvSpPr/>
          <p:nvPr/>
        </p:nvSpPr>
        <p:spPr>
          <a:xfrm rot="16200000">
            <a:off x="-1157358" y="4045850"/>
            <a:ext cx="3636000"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12" name="Chevron 38"/>
          <p:cNvSpPr/>
          <p:nvPr/>
        </p:nvSpPr>
        <p:spPr>
          <a:xfrm>
            <a:off x="901010"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Deep Dive</a:t>
            </a:r>
            <a:endParaRPr lang="en-US" sz="900" b="1" dirty="0">
              <a:solidFill>
                <a:schemeClr val="accent1"/>
              </a:solidFill>
            </a:endParaRPr>
          </a:p>
        </p:txBody>
      </p:sp>
      <p:sp>
        <p:nvSpPr>
          <p:cNvPr id="14" name="Text Placeholder 7"/>
          <p:cNvSpPr txBox="1">
            <a:spLocks/>
          </p:cNvSpPr>
          <p:nvPr/>
        </p:nvSpPr>
        <p:spPr>
          <a:xfrm>
            <a:off x="901010"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For comprehensive market analysis: How does the market look in detail? </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Challenge </a:t>
            </a:r>
            <a:r>
              <a:rPr lang="en-US" sz="900" dirty="0">
                <a:cs typeface="Arial" pitchFamily="34" charset="0"/>
              </a:rPr>
              <a:t>the hypotheses and </a:t>
            </a:r>
            <a:r>
              <a:rPr lang="en-US" sz="900" dirty="0" smtClean="0">
                <a:cs typeface="Arial" pitchFamily="34" charset="0"/>
              </a:rPr>
              <a:t>outline </a:t>
            </a:r>
            <a:r>
              <a:rPr lang="en-US" sz="900" dirty="0">
                <a:cs typeface="Arial" pitchFamily="34" charset="0"/>
              </a:rPr>
              <a:t>the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Intensive secondary research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Intensive primary research (breakdown of subject areas, e.g. regions, stakeholders)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Market modelling: quantitative market forecast based on the primary &amp; secondary research. Forecast differentiation into volume &amp; price growth rates, segments &amp; geographies, etc.</a:t>
            </a:r>
          </a:p>
        </p:txBody>
      </p:sp>
      <p:sp>
        <p:nvSpPr>
          <p:cNvPr id="19" name="Pentagon 47"/>
          <p:cNvSpPr/>
          <p:nvPr/>
        </p:nvSpPr>
        <p:spPr>
          <a:xfrm>
            <a:off x="832338" y="1811518"/>
            <a:ext cx="1304731" cy="34335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8" name="Chevron 38"/>
          <p:cNvSpPr/>
          <p:nvPr/>
        </p:nvSpPr>
        <p:spPr>
          <a:xfrm>
            <a:off x="3026138"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Confirmation</a:t>
            </a:r>
            <a:endParaRPr lang="en-US" sz="900" b="1" dirty="0">
              <a:solidFill>
                <a:schemeClr val="accent1"/>
              </a:solidFill>
            </a:endParaRPr>
          </a:p>
        </p:txBody>
      </p:sp>
      <p:sp>
        <p:nvSpPr>
          <p:cNvPr id="42" name="Text Placeholder 7"/>
          <p:cNvSpPr txBox="1">
            <a:spLocks/>
          </p:cNvSpPr>
          <p:nvPr/>
        </p:nvSpPr>
        <p:spPr>
          <a:xfrm>
            <a:off x="3026138"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Can the hypothesis be confirmed? Do we need to adjust? How can we back up and substantiate the hypothesis?</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Development of a coherent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Summary of the results from research and the analyses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Separate primary or secondary research activities for concrete questions</a:t>
            </a:r>
          </a:p>
        </p:txBody>
      </p:sp>
      <p:sp>
        <p:nvSpPr>
          <p:cNvPr id="43" name="Chevron 38"/>
          <p:cNvSpPr/>
          <p:nvPr/>
        </p:nvSpPr>
        <p:spPr>
          <a:xfrm>
            <a:off x="5151266"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Output</a:t>
            </a:r>
            <a:endParaRPr lang="en-US" sz="900" b="1" dirty="0">
              <a:solidFill>
                <a:schemeClr val="accent1"/>
              </a:solidFill>
            </a:endParaRPr>
          </a:p>
        </p:txBody>
      </p:sp>
      <p:sp>
        <p:nvSpPr>
          <p:cNvPr id="44" name="Text Placeholder 7"/>
          <p:cNvSpPr txBox="1">
            <a:spLocks/>
          </p:cNvSpPr>
          <p:nvPr/>
        </p:nvSpPr>
        <p:spPr>
          <a:xfrm>
            <a:off x="5151266"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How can we </a:t>
            </a:r>
            <a:r>
              <a:rPr lang="en-US" sz="900" dirty="0" smtClean="0">
                <a:cs typeface="Arial" pitchFamily="34" charset="0"/>
              </a:rPr>
              <a:t>summarize </a:t>
            </a:r>
            <a:r>
              <a:rPr lang="en-US" sz="900" dirty="0">
                <a:cs typeface="Arial" pitchFamily="34" charset="0"/>
              </a:rPr>
              <a:t>key findings effectively? How can we back up &amp; describe in sufficient detail?</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Approval and </a:t>
            </a:r>
            <a:r>
              <a:rPr lang="en-US" sz="900" dirty="0" smtClean="0">
                <a:cs typeface="Arial" pitchFamily="34" charset="0"/>
              </a:rPr>
              <a:t>challenge </a:t>
            </a:r>
            <a:r>
              <a:rPr lang="en-US" sz="900" dirty="0">
                <a:cs typeface="Arial" pitchFamily="34" charset="0"/>
              </a:rPr>
              <a:t>of the entire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Round of corrections by team manager and partner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Executive summary writing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Separate primary or secondary research activities for concrete questions</a:t>
            </a:r>
          </a:p>
        </p:txBody>
      </p:sp>
      <p:sp>
        <p:nvSpPr>
          <p:cNvPr id="45" name="Chevron 38"/>
          <p:cNvSpPr/>
          <p:nvPr/>
        </p:nvSpPr>
        <p:spPr>
          <a:xfrm>
            <a:off x="7276394"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Presentation</a:t>
            </a:r>
            <a:endParaRPr lang="en-US" sz="900" b="1" baseline="30000" dirty="0">
              <a:solidFill>
                <a:schemeClr val="accent1"/>
              </a:solidFill>
            </a:endParaRPr>
          </a:p>
        </p:txBody>
      </p:sp>
      <p:sp>
        <p:nvSpPr>
          <p:cNvPr id="46" name="Text Placeholder 7"/>
          <p:cNvSpPr txBox="1">
            <a:spLocks/>
          </p:cNvSpPr>
          <p:nvPr/>
        </p:nvSpPr>
        <p:spPr>
          <a:xfrm>
            <a:off x="7276394"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t>How to convince the customer and other stakeholders? How to be prepared for challenging Q&amp;A</a:t>
            </a:r>
            <a:r>
              <a:rPr lang="en-US" sz="900" dirty="0" smtClean="0"/>
              <a:t>?</a:t>
            </a:r>
            <a:r>
              <a:rPr lang="en-US" sz="900" dirty="0" smtClean="0">
                <a:cs typeface="Arial" pitchFamily="34" charset="0"/>
              </a:rPr>
              <a:t/>
            </a:r>
            <a:br>
              <a:rPr lang="en-US" sz="900" dirty="0" smtClean="0">
                <a:cs typeface="Arial" pitchFamily="34" charset="0"/>
              </a:rPr>
            </a:br>
            <a:endParaRPr lang="en-US" sz="900" dirty="0" smtClean="0">
              <a:cs typeface="Arial" pitchFamily="34" charset="0"/>
            </a:endParaRPr>
          </a:p>
          <a:p>
            <a:pPr marL="0" lvl="1">
              <a:spcBef>
                <a:spcPts val="300"/>
              </a:spcBef>
              <a:spcAft>
                <a:spcPts val="300"/>
              </a:spcAft>
              <a:buClr>
                <a:schemeClr val="tx2"/>
              </a:buClr>
              <a:defRPr/>
            </a:pPr>
            <a:r>
              <a:rPr lang="en-US" sz="900" b="1" dirty="0" smtClean="0">
                <a:solidFill>
                  <a:schemeClr val="tx2"/>
                </a:solidFill>
                <a:cs typeface="Arial" pitchFamily="34" charset="0"/>
              </a:rPr>
              <a:t>Approach: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Presentation to customer by partner, team manager, market model by the </a:t>
            </a:r>
            <a:r>
              <a:rPr lang="en-US" sz="900" dirty="0" smtClean="0">
                <a:cs typeface="Arial" pitchFamily="34" charset="0"/>
              </a:rPr>
              <a:t>modeler </a:t>
            </a:r>
            <a:r>
              <a:rPr lang="en-US" sz="900" dirty="0">
                <a:cs typeface="Arial" pitchFamily="34" charset="0"/>
              </a:rPr>
              <a:t>(perhaps key interviewer)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a:cs typeface="Arial" pitchFamily="34" charset="0"/>
              </a:rPr>
              <a:t>Possible delivery of additional information upon request</a:t>
            </a:r>
          </a:p>
        </p:txBody>
      </p:sp>
      <p:sp>
        <p:nvSpPr>
          <p:cNvPr id="47" name="Ellipse 61"/>
          <p:cNvSpPr>
            <a:spLocks noChangeAspect="1"/>
          </p:cNvSpPr>
          <p:nvPr/>
        </p:nvSpPr>
        <p:spPr>
          <a:xfrm>
            <a:off x="964886"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48" name="Ellipse 61"/>
          <p:cNvSpPr>
            <a:spLocks noChangeAspect="1"/>
          </p:cNvSpPr>
          <p:nvPr/>
        </p:nvSpPr>
        <p:spPr>
          <a:xfrm>
            <a:off x="3054522"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49" name="Ellipse 61"/>
          <p:cNvSpPr>
            <a:spLocks noChangeAspect="1"/>
          </p:cNvSpPr>
          <p:nvPr/>
        </p:nvSpPr>
        <p:spPr>
          <a:xfrm>
            <a:off x="5183365"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50" name="Ellipse 61"/>
          <p:cNvSpPr>
            <a:spLocks noChangeAspect="1"/>
          </p:cNvSpPr>
          <p:nvPr/>
        </p:nvSpPr>
        <p:spPr>
          <a:xfrm>
            <a:off x="7298158"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6" name="Text Placeholder 7"/>
          <p:cNvSpPr txBox="1">
            <a:spLocks/>
          </p:cNvSpPr>
          <p:nvPr/>
        </p:nvSpPr>
        <p:spPr>
          <a:xfrm>
            <a:off x="858206" y="6050279"/>
            <a:ext cx="3240360" cy="157751"/>
          </a:xfrm>
          <a:prstGeom prst="rect">
            <a:avLst/>
          </a:prstGeom>
          <a:solidFill>
            <a:schemeClr val="bg1"/>
          </a:solidFill>
          <a:ln w="9525">
            <a:solidFill>
              <a:srgbClr val="BC204B"/>
            </a:solidFill>
            <a:prstDash val="dash"/>
          </a:ln>
        </p:spPr>
        <p:txBody>
          <a:bodyPr wrap="square" lIns="72009" tIns="72009" rIns="72000" bIns="72009" anchor="ctr">
            <a:noAutofit/>
          </a:bodyPr>
          <a:lstStyle/>
          <a:p>
            <a:pPr marL="0" lvl="1">
              <a:spcBef>
                <a:spcPts val="300"/>
              </a:spcBef>
              <a:spcAft>
                <a:spcPts val="300"/>
              </a:spcAft>
              <a:buClr>
                <a:srgbClr val="97989A"/>
              </a:buClr>
              <a:defRPr/>
            </a:pPr>
            <a:r>
              <a:rPr lang="en-US" sz="700" dirty="0" smtClean="0">
                <a:cs typeface="Arial" pitchFamily="34" charset="0"/>
              </a:rPr>
              <a:t>Relevant for comprehensive market analysis only</a:t>
            </a:r>
            <a:endParaRPr lang="en-US" sz="700" dirty="0">
              <a:cs typeface="Arial" pitchFamily="34" charset="0"/>
            </a:endParaRPr>
          </a:p>
        </p:txBody>
      </p:sp>
      <p:sp>
        <p:nvSpPr>
          <p:cNvPr id="37" name="Text Placeholder 9"/>
          <p:cNvSpPr>
            <a:spLocks noGrp="1"/>
          </p:cNvSpPr>
          <p:nvPr>
            <p:ph type="body" sz="quarter" idx="4294967295"/>
          </p:nvPr>
        </p:nvSpPr>
        <p:spPr>
          <a:xfrm>
            <a:off x="502124" y="6065306"/>
            <a:ext cx="816089" cy="157460"/>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39" name="Rechteck 38"/>
          <p:cNvSpPr/>
          <p:nvPr/>
        </p:nvSpPr>
        <p:spPr>
          <a:xfrm>
            <a:off x="876300" y="2812197"/>
            <a:ext cx="8519160" cy="3182815"/>
          </a:xfrm>
          <a:prstGeom prst="rect">
            <a:avLst/>
          </a:prstGeom>
          <a:noFill/>
          <a:ln w="1270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1522356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eck 39"/>
          <p:cNvSpPr>
            <a:spLocks/>
          </p:cNvSpPr>
          <p:nvPr/>
        </p:nvSpPr>
        <p:spPr>
          <a:xfrm>
            <a:off x="2452845" y="2162720"/>
            <a:ext cx="1706290" cy="2090705"/>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Market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Broker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Annual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Company websites </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Press articles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 statistics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Databases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Publications from research institutions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Secondary sources frequently incur costs</a:t>
            </a:r>
          </a:p>
          <a:p>
            <a:pPr>
              <a:buClr>
                <a:srgbClr val="97989A"/>
              </a:buClr>
              <a:buSzPct val="100000"/>
              <a:defRPr/>
            </a:pPr>
            <a:endParaRPr lang="en-US" sz="900" b="1" dirty="0" smtClean="0">
              <a:solidFill>
                <a:srgbClr val="000000"/>
              </a:solidFill>
            </a:endParaRPr>
          </a:p>
          <a:p>
            <a:pPr marL="177800" lvl="1" indent="-177800">
              <a:buClr>
                <a:srgbClr val="97989A"/>
              </a:buClr>
              <a:buSzPct val="100000"/>
              <a:buFont typeface="Arial" pitchFamily="34" charset="0"/>
              <a:buChar char="■"/>
              <a:defRPr/>
            </a:pPr>
            <a:endParaRPr lang="en-US" sz="900" dirty="0" smtClean="0">
              <a:solidFill>
                <a:srgbClr val="000000"/>
              </a:solidFill>
            </a:endParaRPr>
          </a:p>
        </p:txBody>
      </p:sp>
      <p:sp>
        <p:nvSpPr>
          <p:cNvPr id="11" name="Freihandform 10"/>
          <p:cNvSpPr/>
          <p:nvPr/>
        </p:nvSpPr>
        <p:spPr>
          <a:xfrm>
            <a:off x="2444751" y="4086225"/>
            <a:ext cx="6981824" cy="1943100"/>
          </a:xfrm>
          <a:custGeom>
            <a:avLst/>
            <a:gdLst>
              <a:gd name="connsiteX0" fmla="*/ 1714500 w 6991350"/>
              <a:gd name="connsiteY0" fmla="*/ 38100 h 1943100"/>
              <a:gd name="connsiteX1" fmla="*/ 6981825 w 6991350"/>
              <a:gd name="connsiteY1" fmla="*/ 209550 h 1943100"/>
              <a:gd name="connsiteX2" fmla="*/ 6991350 w 6991350"/>
              <a:gd name="connsiteY2" fmla="*/ 1933575 h 1943100"/>
              <a:gd name="connsiteX3" fmla="*/ 0 w 6991350"/>
              <a:gd name="connsiteY3" fmla="*/ 1943100 h 1943100"/>
              <a:gd name="connsiteX4" fmla="*/ 9525 w 6991350"/>
              <a:gd name="connsiteY4" fmla="*/ 0 h 1943100"/>
              <a:gd name="connsiteX5" fmla="*/ 1714500 w 6991350"/>
              <a:gd name="connsiteY5" fmla="*/ 381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1350" h="1943100">
                <a:moveTo>
                  <a:pt x="1714500" y="38100"/>
                </a:moveTo>
                <a:lnTo>
                  <a:pt x="6981825" y="209550"/>
                </a:lnTo>
                <a:lnTo>
                  <a:pt x="6991350" y="1933575"/>
                </a:lnTo>
                <a:lnTo>
                  <a:pt x="0" y="1943100"/>
                </a:lnTo>
                <a:lnTo>
                  <a:pt x="9525" y="0"/>
                </a:lnTo>
                <a:lnTo>
                  <a:pt x="1714500" y="38100"/>
                </a:lnTo>
                <a:close/>
              </a:path>
            </a:pathLst>
          </a:cu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r>
              <a:rPr lang="en-US" dirty="0"/>
              <a:t>With market analyses in the magnitude of the short version, the cooperation with KGS offers an efficient research, drafting and graphic presentation according to the DA “Golden Rules“, especially with a tight deadline and cost pressure</a:t>
            </a:r>
          </a:p>
          <a:p>
            <a:r>
              <a:rPr lang="en-US" dirty="0"/>
              <a:t>The cooperation with KGS not only frees up from the own investigation of the market, but it allows results to be validated</a:t>
            </a:r>
          </a:p>
          <a:p>
            <a:r>
              <a:rPr lang="en-US" dirty="0"/>
              <a:t>Exemplary KGS slides are marked in the following pages with the disclaimer ”Short version“ </a:t>
            </a:r>
          </a:p>
        </p:txBody>
      </p:sp>
      <p:sp>
        <p:nvSpPr>
          <p:cNvPr id="4" name="Titel 3"/>
          <p:cNvSpPr>
            <a:spLocks noGrp="1"/>
          </p:cNvSpPr>
          <p:nvPr>
            <p:ph type="title"/>
          </p:nvPr>
        </p:nvSpPr>
        <p:spPr/>
        <p:txBody>
          <a:bodyPr/>
          <a:lstStyle/>
          <a:p>
            <a:r>
              <a:rPr lang="en-US" dirty="0" smtClean="0"/>
              <a:t>Overview (6/6) – Sources of information for market, competitive and customer analysis</a:t>
            </a:r>
            <a:endParaRPr lang="en-US" dirty="0"/>
          </a:p>
        </p:txBody>
      </p:sp>
      <p:sp>
        <p:nvSpPr>
          <p:cNvPr id="5" name="Textplatzhalter 4"/>
          <p:cNvSpPr>
            <a:spLocks noGrp="1"/>
          </p:cNvSpPr>
          <p:nvPr>
            <p:ph type="body" sz="quarter" idx="12"/>
          </p:nvPr>
        </p:nvSpPr>
        <p:spPr/>
        <p:txBody>
          <a:bodyPr/>
          <a:lstStyle/>
          <a:p>
            <a:r>
              <a:rPr lang="en-US" dirty="0" smtClean="0"/>
              <a:t>Market Analysis</a:t>
            </a:r>
            <a:endParaRPr lang="en-US" dirty="0"/>
          </a:p>
        </p:txBody>
      </p:sp>
      <p:sp>
        <p:nvSpPr>
          <p:cNvPr id="40" name="Rechteck 39"/>
          <p:cNvSpPr>
            <a:spLocks/>
          </p:cNvSpPr>
          <p:nvPr/>
        </p:nvSpPr>
        <p:spPr>
          <a:xfrm>
            <a:off x="4195426"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Expertise from previous projects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experts from the sectors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databases and publications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Research Team (Markets)</a:t>
            </a: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41" name="Rechteck 39"/>
          <p:cNvSpPr>
            <a:spLocks/>
          </p:cNvSpPr>
          <p:nvPr/>
        </p:nvSpPr>
        <p:spPr>
          <a:xfrm>
            <a:off x="5938008"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presentations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memorandum</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Data room documents and data room Q&amp;A</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interviews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documents for selected markets</a:t>
            </a:r>
          </a:p>
          <a:p>
            <a:pPr marL="216000" lvl="1" indent="-216000">
              <a:buClr>
                <a:schemeClr val="tx2"/>
              </a:buClr>
              <a:buFont typeface="Univers for KPMG Light" panose="020B0403020202020204" pitchFamily="34" charset="0"/>
              <a:buChar char="—"/>
              <a:defRPr/>
            </a:pPr>
            <a:endParaRPr lang="en-US" sz="900" dirty="0">
              <a:solidFill>
                <a:schemeClr val="tx1"/>
              </a:solidFill>
              <a:cs typeface="Arial" pitchFamily="34" charset="0"/>
            </a:endParaRPr>
          </a:p>
        </p:txBody>
      </p:sp>
      <p:sp>
        <p:nvSpPr>
          <p:cNvPr id="52" name="Rectangle 38"/>
          <p:cNvSpPr/>
          <p:nvPr/>
        </p:nvSpPr>
        <p:spPr>
          <a:xfrm>
            <a:off x="2452845" y="1863763"/>
            <a:ext cx="1706290"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spcBef>
                <a:spcPts val="300"/>
              </a:spcBef>
            </a:pPr>
            <a:r>
              <a:rPr lang="en-US" sz="900" b="1" dirty="0" smtClean="0"/>
              <a:t>Secondary sources</a:t>
            </a:r>
          </a:p>
        </p:txBody>
      </p:sp>
      <p:sp>
        <p:nvSpPr>
          <p:cNvPr id="53" name="Rectangle 46"/>
          <p:cNvSpPr/>
          <p:nvPr/>
        </p:nvSpPr>
        <p:spPr>
          <a:xfrm>
            <a:off x="4195426"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KPMG internal expertise</a:t>
            </a:r>
            <a:endParaRPr lang="en-US" sz="900" b="1" dirty="0">
              <a:solidFill>
                <a:srgbClr val="FFFFFF"/>
              </a:solidFill>
            </a:endParaRPr>
          </a:p>
        </p:txBody>
      </p:sp>
      <p:sp>
        <p:nvSpPr>
          <p:cNvPr id="54" name="Rectangle 48"/>
          <p:cNvSpPr/>
          <p:nvPr/>
        </p:nvSpPr>
        <p:spPr>
          <a:xfrm>
            <a:off x="5938008"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Management information</a:t>
            </a:r>
            <a:endParaRPr lang="en-US" sz="900" b="1" dirty="0">
              <a:solidFill>
                <a:srgbClr val="FFFFFF"/>
              </a:solidFill>
            </a:endParaRPr>
          </a:p>
        </p:txBody>
      </p:sp>
      <p:sp>
        <p:nvSpPr>
          <p:cNvPr id="55" name="Rectangle 50"/>
          <p:cNvSpPr/>
          <p:nvPr/>
        </p:nvSpPr>
        <p:spPr>
          <a:xfrm>
            <a:off x="7680590"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Primary sources</a:t>
            </a:r>
            <a:endParaRPr lang="en-US" sz="900" b="1" dirty="0">
              <a:solidFill>
                <a:srgbClr val="FFFFFF"/>
              </a:solidFill>
            </a:endParaRPr>
          </a:p>
        </p:txBody>
      </p:sp>
      <p:sp>
        <p:nvSpPr>
          <p:cNvPr id="56" name="Rechteck 39"/>
          <p:cNvSpPr>
            <a:spLocks/>
          </p:cNvSpPr>
          <p:nvPr/>
        </p:nvSpPr>
        <p:spPr>
          <a:xfrm>
            <a:off x="7680590" y="2162720"/>
            <a:ext cx="1705092"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Competitors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Customers/Potential customers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Traders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Suppliers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Industry associations and trade fairs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institutions and universities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Authorities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network</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Interview fees may be incurred</a:t>
            </a:r>
          </a:p>
          <a:p>
            <a:pPr marL="177800" indent="-177800">
              <a:buClr>
                <a:srgbClr val="97989A"/>
              </a:buClr>
              <a:buSzPct val="100000"/>
              <a:buFont typeface="Arial"/>
              <a:buChar char="■"/>
              <a:defRPr/>
            </a:pPr>
            <a:endParaRPr lang="en-US" sz="900" dirty="0" smtClean="0">
              <a:solidFill>
                <a:srgbClr val="000000"/>
              </a:solidFill>
            </a:endParaRP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57" name="Rectangle 57"/>
          <p:cNvSpPr/>
          <p:nvPr/>
        </p:nvSpPr>
        <p:spPr>
          <a:xfrm>
            <a:off x="2462369" y="4338000"/>
            <a:ext cx="6923313"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Cooperation with KPMG Global Services in India (KGS)</a:t>
            </a:r>
            <a:endParaRPr lang="en-US" sz="900" b="1" dirty="0">
              <a:solidFill>
                <a:srgbClr val="FFFFFF"/>
              </a:solidFill>
            </a:endParaRPr>
          </a:p>
        </p:txBody>
      </p:sp>
      <p:sp>
        <p:nvSpPr>
          <p:cNvPr id="58" name="Rectangle 59"/>
          <p:cNvSpPr/>
          <p:nvPr/>
        </p:nvSpPr>
        <p:spPr>
          <a:xfrm>
            <a:off x="2462369" y="4646452"/>
            <a:ext cx="3439347"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Service spectrum of commercial analysis </a:t>
            </a:r>
          </a:p>
        </p:txBody>
      </p:sp>
      <p:sp>
        <p:nvSpPr>
          <p:cNvPr id="59" name="Rechteck 39"/>
          <p:cNvSpPr>
            <a:spLocks/>
          </p:cNvSpPr>
          <p:nvPr/>
        </p:nvSpPr>
        <p:spPr>
          <a:xfrm>
            <a:off x="2466975" y="4949764"/>
            <a:ext cx="3434741"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for support or independent performance of market and competitive analysis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procurement from electronic databases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Graphic support under consideration of the DA Golden Rules and standardized graphs, tables and sources, legends, footnotes</a:t>
            </a:r>
          </a:p>
          <a:p>
            <a:pPr marL="177800" lvl="1" indent="-177800">
              <a:buClr>
                <a:srgbClr val="97989A"/>
              </a:buClr>
              <a:buSzPct val="100000"/>
              <a:defRPr/>
            </a:pPr>
            <a:endParaRPr lang="en-US" sz="900" dirty="0" smtClean="0">
              <a:solidFill>
                <a:srgbClr val="000000"/>
              </a:solidFill>
            </a:endParaRPr>
          </a:p>
        </p:txBody>
      </p:sp>
      <p:sp>
        <p:nvSpPr>
          <p:cNvPr id="60" name="Rectangle 79"/>
          <p:cNvSpPr/>
          <p:nvPr/>
        </p:nvSpPr>
        <p:spPr>
          <a:xfrm>
            <a:off x="5938008"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Pitfalls</a:t>
            </a:r>
          </a:p>
        </p:txBody>
      </p:sp>
      <p:sp>
        <p:nvSpPr>
          <p:cNvPr id="61" name="Rechteck 39"/>
          <p:cNvSpPr>
            <a:spLocks/>
          </p:cNvSpPr>
          <p:nvPr/>
        </p:nvSpPr>
        <p:spPr>
          <a:xfrm>
            <a:off x="5938008"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Evaluated data sources and output in English language</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sym typeface="Wingdings" pitchFamily="2" charset="2"/>
              </a:rPr>
              <a:t>Risk that relevant information cannot be evaluated (e.g. in medium-sized niche markets)</a:t>
            </a:r>
            <a:endParaRPr lang="en-US" sz="900" dirty="0">
              <a:solidFill>
                <a:schemeClr val="tx1"/>
              </a:solidFill>
              <a:cs typeface="Arial" pitchFamily="34" charset="0"/>
            </a:endParaRPr>
          </a:p>
        </p:txBody>
      </p:sp>
      <p:sp>
        <p:nvSpPr>
          <p:cNvPr id="62" name="Rectangle 99"/>
          <p:cNvSpPr/>
          <p:nvPr/>
        </p:nvSpPr>
        <p:spPr>
          <a:xfrm>
            <a:off x="7680590"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Contact and </a:t>
            </a:r>
            <a:br>
              <a:rPr lang="en-US" sz="900" b="1" dirty="0" smtClean="0"/>
            </a:br>
            <a:r>
              <a:rPr lang="en-US" sz="900" b="1" dirty="0" smtClean="0"/>
              <a:t>additional information</a:t>
            </a:r>
          </a:p>
        </p:txBody>
      </p:sp>
      <p:sp>
        <p:nvSpPr>
          <p:cNvPr id="64" name="Right Arrow 61"/>
          <p:cNvSpPr/>
          <p:nvPr/>
        </p:nvSpPr>
        <p:spPr>
          <a:xfrm>
            <a:off x="5989869" y="5432752"/>
            <a:ext cx="136150" cy="9967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66" name="Group 45"/>
          <p:cNvGrpSpPr/>
          <p:nvPr/>
        </p:nvGrpSpPr>
        <p:grpSpPr>
          <a:xfrm>
            <a:off x="2443844" y="1504809"/>
            <a:ext cx="5190252" cy="2"/>
            <a:chOff x="2292004" y="1412777"/>
            <a:chExt cx="5490107" cy="2"/>
          </a:xfrm>
        </p:grpSpPr>
        <p:cxnSp>
          <p:nvCxnSpPr>
            <p:cNvPr id="67" name="Elbow Connector 378"/>
            <p:cNvCxnSpPr/>
            <p:nvPr/>
          </p:nvCxnSpPr>
          <p:spPr>
            <a:xfrm rot="10800000" flipV="1">
              <a:off x="2292004" y="141277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378"/>
            <p:cNvCxnSpPr/>
            <p:nvPr/>
          </p:nvCxnSpPr>
          <p:spPr>
            <a:xfrm>
              <a:off x="5940122" y="1412777"/>
              <a:ext cx="1841989" cy="0"/>
            </a:xfrm>
            <a:prstGeom prst="bentConnector3">
              <a:avLst>
                <a:gd name="adj1" fmla="val 50000"/>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69" name="Group 52"/>
          <p:cNvGrpSpPr/>
          <p:nvPr/>
        </p:nvGrpSpPr>
        <p:grpSpPr>
          <a:xfrm>
            <a:off x="2443876" y="1724596"/>
            <a:ext cx="6963318" cy="2"/>
            <a:chOff x="2282513" y="1595657"/>
            <a:chExt cx="7365608" cy="2"/>
          </a:xfrm>
        </p:grpSpPr>
        <p:cxnSp>
          <p:nvCxnSpPr>
            <p:cNvPr id="70" name="Elbow Connector 378"/>
            <p:cNvCxnSpPr/>
            <p:nvPr/>
          </p:nvCxnSpPr>
          <p:spPr>
            <a:xfrm rot="10800000" flipV="1">
              <a:off x="2282513" y="159565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378"/>
            <p:cNvCxnSpPr/>
            <p:nvPr/>
          </p:nvCxnSpPr>
          <p:spPr>
            <a:xfrm>
              <a:off x="5940121" y="1595657"/>
              <a:ext cx="3708000" cy="0"/>
            </a:xfrm>
            <a:prstGeom prst="bentConnector3">
              <a:avLst>
                <a:gd name="adj1" fmla="val 50000"/>
              </a:avLst>
            </a:prstGeom>
            <a:ln w="1905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72" name="Rectangle 44"/>
          <p:cNvSpPr/>
          <p:nvPr/>
        </p:nvSpPr>
        <p:spPr>
          <a:xfrm>
            <a:off x="4900433" y="1650616"/>
            <a:ext cx="2195472"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Comprehensive market analysis</a:t>
            </a:r>
            <a:endParaRPr lang="en-US" sz="900" b="1" dirty="0">
              <a:solidFill>
                <a:schemeClr val="accent1"/>
              </a:solidFill>
            </a:endParaRPr>
          </a:p>
        </p:txBody>
      </p:sp>
      <p:sp>
        <p:nvSpPr>
          <p:cNvPr id="73" name="Rectangle 53"/>
          <p:cNvSpPr/>
          <p:nvPr/>
        </p:nvSpPr>
        <p:spPr>
          <a:xfrm>
            <a:off x="3849466" y="1420745"/>
            <a:ext cx="1361351"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Short version</a:t>
            </a:r>
            <a:endParaRPr lang="en-US" sz="900" b="1" dirty="0">
              <a:solidFill>
                <a:schemeClr val="accent1"/>
              </a:solidFill>
            </a:endParaRPr>
          </a:p>
        </p:txBody>
      </p:sp>
      <p:sp>
        <p:nvSpPr>
          <p:cNvPr id="76" name="Rechteck 39"/>
          <p:cNvSpPr>
            <a:spLocks/>
          </p:cNvSpPr>
          <p:nvPr/>
        </p:nvSpPr>
        <p:spPr>
          <a:xfrm>
            <a:off x="7680590"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r>
              <a:rPr lang="en-US" sz="900" b="1" dirty="0">
                <a:solidFill>
                  <a:schemeClr val="bg1"/>
                </a:solidFill>
                <a:hlinkClick r:id="rId4"/>
              </a:rPr>
              <a:t>Link to KGS </a:t>
            </a:r>
          </a:p>
          <a:p>
            <a:pPr marL="177800" lvl="1" indent="-177800" algn="ctr">
              <a:spcBef>
                <a:spcPts val="200"/>
              </a:spcBef>
              <a:buClr>
                <a:srgbClr val="97989A"/>
              </a:buClr>
              <a:buSzPct val="100000"/>
              <a:defRPr/>
            </a:pPr>
            <a:r>
              <a:rPr lang="en-US" sz="900" b="1" dirty="0">
                <a:solidFill>
                  <a:schemeClr val="bg1"/>
                </a:solidFill>
                <a:hlinkClick r:id="rId4"/>
              </a:rPr>
              <a:t>DA DE Portal</a:t>
            </a:r>
            <a:endParaRPr lang="en-US" sz="900" b="1" dirty="0">
              <a:solidFill>
                <a:schemeClr val="bg1"/>
              </a:solidFill>
            </a:endParaRPr>
          </a:p>
        </p:txBody>
      </p:sp>
      <p:sp>
        <p:nvSpPr>
          <p:cNvPr id="31" name="Rectangle 4"/>
          <p:cNvSpPr>
            <a:spLocks noChangeArrowheads="1"/>
          </p:cNvSpPr>
          <p:nvPr>
            <p:custDataLst>
              <p:tags r:id="rId1"/>
            </p:custDataLst>
          </p:nvPr>
        </p:nvSpPr>
        <p:spPr bwMode="auto">
          <a:xfrm>
            <a:off x="7768275" y="922484"/>
            <a:ext cx="1490025" cy="47247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u="sng" dirty="0" smtClean="0">
                <a:solidFill>
                  <a:schemeClr val="lt1"/>
                </a:solidFill>
                <a:hlinkClick r:id="rId5"/>
              </a:rPr>
              <a:t>Link to KGS Global Portal</a:t>
            </a:r>
            <a:endParaRPr lang="en-US" sz="900" u="sng" dirty="0">
              <a:solidFill>
                <a:schemeClr val="lt1"/>
              </a:solidFill>
            </a:endParaRPr>
          </a:p>
        </p:txBody>
      </p:sp>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Definition on the basis of  three types of plastic: LDPE, PET and mixed PET</a:t>
            </a:r>
          </a:p>
          <a:p>
            <a:pPr lvl="0"/>
            <a:r>
              <a:rPr lang="en-US" dirty="0"/>
              <a:t>Primary use of LDPE, PET and mixed PET in packaging</a:t>
            </a:r>
          </a:p>
          <a:p>
            <a:pPr lvl="0"/>
            <a:r>
              <a:rPr lang="en-US" dirty="0"/>
              <a:t>Recycling market for PET is an established market. recycling rate of 51% Europe-wide </a:t>
            </a:r>
            <a:r>
              <a:rPr lang="en-US" dirty="0" smtClean="0"/>
              <a:t>(GER: </a:t>
            </a:r>
            <a:r>
              <a:rPr lang="en-US" dirty="0"/>
              <a:t>80%)</a:t>
            </a:r>
          </a:p>
          <a:p>
            <a:endParaRPr lang="en-US" dirty="0"/>
          </a:p>
        </p:txBody>
      </p:sp>
      <p:sp>
        <p:nvSpPr>
          <p:cNvPr id="5" name="Titel 4"/>
          <p:cNvSpPr>
            <a:spLocks noGrp="1"/>
          </p:cNvSpPr>
          <p:nvPr>
            <p:ph type="title"/>
          </p:nvPr>
        </p:nvSpPr>
        <p:spPr/>
        <p:txBody>
          <a:bodyPr/>
          <a:lstStyle/>
          <a:p>
            <a:r>
              <a:rPr lang="en-US" dirty="0" smtClean="0"/>
              <a:t>1. How is the market defined? What are the market segments? (1/3)</a:t>
            </a:r>
            <a:endParaRPr lang="en-US" dirty="0"/>
          </a:p>
        </p:txBody>
      </p:sp>
      <p:sp>
        <p:nvSpPr>
          <p:cNvPr id="9" name="Textplatzhalter 8"/>
          <p:cNvSpPr>
            <a:spLocks noGrp="1"/>
          </p:cNvSpPr>
          <p:nvPr>
            <p:ph type="body" sz="quarter" idx="13"/>
          </p:nvPr>
        </p:nvSpPr>
        <p:spPr/>
        <p:txBody>
          <a:bodyPr/>
          <a:lstStyle/>
          <a:p>
            <a:r>
              <a:rPr lang="en-US" dirty="0" smtClean="0"/>
              <a:t>Market 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Market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important types of plastic in the European Market</a:t>
            </a:r>
          </a:p>
        </p:txBody>
      </p:sp>
      <p:sp>
        <p:nvSpPr>
          <p:cNvPr id="81" name="Rechteck 60"/>
          <p:cNvSpPr/>
          <p:nvPr/>
        </p:nvSpPr>
        <p:spPr>
          <a:xfrm>
            <a:off x="2447922" y="4640580"/>
            <a:ext cx="752576" cy="692746"/>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Properties</a:t>
            </a:r>
            <a:endParaRPr lang="en-US" sz="900" b="1" dirty="0"/>
          </a:p>
        </p:txBody>
      </p:sp>
      <p:sp>
        <p:nvSpPr>
          <p:cNvPr id="82" name="Rechteck 60"/>
          <p:cNvSpPr/>
          <p:nvPr/>
        </p:nvSpPr>
        <p:spPr>
          <a:xfrm>
            <a:off x="2447922" y="5387974"/>
            <a:ext cx="752576" cy="633313"/>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Recycling rate  (2011)</a:t>
            </a:r>
            <a:endParaRPr lang="en-US" sz="900" b="1" dirty="0"/>
          </a:p>
        </p:txBody>
      </p:sp>
      <p:sp>
        <p:nvSpPr>
          <p:cNvPr id="83" name="Rechteck 46"/>
          <p:cNvSpPr/>
          <p:nvPr/>
        </p:nvSpPr>
        <p:spPr>
          <a:xfrm>
            <a:off x="8910317" y="5387974"/>
            <a:ext cx="504322" cy="633313"/>
          </a:xfrm>
          <a:prstGeom prst="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179388" indent="-179388" defTabSz="762000" eaLnBrk="0" hangingPunct="0">
              <a:lnSpc>
                <a:spcPct val="90000"/>
              </a:lnSpc>
              <a:spcBef>
                <a:spcPts val="0"/>
              </a:spcBef>
              <a:spcAft>
                <a:spcPts val="0"/>
              </a:spcAft>
              <a:buClr>
                <a:srgbClr val="97989A"/>
              </a:buClr>
            </a:pPr>
            <a:endParaRPr lang="en-US" sz="900" dirty="0">
              <a:solidFill>
                <a:schemeClr val="tx1"/>
              </a:solidFill>
              <a:cs typeface="Arial" charset="0"/>
            </a:endParaRPr>
          </a:p>
        </p:txBody>
      </p:sp>
      <p:sp>
        <p:nvSpPr>
          <p:cNvPr id="84" name="Rechteck 46"/>
          <p:cNvSpPr/>
          <p:nvPr/>
        </p:nvSpPr>
        <p:spPr>
          <a:xfrm>
            <a:off x="5334211" y="3589020"/>
            <a:ext cx="2012306" cy="100584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179388" indent="-179388" defTabSz="762000" eaLnBrk="0" hangingPunct="0">
              <a:lnSpc>
                <a:spcPct val="90000"/>
              </a:lnSpc>
              <a:spcBef>
                <a:spcPts val="0"/>
              </a:spcBef>
              <a:spcAft>
                <a:spcPts val="0"/>
              </a:spcAft>
              <a:buClr>
                <a:srgbClr val="97989A"/>
              </a:buClr>
              <a:buFont typeface="Arial" pitchFamily="34" charset="0"/>
              <a:buChar char="■"/>
            </a:pPr>
            <a:endParaRPr lang="en-US" sz="900" dirty="0">
              <a:solidFill>
                <a:schemeClr val="tx1"/>
              </a:solidFill>
              <a:cs typeface="Arial" charset="0"/>
            </a:endParaRPr>
          </a:p>
        </p:txBody>
      </p:sp>
      <p:sp>
        <p:nvSpPr>
          <p:cNvPr id="85" name="Rechteck 46"/>
          <p:cNvSpPr/>
          <p:nvPr/>
        </p:nvSpPr>
        <p:spPr>
          <a:xfrm>
            <a:off x="6832389" y="5387974"/>
            <a:ext cx="502844" cy="633313"/>
          </a:xfrm>
          <a:prstGeom prst="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179388" indent="-179388" defTabSz="762000" eaLnBrk="0" hangingPunct="0">
              <a:lnSpc>
                <a:spcPct val="90000"/>
              </a:lnSpc>
              <a:spcBef>
                <a:spcPts val="0"/>
              </a:spcBef>
              <a:spcAft>
                <a:spcPts val="0"/>
              </a:spcAft>
              <a:buClr>
                <a:srgbClr val="97989A"/>
              </a:buClr>
            </a:pPr>
            <a:endParaRPr lang="en-US" sz="900" dirty="0">
              <a:solidFill>
                <a:schemeClr val="tx1"/>
              </a:solidFill>
              <a:cs typeface="Arial" charset="0"/>
            </a:endParaRPr>
          </a:p>
        </p:txBody>
      </p:sp>
      <p:sp>
        <p:nvSpPr>
          <p:cNvPr id="86" name="Rechteck 46"/>
          <p:cNvSpPr/>
          <p:nvPr/>
        </p:nvSpPr>
        <p:spPr>
          <a:xfrm>
            <a:off x="4778124" y="5387974"/>
            <a:ext cx="503077" cy="633313"/>
          </a:xfrm>
          <a:prstGeom prst="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179388" indent="-179388" defTabSz="762000" eaLnBrk="0" hangingPunct="0">
              <a:lnSpc>
                <a:spcPct val="90000"/>
              </a:lnSpc>
              <a:spcBef>
                <a:spcPts val="0"/>
              </a:spcBef>
              <a:spcAft>
                <a:spcPts val="0"/>
              </a:spcAft>
              <a:buClr>
                <a:srgbClr val="97989A"/>
              </a:buClr>
            </a:pPr>
            <a:endParaRPr lang="en-US" sz="900" dirty="0">
              <a:solidFill>
                <a:schemeClr val="tx1"/>
              </a:solidFill>
              <a:cs typeface="Arial" charset="0"/>
            </a:endParaRPr>
          </a:p>
        </p:txBody>
      </p:sp>
      <p:sp>
        <p:nvSpPr>
          <p:cNvPr id="87" name="Rechteck 46"/>
          <p:cNvSpPr/>
          <p:nvPr/>
        </p:nvSpPr>
        <p:spPr>
          <a:xfrm>
            <a:off x="3263677" y="2225040"/>
            <a:ext cx="2012306" cy="132588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216000" lvl="2" indent="-216000" defTabSz="762000" eaLnBrk="0" hangingPunct="0">
              <a:lnSpc>
                <a:spcPts val="1200"/>
              </a:lnSpc>
              <a:spcBef>
                <a:spcPts val="0"/>
              </a:spcBef>
              <a:spcAft>
                <a:spcPts val="0"/>
              </a:spcAft>
              <a:buClr>
                <a:schemeClr val="tx2"/>
              </a:buClr>
              <a:buFont typeface="Univers for KPMG Light" panose="020B0403020202020204" pitchFamily="34" charset="0"/>
              <a:buChar char="—"/>
              <a:defRPr/>
            </a:pPr>
            <a:r>
              <a:rPr lang="en-US" sz="800" b="1" dirty="0" smtClean="0">
                <a:solidFill>
                  <a:schemeClr val="tx1"/>
                </a:solidFill>
                <a:cs typeface="Arial" charset="0"/>
              </a:rPr>
              <a:t>Agricultural foils </a:t>
            </a:r>
            <a:r>
              <a:rPr lang="en-US" sz="800" dirty="0" smtClean="0">
                <a:solidFill>
                  <a:schemeClr val="tx1"/>
                </a:solidFill>
                <a:cs typeface="Arial" charset="0"/>
              </a:rPr>
              <a:t>(silo foils, cover foils)</a:t>
            </a:r>
          </a:p>
          <a:p>
            <a:pPr marL="216000" lvl="2" indent="-216000" defTabSz="762000" eaLnBrk="0" hangingPunct="0">
              <a:lnSpc>
                <a:spcPts val="1200"/>
              </a:lnSpc>
              <a:spcBef>
                <a:spcPts val="0"/>
              </a:spcBef>
              <a:spcAft>
                <a:spcPts val="0"/>
              </a:spcAft>
              <a:buClr>
                <a:schemeClr val="tx2"/>
              </a:buClr>
              <a:buFont typeface="Univers for KPMG Light" panose="020B0403020202020204" pitchFamily="34" charset="0"/>
              <a:buChar char="—"/>
              <a:defRPr/>
            </a:pPr>
            <a:r>
              <a:rPr lang="en-US" sz="800" b="1" dirty="0" smtClean="0">
                <a:solidFill>
                  <a:schemeClr val="tx1"/>
                </a:solidFill>
                <a:cs typeface="Arial" charset="0"/>
              </a:rPr>
              <a:t>Packaging foils </a:t>
            </a:r>
            <a:r>
              <a:rPr lang="en-US" sz="800" dirty="0" smtClean="0">
                <a:solidFill>
                  <a:schemeClr val="tx1"/>
                </a:solidFill>
                <a:cs typeface="Arial" charset="0"/>
              </a:rPr>
              <a:t>(wrapping film, bags)</a:t>
            </a:r>
          </a:p>
          <a:p>
            <a:pPr marL="216000" lvl="2" indent="-216000" defTabSz="762000" eaLnBrk="0" hangingPunct="0">
              <a:lnSpc>
                <a:spcPts val="1200"/>
              </a:lnSpc>
              <a:spcBef>
                <a:spcPts val="0"/>
              </a:spcBef>
              <a:spcAft>
                <a:spcPts val="0"/>
              </a:spcAft>
              <a:buClr>
                <a:schemeClr val="tx2"/>
              </a:buClr>
              <a:buFont typeface="Univers for KPMG Light" panose="020B0403020202020204" pitchFamily="34" charset="0"/>
              <a:buChar char="—"/>
              <a:defRPr/>
            </a:pPr>
            <a:r>
              <a:rPr lang="en-US" sz="800" b="1" dirty="0" smtClean="0">
                <a:solidFill>
                  <a:schemeClr val="tx1"/>
                </a:solidFill>
                <a:cs typeface="Arial" charset="0"/>
              </a:rPr>
              <a:t>Construction foils </a:t>
            </a:r>
            <a:r>
              <a:rPr lang="en-US" sz="800" dirty="0" smtClean="0">
                <a:solidFill>
                  <a:schemeClr val="tx1"/>
                </a:solidFill>
                <a:cs typeface="Arial" charset="0"/>
              </a:rPr>
              <a:t>(cover foils, vapor barrier foils)</a:t>
            </a:r>
          </a:p>
          <a:p>
            <a:pPr marL="216000" lvl="2" indent="-216000" defTabSz="762000" eaLnBrk="0" hangingPunct="0">
              <a:lnSpc>
                <a:spcPts val="1200"/>
              </a:lnSpc>
              <a:spcBef>
                <a:spcPts val="0"/>
              </a:spcBef>
              <a:spcAft>
                <a:spcPts val="0"/>
              </a:spcAft>
              <a:buClr>
                <a:schemeClr val="tx2"/>
              </a:buClr>
              <a:buFont typeface="Univers for KPMG Light" panose="020B0403020202020204" pitchFamily="34" charset="0"/>
              <a:buChar char="—"/>
              <a:defRPr/>
            </a:pPr>
            <a:r>
              <a:rPr lang="en-US" sz="800" b="1" dirty="0" smtClean="0">
                <a:solidFill>
                  <a:schemeClr val="tx1"/>
                </a:solidFill>
                <a:cs typeface="Arial" charset="0"/>
              </a:rPr>
              <a:t>Compounds</a:t>
            </a:r>
            <a:r>
              <a:rPr lang="en-US" sz="800" dirty="0" smtClean="0">
                <a:solidFill>
                  <a:schemeClr val="tx1"/>
                </a:solidFill>
                <a:cs typeface="Arial" charset="0"/>
              </a:rPr>
              <a:t> (amongst others for automotive industry)</a:t>
            </a:r>
            <a:endParaRPr lang="en-US" sz="800" dirty="0">
              <a:solidFill>
                <a:schemeClr val="tx1"/>
              </a:solidFill>
              <a:cs typeface="Arial" charset="0"/>
            </a:endParaRPr>
          </a:p>
        </p:txBody>
      </p:sp>
      <p:sp>
        <p:nvSpPr>
          <p:cNvPr id="88" name="Rechteck 54"/>
          <p:cNvSpPr/>
          <p:nvPr/>
        </p:nvSpPr>
        <p:spPr>
          <a:xfrm>
            <a:off x="3263677" y="1926688"/>
            <a:ext cx="2012306" cy="258891"/>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65088" indent="-65088" algn="ctr"/>
            <a:r>
              <a:rPr lang="en-US" sz="900" b="1" dirty="0" smtClean="0">
                <a:solidFill>
                  <a:schemeClr val="tx2"/>
                </a:solidFill>
              </a:rPr>
              <a:t>Primarily used for foils</a:t>
            </a:r>
          </a:p>
        </p:txBody>
      </p:sp>
      <p:sp>
        <p:nvSpPr>
          <p:cNvPr id="89" name="AutoShape 34"/>
          <p:cNvSpPr>
            <a:spLocks noChangeArrowheads="1"/>
          </p:cNvSpPr>
          <p:nvPr/>
        </p:nvSpPr>
        <p:spPr bwMode="gray">
          <a:xfrm>
            <a:off x="3263677" y="1611709"/>
            <a:ext cx="2012306" cy="288000"/>
          </a:xfrm>
          <a:prstGeom prst="rect">
            <a:avLst/>
          </a:prstGeom>
          <a:solidFill>
            <a:schemeClr val="tx2"/>
          </a:solidFill>
          <a:ln w="6350">
            <a:solidFill>
              <a:schemeClr val="tx2"/>
            </a:solidFill>
            <a:round/>
            <a:headEnd/>
            <a:tailEnd/>
          </a:ln>
          <a:effectLst/>
        </p:spPr>
        <p:txBody>
          <a:bodyPr wrap="none" lIns="54000" tIns="54864" rIns="54000" bIns="54000" anchor="ctr" anchorCtr="0"/>
          <a:lstStyle/>
          <a:p>
            <a:pPr marL="285750" indent="-285750" algn="ctr" defTabSz="762000" eaLnBrk="0" hangingPunct="0"/>
            <a:r>
              <a:rPr lang="en-US" sz="900" b="1" dirty="0" smtClean="0">
                <a:solidFill>
                  <a:schemeClr val="bg1"/>
                </a:solidFill>
                <a:latin typeface="Arial"/>
              </a:rPr>
              <a:t>LDPE</a:t>
            </a:r>
            <a:endParaRPr lang="en-US" sz="900" b="1" dirty="0">
              <a:solidFill>
                <a:schemeClr val="bg1"/>
              </a:solidFill>
              <a:latin typeface="Arial"/>
            </a:endParaRPr>
          </a:p>
        </p:txBody>
      </p:sp>
      <p:sp>
        <p:nvSpPr>
          <p:cNvPr id="90" name="AutoShape 34"/>
          <p:cNvSpPr>
            <a:spLocks noChangeArrowheads="1"/>
          </p:cNvSpPr>
          <p:nvPr/>
        </p:nvSpPr>
        <p:spPr bwMode="gray">
          <a:xfrm>
            <a:off x="5332731" y="1611709"/>
            <a:ext cx="2012306" cy="288000"/>
          </a:xfrm>
          <a:prstGeom prst="rect">
            <a:avLst/>
          </a:prstGeom>
          <a:solidFill>
            <a:schemeClr val="tx2"/>
          </a:solidFill>
          <a:ln w="6350">
            <a:solidFill>
              <a:schemeClr val="tx2"/>
            </a:solidFill>
            <a:round/>
            <a:headEnd/>
            <a:tailEnd/>
          </a:ln>
          <a:effectLst/>
        </p:spPr>
        <p:txBody>
          <a:bodyPr wrap="none" lIns="54000" tIns="54864" rIns="54000" bIns="54000" anchor="ctr" anchorCtr="0"/>
          <a:lstStyle/>
          <a:p>
            <a:pPr marL="285750" indent="-285750" algn="ctr" defTabSz="762000" eaLnBrk="0" hangingPunct="0"/>
            <a:r>
              <a:rPr lang="en-US" sz="900" b="1" dirty="0" smtClean="0">
                <a:solidFill>
                  <a:schemeClr val="bg1"/>
                </a:solidFill>
                <a:latin typeface="Arial"/>
              </a:rPr>
              <a:t>PET</a:t>
            </a:r>
            <a:endParaRPr lang="en-US" sz="900" dirty="0">
              <a:solidFill>
                <a:schemeClr val="bg1"/>
              </a:solidFill>
              <a:latin typeface="Arial"/>
            </a:endParaRPr>
          </a:p>
        </p:txBody>
      </p:sp>
      <p:sp>
        <p:nvSpPr>
          <p:cNvPr id="91" name="AutoShape 34"/>
          <p:cNvSpPr>
            <a:spLocks noChangeArrowheads="1"/>
          </p:cNvSpPr>
          <p:nvPr/>
        </p:nvSpPr>
        <p:spPr bwMode="gray">
          <a:xfrm>
            <a:off x="7401785" y="1611709"/>
            <a:ext cx="2005460" cy="288000"/>
          </a:xfrm>
          <a:prstGeom prst="rect">
            <a:avLst/>
          </a:prstGeom>
          <a:solidFill>
            <a:schemeClr val="tx2"/>
          </a:solidFill>
          <a:ln w="6350">
            <a:solidFill>
              <a:schemeClr val="tx2"/>
            </a:solidFill>
            <a:round/>
            <a:headEnd/>
            <a:tailEnd/>
          </a:ln>
          <a:effectLst/>
        </p:spPr>
        <p:txBody>
          <a:bodyPr wrap="none" lIns="54000" tIns="54864" rIns="54000" bIns="54000" anchor="ctr" anchorCtr="0"/>
          <a:lstStyle/>
          <a:p>
            <a:pPr marL="285750" indent="-285750" algn="ctr" defTabSz="762000" eaLnBrk="0" hangingPunct="0"/>
            <a:r>
              <a:rPr lang="en-US" sz="900" b="1" dirty="0" smtClean="0">
                <a:solidFill>
                  <a:schemeClr val="bg1"/>
                </a:solidFill>
              </a:rPr>
              <a:t>Mixed PET</a:t>
            </a:r>
            <a:endParaRPr lang="en-US" sz="900" dirty="0">
              <a:solidFill>
                <a:schemeClr val="bg1"/>
              </a:solidFill>
              <a:latin typeface="Arial"/>
            </a:endParaRPr>
          </a:p>
        </p:txBody>
      </p:sp>
      <p:sp>
        <p:nvSpPr>
          <p:cNvPr id="92" name="Rechteck 46"/>
          <p:cNvSpPr/>
          <p:nvPr/>
        </p:nvSpPr>
        <p:spPr>
          <a:xfrm>
            <a:off x="3263677" y="3589020"/>
            <a:ext cx="2012306" cy="100584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179388" indent="-179388" defTabSz="762000" eaLnBrk="0" hangingPunct="0">
              <a:lnSpc>
                <a:spcPct val="90000"/>
              </a:lnSpc>
              <a:spcBef>
                <a:spcPts val="0"/>
              </a:spcBef>
              <a:spcAft>
                <a:spcPts val="0"/>
              </a:spcAft>
              <a:buClr>
                <a:srgbClr val="97989A"/>
              </a:buClr>
            </a:pPr>
            <a:endParaRPr lang="en-US" sz="900" dirty="0">
              <a:solidFill>
                <a:schemeClr val="tx1"/>
              </a:solidFill>
              <a:cs typeface="Arial" charset="0"/>
            </a:endParaRPr>
          </a:p>
        </p:txBody>
      </p:sp>
      <p:sp>
        <p:nvSpPr>
          <p:cNvPr id="93" name="Rechteck 46"/>
          <p:cNvSpPr/>
          <p:nvPr/>
        </p:nvSpPr>
        <p:spPr>
          <a:xfrm>
            <a:off x="5334000" y="4640580"/>
            <a:ext cx="4083050" cy="692746"/>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216000" lvl="0" indent="-216000" defTabSz="762000" eaLnBrk="0" hangingPunct="0">
              <a:lnSpc>
                <a:spcPts val="1200"/>
              </a:lnSpc>
              <a:spcBef>
                <a:spcPts val="0"/>
              </a:spcBef>
              <a:spcAft>
                <a:spcPts val="0"/>
              </a:spcAft>
              <a:buClr>
                <a:schemeClr val="tx2"/>
              </a:buClr>
              <a:buSzPct val="100000"/>
              <a:buFont typeface="Univers for KPMG Light" panose="020B0403020202020204" pitchFamily="34" charset="0"/>
              <a:buChar char="—"/>
            </a:pPr>
            <a:r>
              <a:rPr lang="en-US" sz="800" dirty="0" smtClean="0">
                <a:solidFill>
                  <a:schemeClr val="tx1"/>
                </a:solidFill>
                <a:cs typeface="Arial" charset="0"/>
              </a:rPr>
              <a:t>As a result of the good gas-barrier properties, PET is preferred for packaging of carbonated beverages</a:t>
            </a:r>
          </a:p>
          <a:p>
            <a:pPr marL="216000" indent="-216000" defTabSz="762000" eaLnBrk="0" hangingPunct="0">
              <a:lnSpc>
                <a:spcPts val="1200"/>
              </a:lnSpc>
              <a:spcBef>
                <a:spcPts val="0"/>
              </a:spcBef>
              <a:spcAft>
                <a:spcPts val="0"/>
              </a:spcAft>
              <a:buClr>
                <a:schemeClr val="tx2"/>
              </a:buClr>
              <a:buSzPct val="100000"/>
              <a:buFont typeface="Univers for KPMG Light" panose="020B0403020202020204" pitchFamily="34" charset="0"/>
              <a:buChar char="—"/>
            </a:pPr>
            <a:r>
              <a:rPr lang="en-US" sz="800" dirty="0" smtClean="0">
                <a:solidFill>
                  <a:schemeClr val="tx1"/>
                </a:solidFill>
                <a:cs typeface="Arial" charset="0"/>
              </a:rPr>
              <a:t>High rigidity, low moisture absorption, transparency and low expansion under heat allow it to be used in various applications</a:t>
            </a:r>
          </a:p>
        </p:txBody>
      </p:sp>
      <p:sp>
        <p:nvSpPr>
          <p:cNvPr id="94" name="Rechteck 46"/>
          <p:cNvSpPr/>
          <p:nvPr/>
        </p:nvSpPr>
        <p:spPr>
          <a:xfrm>
            <a:off x="3263677" y="4640580"/>
            <a:ext cx="2012306" cy="692746"/>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216000" lvl="0" indent="-216000" defTabSz="762000" eaLnBrk="0" hangingPunct="0">
              <a:lnSpc>
                <a:spcPts val="1200"/>
              </a:lnSpc>
              <a:spcBef>
                <a:spcPts val="0"/>
              </a:spcBef>
              <a:spcAft>
                <a:spcPts val="0"/>
              </a:spcAft>
              <a:buClr>
                <a:schemeClr val="tx2"/>
              </a:buClr>
              <a:buSzPct val="100000"/>
              <a:buFont typeface="Univers for KPMG Light" panose="020B0403020202020204" pitchFamily="34" charset="0"/>
              <a:buChar char="—"/>
              <a:defRPr/>
            </a:pPr>
            <a:r>
              <a:rPr lang="en-US" sz="800" dirty="0" smtClean="0">
                <a:solidFill>
                  <a:schemeClr val="tx1"/>
                </a:solidFill>
                <a:cs typeface="Arial" charset="0"/>
              </a:rPr>
              <a:t>Types of plastic are characterized by good separation, resistance to chemicals, electricity and impact and low absorption of moisture</a:t>
            </a:r>
          </a:p>
        </p:txBody>
      </p:sp>
      <p:sp>
        <p:nvSpPr>
          <p:cNvPr id="95" name="Rechteck 46"/>
          <p:cNvSpPr/>
          <p:nvPr/>
        </p:nvSpPr>
        <p:spPr>
          <a:xfrm>
            <a:off x="5332731" y="2225040"/>
            <a:ext cx="2012306" cy="132588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216000" lvl="0" indent="-216000" defTabSz="762000" eaLnBrk="0" hangingPunct="0">
              <a:lnSpc>
                <a:spcPts val="1100"/>
              </a:lnSpc>
              <a:spcBef>
                <a:spcPts val="0"/>
              </a:spcBef>
              <a:spcAft>
                <a:spcPts val="0"/>
              </a:spcAft>
              <a:buClr>
                <a:schemeClr val="tx2"/>
              </a:buClr>
              <a:buSzPct val="100000"/>
              <a:buFont typeface="Univers for KPMG Light" panose="020B0403020202020204" pitchFamily="34" charset="0"/>
              <a:buChar char="—"/>
              <a:defRPr/>
            </a:pPr>
            <a:r>
              <a:rPr lang="en-US" sz="800" b="1" dirty="0" smtClean="0">
                <a:solidFill>
                  <a:schemeClr val="tx1"/>
                </a:solidFill>
                <a:cs typeface="Arial" charset="0"/>
              </a:rPr>
              <a:t>PET bottles: </a:t>
            </a:r>
            <a:r>
              <a:rPr lang="en-US" sz="800" dirty="0" smtClean="0">
                <a:solidFill>
                  <a:schemeClr val="tx1"/>
                </a:solidFill>
                <a:cs typeface="Arial" charset="0"/>
              </a:rPr>
              <a:t>Since their introduction at the end of the 80s they have replaced other packaging such as glass, paper and cans. The portion of the worldwide production of drinking packages has increased steadily from 33% in 2005 to a forecast of 42% in 2015</a:t>
            </a:r>
          </a:p>
        </p:txBody>
      </p:sp>
      <p:sp>
        <p:nvSpPr>
          <p:cNvPr id="96" name="Rechteck 54"/>
          <p:cNvSpPr/>
          <p:nvPr/>
        </p:nvSpPr>
        <p:spPr>
          <a:xfrm>
            <a:off x="5332731" y="1926688"/>
            <a:ext cx="2012306" cy="258891"/>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65088" indent="-65088" algn="ctr"/>
            <a:r>
              <a:rPr lang="en-US" sz="900" b="1" dirty="0" smtClean="0">
                <a:solidFill>
                  <a:schemeClr val="tx2"/>
                </a:solidFill>
              </a:rPr>
              <a:t>Primarily used for drinking bottles</a:t>
            </a:r>
          </a:p>
        </p:txBody>
      </p:sp>
      <p:sp>
        <p:nvSpPr>
          <p:cNvPr id="97" name="Rechteck 46"/>
          <p:cNvSpPr/>
          <p:nvPr/>
        </p:nvSpPr>
        <p:spPr>
          <a:xfrm>
            <a:off x="7401785" y="3589020"/>
            <a:ext cx="2012306" cy="100584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179388" indent="-179388" defTabSz="762000" eaLnBrk="0" hangingPunct="0">
              <a:lnSpc>
                <a:spcPct val="90000"/>
              </a:lnSpc>
              <a:spcBef>
                <a:spcPts val="0"/>
              </a:spcBef>
              <a:spcAft>
                <a:spcPts val="0"/>
              </a:spcAft>
              <a:buClr>
                <a:srgbClr val="97989A"/>
              </a:buClr>
              <a:buFont typeface="Arial" pitchFamily="34" charset="0"/>
              <a:buChar char="■"/>
            </a:pPr>
            <a:endParaRPr lang="en-US" sz="900" dirty="0">
              <a:solidFill>
                <a:schemeClr val="tx1"/>
              </a:solidFill>
              <a:cs typeface="Arial" charset="0"/>
            </a:endParaRPr>
          </a:p>
        </p:txBody>
      </p:sp>
      <p:sp>
        <p:nvSpPr>
          <p:cNvPr id="98" name="Rechteck 46"/>
          <p:cNvSpPr/>
          <p:nvPr/>
        </p:nvSpPr>
        <p:spPr>
          <a:xfrm>
            <a:off x="7401785" y="2225040"/>
            <a:ext cx="2012306" cy="1325880"/>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marL="216000" indent="-216000" defTabSz="762000" eaLnBrk="0" hangingPunct="0">
              <a:lnSpc>
                <a:spcPts val="1200"/>
              </a:lnSpc>
              <a:spcBef>
                <a:spcPts val="0"/>
              </a:spcBef>
              <a:spcAft>
                <a:spcPts val="0"/>
              </a:spcAft>
              <a:buClr>
                <a:schemeClr val="tx2"/>
              </a:buClr>
              <a:buFont typeface="Univers for KPMG Light" panose="020B0403020202020204" pitchFamily="34" charset="0"/>
              <a:buChar char="—"/>
            </a:pPr>
            <a:r>
              <a:rPr lang="en-US" sz="800" b="1" dirty="0" smtClean="0">
                <a:solidFill>
                  <a:schemeClr val="tx1"/>
                </a:solidFill>
                <a:cs typeface="Arial" charset="0"/>
              </a:rPr>
              <a:t>Packaging </a:t>
            </a:r>
            <a:r>
              <a:rPr lang="en-US" sz="800" dirty="0" smtClean="0">
                <a:solidFill>
                  <a:schemeClr val="tx1"/>
                </a:solidFill>
                <a:cs typeface="Arial" charset="0"/>
              </a:rPr>
              <a:t>(food, cosmetics)</a:t>
            </a:r>
          </a:p>
          <a:p>
            <a:pPr marL="216000" indent="-216000" defTabSz="762000" eaLnBrk="0" hangingPunct="0">
              <a:lnSpc>
                <a:spcPts val="1200"/>
              </a:lnSpc>
              <a:spcBef>
                <a:spcPts val="0"/>
              </a:spcBef>
              <a:spcAft>
                <a:spcPts val="0"/>
              </a:spcAft>
              <a:buClr>
                <a:schemeClr val="tx2"/>
              </a:buClr>
              <a:buFont typeface="Univers for KPMG Light" panose="020B0403020202020204" pitchFamily="34" charset="0"/>
              <a:buChar char="—"/>
            </a:pPr>
            <a:r>
              <a:rPr lang="en-US" sz="800" b="1" dirty="0" smtClean="0">
                <a:solidFill>
                  <a:schemeClr val="tx1"/>
                </a:solidFill>
                <a:cs typeface="Arial" charset="0"/>
              </a:rPr>
              <a:t>Food industry </a:t>
            </a:r>
            <a:r>
              <a:rPr lang="en-US" sz="800" dirty="0" smtClean="0">
                <a:solidFill>
                  <a:schemeClr val="tx1"/>
                </a:solidFill>
                <a:cs typeface="Arial" charset="0"/>
              </a:rPr>
              <a:t>(transport containers, deep freezing)</a:t>
            </a:r>
          </a:p>
          <a:p>
            <a:pPr marL="216000" indent="-216000" defTabSz="762000" eaLnBrk="0" hangingPunct="0">
              <a:lnSpc>
                <a:spcPts val="1200"/>
              </a:lnSpc>
              <a:spcBef>
                <a:spcPts val="0"/>
              </a:spcBef>
              <a:spcAft>
                <a:spcPts val="0"/>
              </a:spcAft>
              <a:buClr>
                <a:schemeClr val="tx2"/>
              </a:buClr>
              <a:buFont typeface="Univers for KPMG Light" panose="020B0403020202020204" pitchFamily="34" charset="0"/>
              <a:buChar char="—"/>
            </a:pPr>
            <a:r>
              <a:rPr lang="en-US" sz="800" b="1" dirty="0" smtClean="0">
                <a:solidFill>
                  <a:schemeClr val="tx1"/>
                </a:solidFill>
                <a:cs typeface="Arial" charset="0"/>
              </a:rPr>
              <a:t>Furniture construction </a:t>
            </a:r>
            <a:r>
              <a:rPr lang="en-US" sz="800" dirty="0" smtClean="0">
                <a:solidFill>
                  <a:schemeClr val="tx1"/>
                </a:solidFill>
                <a:cs typeface="Arial" charset="0"/>
              </a:rPr>
              <a:t>(Plexiglas, cabinet doors)</a:t>
            </a:r>
          </a:p>
          <a:p>
            <a:pPr marL="216000" indent="-216000" defTabSz="762000" eaLnBrk="0" hangingPunct="0">
              <a:lnSpc>
                <a:spcPts val="1200"/>
              </a:lnSpc>
              <a:spcBef>
                <a:spcPts val="0"/>
              </a:spcBef>
              <a:spcAft>
                <a:spcPts val="0"/>
              </a:spcAft>
              <a:buClr>
                <a:schemeClr val="tx2"/>
              </a:buClr>
              <a:buFont typeface="Univers for KPMG Light" panose="020B0403020202020204" pitchFamily="34" charset="0"/>
              <a:buChar char="—"/>
            </a:pPr>
            <a:r>
              <a:rPr lang="en-US" sz="800" b="1" dirty="0" smtClean="0">
                <a:solidFill>
                  <a:schemeClr val="tx1"/>
                </a:solidFill>
                <a:cs typeface="Arial" charset="0"/>
              </a:rPr>
              <a:t>Electro-industry</a:t>
            </a:r>
            <a:r>
              <a:rPr lang="en-US" sz="800" dirty="0" smtClean="0">
                <a:solidFill>
                  <a:schemeClr val="tx1"/>
                </a:solidFill>
                <a:cs typeface="Arial" charset="0"/>
              </a:rPr>
              <a:t> (lampshades, fittings)</a:t>
            </a:r>
          </a:p>
        </p:txBody>
      </p:sp>
      <p:sp>
        <p:nvSpPr>
          <p:cNvPr id="99" name="Rechteck 54"/>
          <p:cNvSpPr/>
          <p:nvPr/>
        </p:nvSpPr>
        <p:spPr>
          <a:xfrm>
            <a:off x="7401785" y="1926688"/>
            <a:ext cx="2012306" cy="258891"/>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65088" indent="-65088" algn="ctr"/>
            <a:r>
              <a:rPr lang="en-US" sz="900" b="1" dirty="0" smtClean="0">
                <a:solidFill>
                  <a:schemeClr val="tx2"/>
                </a:solidFill>
              </a:rPr>
              <a:t>Blisters, shells and other packages</a:t>
            </a:r>
          </a:p>
        </p:txBody>
      </p:sp>
      <p:sp>
        <p:nvSpPr>
          <p:cNvPr id="100" name="Rechteck 46"/>
          <p:cNvSpPr/>
          <p:nvPr/>
        </p:nvSpPr>
        <p:spPr>
          <a:xfrm>
            <a:off x="3263677" y="5387974"/>
            <a:ext cx="1479436" cy="633313"/>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216000" indent="-216000" defTabSz="762000" eaLnBrk="0" hangingPunct="0">
              <a:lnSpc>
                <a:spcPct val="90000"/>
              </a:lnSpc>
              <a:spcBef>
                <a:spcPts val="0"/>
              </a:spcBef>
              <a:spcAft>
                <a:spcPts val="0"/>
              </a:spcAft>
              <a:buClr>
                <a:schemeClr val="tx2"/>
              </a:buClr>
              <a:buFont typeface="Univers for KPMG Light" panose="020B0403020202020204" pitchFamily="34" charset="0"/>
              <a:buChar char="—"/>
            </a:pPr>
            <a:r>
              <a:rPr lang="en-US" sz="800" dirty="0" smtClean="0">
                <a:solidFill>
                  <a:schemeClr val="tx1"/>
                </a:solidFill>
                <a:cs typeface="Arial" charset="0"/>
              </a:rPr>
              <a:t>ca. 12% recycling rate in Europe (26% in DE for commercial and production waste)</a:t>
            </a:r>
            <a:endParaRPr lang="en-US" sz="800" dirty="0">
              <a:solidFill>
                <a:schemeClr val="tx1"/>
              </a:solidFill>
              <a:cs typeface="Arial" charset="0"/>
            </a:endParaRPr>
          </a:p>
        </p:txBody>
      </p:sp>
      <p:sp>
        <p:nvSpPr>
          <p:cNvPr id="101" name="Rechteck 46"/>
          <p:cNvSpPr/>
          <p:nvPr/>
        </p:nvSpPr>
        <p:spPr>
          <a:xfrm>
            <a:off x="5334000" y="5387974"/>
            <a:ext cx="1467814" cy="633313"/>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216000" indent="-216000" defTabSz="762000" eaLnBrk="0" hangingPunct="0">
              <a:lnSpc>
                <a:spcPct val="90000"/>
              </a:lnSpc>
              <a:spcBef>
                <a:spcPts val="0"/>
              </a:spcBef>
              <a:spcAft>
                <a:spcPts val="0"/>
              </a:spcAft>
              <a:buClr>
                <a:schemeClr val="tx2"/>
              </a:buClr>
              <a:buFont typeface="Univers for KPMG Light" panose="020B0403020202020204" pitchFamily="34" charset="0"/>
              <a:buChar char="—"/>
            </a:pPr>
            <a:r>
              <a:rPr lang="en-US" sz="800" dirty="0" smtClean="0">
                <a:solidFill>
                  <a:schemeClr val="tx1"/>
                </a:solidFill>
                <a:cs typeface="Arial" charset="0"/>
              </a:rPr>
              <a:t>ca. 51% recycling rate in Europe (80% in DE)</a:t>
            </a:r>
            <a:endParaRPr lang="en-US" sz="800" dirty="0">
              <a:solidFill>
                <a:schemeClr val="tx1"/>
              </a:solidFill>
              <a:cs typeface="Arial" charset="0"/>
            </a:endParaRPr>
          </a:p>
        </p:txBody>
      </p:sp>
      <p:sp>
        <p:nvSpPr>
          <p:cNvPr id="102" name="Rechteck 46"/>
          <p:cNvSpPr/>
          <p:nvPr/>
        </p:nvSpPr>
        <p:spPr>
          <a:xfrm>
            <a:off x="7404744" y="5387974"/>
            <a:ext cx="1480200" cy="633313"/>
          </a:xfrm>
          <a:prstGeom prst="rect">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marL="216000" indent="-216000" defTabSz="762000" eaLnBrk="0" hangingPunct="0">
              <a:lnSpc>
                <a:spcPct val="90000"/>
              </a:lnSpc>
              <a:spcBef>
                <a:spcPts val="0"/>
              </a:spcBef>
              <a:spcAft>
                <a:spcPts val="0"/>
              </a:spcAft>
              <a:buClr>
                <a:schemeClr val="tx2"/>
              </a:buClr>
              <a:buFont typeface="Univers for KPMG Light" panose="020B0403020202020204" pitchFamily="34" charset="0"/>
              <a:buChar char="—"/>
            </a:pPr>
            <a:r>
              <a:rPr lang="en-US" sz="800" dirty="0" smtClean="0">
                <a:solidFill>
                  <a:schemeClr val="tx1"/>
                </a:solidFill>
                <a:cs typeface="Arial" charset="0"/>
              </a:rPr>
              <a:t>ca. 20% recycling rate in DE; not systematically collected and recycled in other countries</a:t>
            </a:r>
            <a:endParaRPr lang="en-US" sz="800" dirty="0">
              <a:solidFill>
                <a:schemeClr val="tx1"/>
              </a:solidFill>
              <a:cs typeface="Arial" charset="0"/>
            </a:endParaRPr>
          </a:p>
        </p:txBody>
      </p:sp>
      <p:sp>
        <p:nvSpPr>
          <p:cNvPr id="103" name="Oval 30"/>
          <p:cNvSpPr/>
          <p:nvPr>
            <p:custDataLst>
              <p:tags r:id="rId2"/>
            </p:custDataLst>
          </p:nvPr>
        </p:nvSpPr>
        <p:spPr bwMode="auto">
          <a:xfrm>
            <a:off x="4907835" y="5581649"/>
            <a:ext cx="252000" cy="252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dirty="0"/>
          </a:p>
        </p:txBody>
      </p:sp>
      <p:sp>
        <p:nvSpPr>
          <p:cNvPr id="104" name="Arc 31"/>
          <p:cNvSpPr/>
          <p:nvPr>
            <p:custDataLst>
              <p:tags r:id="rId3"/>
            </p:custDataLst>
          </p:nvPr>
        </p:nvSpPr>
        <p:spPr bwMode="gray">
          <a:xfrm>
            <a:off x="4912598" y="5581650"/>
            <a:ext cx="231654" cy="244473"/>
          </a:xfrm>
          <a:prstGeom prst="arc">
            <a:avLst>
              <a:gd name="adj1" fmla="val 16200000"/>
              <a:gd name="adj2" fmla="val 19594207"/>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105" name="Oval 32"/>
          <p:cNvSpPr/>
          <p:nvPr>
            <p:custDataLst>
              <p:tags r:id="rId4"/>
            </p:custDataLst>
          </p:nvPr>
        </p:nvSpPr>
        <p:spPr bwMode="auto">
          <a:xfrm>
            <a:off x="6976193" y="5581649"/>
            <a:ext cx="252000" cy="252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dirty="0"/>
          </a:p>
        </p:txBody>
      </p:sp>
      <p:sp>
        <p:nvSpPr>
          <p:cNvPr id="106" name="Arc 33"/>
          <p:cNvSpPr/>
          <p:nvPr>
            <p:custDataLst>
              <p:tags r:id="rId5"/>
            </p:custDataLst>
          </p:nvPr>
        </p:nvSpPr>
        <p:spPr bwMode="gray">
          <a:xfrm>
            <a:off x="6976193" y="5581649"/>
            <a:ext cx="252000" cy="252000"/>
          </a:xfrm>
          <a:prstGeom prst="arc">
            <a:avLst>
              <a:gd name="adj1" fmla="val 16200000"/>
              <a:gd name="adj2" fmla="val 540000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107" name="Oval 34"/>
          <p:cNvSpPr/>
          <p:nvPr>
            <p:custDataLst>
              <p:tags r:id="rId6"/>
            </p:custDataLst>
          </p:nvPr>
        </p:nvSpPr>
        <p:spPr bwMode="auto">
          <a:xfrm>
            <a:off x="9043047" y="5583237"/>
            <a:ext cx="252000" cy="252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dirty="0"/>
          </a:p>
        </p:txBody>
      </p:sp>
      <p:sp>
        <p:nvSpPr>
          <p:cNvPr id="108" name="Rechteck 57"/>
          <p:cNvSpPr/>
          <p:nvPr/>
        </p:nvSpPr>
        <p:spPr>
          <a:xfrm>
            <a:off x="2447922" y="1934307"/>
            <a:ext cx="752576" cy="2660553"/>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Use</a:t>
            </a:r>
            <a:endParaRPr lang="en-US" sz="900" b="1" dirty="0"/>
          </a:p>
        </p:txBody>
      </p:sp>
      <p:pic>
        <p:nvPicPr>
          <p:cNvPr id="120" name="Picture 7" descr="http://www.landhandel-babilon.de/s/cc_images/cache_2426547771.png?t=1348488900"/>
          <p:cNvPicPr>
            <a:picLocks noChangeAspect="1" noChangeArrowheads="1"/>
          </p:cNvPicPr>
          <p:nvPr/>
        </p:nvPicPr>
        <p:blipFill>
          <a:blip r:embed="rId11" cstate="print"/>
          <a:srcRect/>
          <a:stretch>
            <a:fillRect/>
          </a:stretch>
        </p:blipFill>
        <p:spPr bwMode="auto">
          <a:xfrm>
            <a:off x="4324033" y="3648878"/>
            <a:ext cx="635720" cy="381026"/>
          </a:xfrm>
          <a:prstGeom prst="rect">
            <a:avLst/>
          </a:prstGeom>
          <a:noFill/>
        </p:spPr>
      </p:pic>
      <p:pic>
        <p:nvPicPr>
          <p:cNvPr id="121" name="Picture 18" descr="http://www.packaktuell.ch/imageresizer.aspx?image=/media/75521/paletten-stretchfolien.jpg&amp;width=225"/>
          <p:cNvPicPr>
            <a:picLocks noChangeAspect="1" noChangeArrowheads="1"/>
          </p:cNvPicPr>
          <p:nvPr/>
        </p:nvPicPr>
        <p:blipFill>
          <a:blip r:embed="rId12" cstate="print"/>
          <a:srcRect/>
          <a:stretch>
            <a:fillRect/>
          </a:stretch>
        </p:blipFill>
        <p:spPr bwMode="auto">
          <a:xfrm>
            <a:off x="4451032" y="4063849"/>
            <a:ext cx="578968" cy="434424"/>
          </a:xfrm>
          <a:prstGeom prst="rect">
            <a:avLst/>
          </a:prstGeom>
          <a:noFill/>
          <a:ln>
            <a:solidFill>
              <a:schemeClr val="bg1">
                <a:lumMod val="65000"/>
              </a:schemeClr>
            </a:solidFill>
          </a:ln>
        </p:spPr>
      </p:pic>
      <p:pic>
        <p:nvPicPr>
          <p:cNvPr id="122" name="Picture 9" descr="http://www.web-toolbox.net/maus/fotos-seite/250-drainagerohre.jpg"/>
          <p:cNvPicPr>
            <a:picLocks noChangeAspect="1" noChangeArrowheads="1"/>
          </p:cNvPicPr>
          <p:nvPr/>
        </p:nvPicPr>
        <p:blipFill>
          <a:blip r:embed="rId13" cstate="print"/>
          <a:srcRect/>
          <a:stretch>
            <a:fillRect/>
          </a:stretch>
        </p:blipFill>
        <p:spPr bwMode="auto">
          <a:xfrm>
            <a:off x="3509645" y="4111475"/>
            <a:ext cx="523207" cy="393452"/>
          </a:xfrm>
          <a:prstGeom prst="rect">
            <a:avLst/>
          </a:prstGeom>
          <a:noFill/>
        </p:spPr>
      </p:pic>
      <p:pic>
        <p:nvPicPr>
          <p:cNvPr id="123" name="Picture 11" descr="http://www.fair-packung.de/media/catalog/product/cache/1/image/228x/9df78eab33525d08d6e5fb8d27136e95/b/l/blauer_sack.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3390582" y="3582134"/>
            <a:ext cx="624083" cy="624083"/>
          </a:xfrm>
          <a:prstGeom prst="rect">
            <a:avLst/>
          </a:prstGeom>
          <a:noFill/>
        </p:spPr>
      </p:pic>
      <p:pic>
        <p:nvPicPr>
          <p:cNvPr id="124" name="Picture 14"/>
          <p:cNvPicPr>
            <a:picLocks noChangeAspect="1" noChangeArrowheads="1"/>
          </p:cNvPicPr>
          <p:nvPr/>
        </p:nvPicPr>
        <p:blipFill>
          <a:blip r:embed="rId15" cstate="print">
            <a:clrChange>
              <a:clrFrom>
                <a:srgbClr val="FCFFFF"/>
              </a:clrFrom>
              <a:clrTo>
                <a:srgbClr val="FCFFFF">
                  <a:alpha val="0"/>
                </a:srgbClr>
              </a:clrTo>
            </a:clrChange>
          </a:blip>
          <a:srcRect/>
          <a:stretch>
            <a:fillRect/>
          </a:stretch>
        </p:blipFill>
        <p:spPr bwMode="auto">
          <a:xfrm>
            <a:off x="6195377" y="3755413"/>
            <a:ext cx="404253" cy="667897"/>
          </a:xfrm>
          <a:prstGeom prst="rect">
            <a:avLst/>
          </a:prstGeom>
          <a:noFill/>
          <a:ln w="9525">
            <a:noFill/>
            <a:miter lim="800000"/>
            <a:headEnd/>
            <a:tailEnd/>
          </a:ln>
        </p:spPr>
      </p:pic>
      <p:pic>
        <p:nvPicPr>
          <p:cNvPr id="125" name="Picture 23" descr="Vollbild anzeigen"/>
          <p:cNvPicPr>
            <a:picLocks noChangeAspect="1" noChangeArrowheads="1"/>
          </p:cNvPicPr>
          <p:nvPr/>
        </p:nvPicPr>
        <p:blipFill>
          <a:blip r:embed="rId16" cstate="print">
            <a:clrChange>
              <a:clrFrom>
                <a:srgbClr val="FFFEFF"/>
              </a:clrFrom>
              <a:clrTo>
                <a:srgbClr val="FFFEFF">
                  <a:alpha val="0"/>
                </a:srgbClr>
              </a:clrTo>
            </a:clrChange>
          </a:blip>
          <a:srcRect/>
          <a:stretch>
            <a:fillRect/>
          </a:stretch>
        </p:blipFill>
        <p:spPr bwMode="auto">
          <a:xfrm>
            <a:off x="7481221" y="3634590"/>
            <a:ext cx="540502" cy="361902"/>
          </a:xfrm>
          <a:prstGeom prst="rect">
            <a:avLst/>
          </a:prstGeom>
          <a:noFill/>
        </p:spPr>
      </p:pic>
      <p:pic>
        <p:nvPicPr>
          <p:cNvPr id="126" name="Picture 15"/>
          <p:cNvPicPr>
            <a:picLocks noChangeAspect="1" noChangeArrowheads="1"/>
          </p:cNvPicPr>
          <p:nvPr/>
        </p:nvPicPr>
        <p:blipFill>
          <a:blip r:embed="rId17" cstate="print">
            <a:clrChange>
              <a:clrFrom>
                <a:srgbClr val="D8E3E9"/>
              </a:clrFrom>
              <a:clrTo>
                <a:srgbClr val="D8E3E9">
                  <a:alpha val="0"/>
                </a:srgbClr>
              </a:clrTo>
            </a:clrChange>
          </a:blip>
          <a:srcRect/>
          <a:stretch>
            <a:fillRect/>
          </a:stretch>
        </p:blipFill>
        <p:spPr bwMode="auto">
          <a:xfrm>
            <a:off x="7845083" y="3947654"/>
            <a:ext cx="543600" cy="556242"/>
          </a:xfrm>
          <a:prstGeom prst="rect">
            <a:avLst/>
          </a:prstGeom>
          <a:noFill/>
          <a:ln w="9525">
            <a:noFill/>
            <a:miter lim="800000"/>
            <a:headEnd/>
            <a:tailEnd/>
          </a:ln>
        </p:spPr>
      </p:pic>
      <p:pic>
        <p:nvPicPr>
          <p:cNvPr id="127" name="Picture 8" descr="http://img.dooyoo.de/DE_DE/orig/1/4/0/1/7/1401702.jpg"/>
          <p:cNvPicPr>
            <a:picLocks noChangeAspect="1" noChangeArrowheads="1"/>
          </p:cNvPicPr>
          <p:nvPr/>
        </p:nvPicPr>
        <p:blipFill>
          <a:blip r:embed="rId18" cstate="print">
            <a:clrChange>
              <a:clrFrom>
                <a:srgbClr val="FFFEFF"/>
              </a:clrFrom>
              <a:clrTo>
                <a:srgbClr val="FFFEFF">
                  <a:alpha val="0"/>
                </a:srgbClr>
              </a:clrTo>
            </a:clrChange>
          </a:blip>
          <a:srcRect/>
          <a:stretch>
            <a:fillRect/>
          </a:stretch>
        </p:blipFill>
        <p:spPr bwMode="auto">
          <a:xfrm>
            <a:off x="8638540" y="4033158"/>
            <a:ext cx="719282" cy="529871"/>
          </a:xfrm>
          <a:prstGeom prst="rect">
            <a:avLst/>
          </a:prstGeom>
          <a:noFill/>
        </p:spPr>
      </p:pic>
      <p:pic>
        <p:nvPicPr>
          <p:cNvPr id="128" name="Picture 12" descr="http://picture.yatego.com/images/4684fc3fae25f9.8/Mundspuelbecherblau-kqh/3000-mundsplbecher-blau-180-ml-plastikbecher.jpg"/>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8361045" y="3643544"/>
            <a:ext cx="467931" cy="467931"/>
          </a:xfrm>
          <a:prstGeom prst="rect">
            <a:avLst/>
          </a:prstGeom>
          <a:noFill/>
        </p:spPr>
      </p:pic>
      <p:pic>
        <p:nvPicPr>
          <p:cNvPr id="129" name="Picture 16" descr="http://img.dooyoo.de/DE_DE/orig/0/3/4/6/2/346218.jpg"/>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6593840" y="3706696"/>
            <a:ext cx="765331" cy="765331"/>
          </a:xfrm>
          <a:prstGeom prst="rect">
            <a:avLst/>
          </a:prstGeom>
          <a:noFill/>
        </p:spPr>
      </p:pic>
      <p:pic>
        <p:nvPicPr>
          <p:cNvPr id="130" name="Picture 20" descr="http://s390354675.online.de/productpictures/large_Mineralwasser_still_1,5_l.jpg"/>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5296853" y="3691893"/>
            <a:ext cx="838458" cy="794936"/>
          </a:xfrm>
          <a:prstGeom prst="rect">
            <a:avLst/>
          </a:prstGeom>
          <a:noFill/>
        </p:spPr>
      </p:pic>
      <p:sp>
        <p:nvSpPr>
          <p:cNvPr id="148" name="Text Box 39"/>
          <p:cNvSpPr txBox="1">
            <a:spLocks noChangeArrowheads="1"/>
          </p:cNvSpPr>
          <p:nvPr/>
        </p:nvSpPr>
        <p:spPr bwMode="auto">
          <a:xfrm>
            <a:off x="2456815" y="6032331"/>
            <a:ext cx="3090545" cy="92333"/>
          </a:xfrm>
          <a:prstGeom prst="rect">
            <a:avLst/>
          </a:prstGeom>
          <a:noFill/>
          <a:ln w="9525" algn="ctr">
            <a:noFill/>
            <a:miter lim="800000"/>
            <a:headEnd/>
            <a:tailEnd/>
          </a:ln>
          <a:effectLst/>
        </p:spPr>
        <p:txBody>
          <a:bodyPr wrap="square" lIns="0" tIns="0" rIns="0" bIns="0" anchor="b">
            <a:spAutoFit/>
          </a:bodyPr>
          <a:lstStyle/>
          <a:p>
            <a:pPr>
              <a:tabLst>
                <a:tab pos="628650" algn="l"/>
              </a:tabLst>
            </a:pPr>
            <a:r>
              <a:rPr lang="en-US" sz="600" dirty="0" smtClean="0">
                <a:latin typeface="Arial" pitchFamily="34" charset="0"/>
                <a:cs typeface="Arial" pitchFamily="34" charset="0"/>
              </a:rPr>
              <a:t>Source: 	</a:t>
            </a:r>
            <a:r>
              <a:rPr lang="en-US" sz="600" dirty="0" smtClean="0">
                <a:cs typeface="Arial" pitchFamily="34" charset="0"/>
              </a:rPr>
              <a:t>VDD Report; Euromonitor; KPMG Interviews and analysis</a:t>
            </a:r>
          </a:p>
        </p:txBody>
      </p:sp>
      <p:sp>
        <p:nvSpPr>
          <p:cNvPr id="149" name="Ellipse 446"/>
          <p:cNvSpPr/>
          <p:nvPr>
            <p:custDataLst>
              <p:tags r:id="rId7"/>
            </p:custDataLst>
          </p:nvPr>
        </p:nvSpPr>
        <p:spPr bwMode="auto">
          <a:xfrm>
            <a:off x="3581400" y="6150927"/>
            <a:ext cx="127000" cy="127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600" dirty="0"/>
          </a:p>
        </p:txBody>
      </p:sp>
      <p:sp>
        <p:nvSpPr>
          <p:cNvPr id="150" name="TextBox 250"/>
          <p:cNvSpPr txBox="1"/>
          <p:nvPr/>
        </p:nvSpPr>
        <p:spPr>
          <a:xfrm>
            <a:off x="3751262" y="6154102"/>
            <a:ext cx="117020" cy="92333"/>
          </a:xfrm>
          <a:prstGeom prst="rect">
            <a:avLst/>
          </a:prstGeom>
          <a:noFill/>
        </p:spPr>
        <p:txBody>
          <a:bodyPr wrap="none" lIns="0" tIns="0" rIns="0" bIns="0" rtlCol="0">
            <a:spAutoFit/>
          </a:bodyPr>
          <a:lstStyle/>
          <a:p>
            <a:r>
              <a:rPr lang="en-US" sz="600" dirty="0" smtClean="0"/>
              <a:t>low</a:t>
            </a:r>
          </a:p>
        </p:txBody>
      </p:sp>
      <p:sp>
        <p:nvSpPr>
          <p:cNvPr id="151" name="TextBox 250"/>
          <p:cNvSpPr txBox="1"/>
          <p:nvPr/>
        </p:nvSpPr>
        <p:spPr>
          <a:xfrm>
            <a:off x="3243262" y="6154102"/>
            <a:ext cx="147476" cy="92333"/>
          </a:xfrm>
          <a:prstGeom prst="rect">
            <a:avLst/>
          </a:prstGeom>
          <a:noFill/>
        </p:spPr>
        <p:txBody>
          <a:bodyPr wrap="none" lIns="0" tIns="0" rIns="0" bIns="0" rtlCol="0">
            <a:spAutoFit/>
          </a:bodyPr>
          <a:lstStyle/>
          <a:p>
            <a:r>
              <a:rPr lang="en-US" sz="600" dirty="0" smtClean="0"/>
              <a:t>high</a:t>
            </a:r>
          </a:p>
        </p:txBody>
      </p:sp>
      <p:sp>
        <p:nvSpPr>
          <p:cNvPr id="152" name="Ellipse 446"/>
          <p:cNvSpPr/>
          <p:nvPr>
            <p:custDataLst>
              <p:tags r:id="rId8"/>
            </p:custDataLst>
          </p:nvPr>
        </p:nvSpPr>
        <p:spPr bwMode="auto">
          <a:xfrm>
            <a:off x="3065462" y="6150927"/>
            <a:ext cx="127000" cy="127000"/>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600" dirty="0"/>
          </a:p>
        </p:txBody>
      </p:sp>
      <p:sp>
        <p:nvSpPr>
          <p:cNvPr id="153" name="TextBox 250"/>
          <p:cNvSpPr txBox="1"/>
          <p:nvPr/>
        </p:nvSpPr>
        <p:spPr>
          <a:xfrm>
            <a:off x="2456815" y="6169342"/>
            <a:ext cx="511358" cy="92333"/>
          </a:xfrm>
          <a:prstGeom prst="rect">
            <a:avLst/>
          </a:prstGeom>
          <a:noFill/>
        </p:spPr>
        <p:txBody>
          <a:bodyPr wrap="none" lIns="0" tIns="0" rIns="0" bIns="0" rtlCol="0">
            <a:spAutoFit/>
          </a:bodyPr>
          <a:lstStyle/>
          <a:p>
            <a:r>
              <a:rPr lang="en-US" sz="600" dirty="0" smtClean="0"/>
              <a:t>Recycling rate:</a:t>
            </a:r>
          </a:p>
        </p:txBody>
      </p:sp>
    </p:spTree>
    <p:extLst>
      <p:ext uri="{BB962C8B-B14F-4D97-AF65-F5344CB8AC3E}">
        <p14:creationId xmlns:p14="http://schemas.microsoft.com/office/powerpoint/2010/main" val="19359252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EB6w.c.JBUuzr1p5EkikM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i95nZ8Qnt06PK88GCmund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3JV6GC7CW0Cjy2OQFLhKn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NxUvQd4Gx0eCabDb69t2l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KOgV2jc6Ey5JNTh.SujW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d44FzPE30O.uWlSw6aeC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pgBhxyO4cUGUcCeRWyWtC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UuZixW2hY06MDiRi0K51d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CM.YSB1VfE.RS77spkA5W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y1vPWJqh0kiQrWsAGadx2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gJ7Fs2DdqE.S6NakfO1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WF_uRUBJE6A7K9YTGkRn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LBo9GE3zLEGRGSZavVjJN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_hovE0sgyk6tCrgMnghxZ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CXUhsPF7kW6oyROEKeNZ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2l7IlgGuJkybd0M_cYfuh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mpIeRlr2T0mmP4OyH8S3G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0qMXRccZHU2DVkRki1798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_ARgV7.OtUy7wj4aAt.X9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Irbc9Fz7DU.TUGQksz87g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y.GYOGYRFkCrr8RI2sV3m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k5iX2J1SLEWdww_xtqzm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2lje_HBZLUKc6D0hDSU5d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I3Zg7wjYG02p2E9ecBjJf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p4j9yTX.h0W_gnzvLw92k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sV4rpFxcQUqcBc5WHSRae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7F1ufsa3TkKwm1Ko5cLta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qC1fF7pzRUGGUKtu6bZEp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qT1iivoy8kmZq9KfPjduP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gZv3yU6_ikW9OUzkAAVFK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RR.PzM3Xp0uOjZtF138Ey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y5yTTZNPRUWXHS2J2ORg1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aTtVxJgkf0ixUUeWdZK08w"/>
</p:tagLst>
</file>

<file path=ppt/tags/tag1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PcV52yKlEUOpFqoKcNMo1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fEdTdaDWtk.Tn7j.Utx5u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fVoP3KU1UUCDNufinR3Vt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WCW_GXL0kaW8M1hI3agI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JMvteu8UCk.2aLc3XeSgv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sFVSeXtlrEqk4EA9ZskP_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QpxZ4TAu5kGBXQM2bWioa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mFzTDcgCEmluJlHCIdST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nb5BNV5.QE2BLPpxhrbwp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KV6r7JdFzE2U4Bvvm9QHv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wtJ3sGl8dkWEZQXmJGBne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W5.7AhjkE0GRh38znZJgu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LwRgGffbNk6XJqO5eTnWe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E2uZEXE6FEShHESOSkJy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TkWkzpT2iUmr6c42mGHVm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lP9w3pkbHkCqv9tSERgI7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TwS3Pf1LPES0Zkid9gfpd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cRU76DhSUk2S8R_1gzB5Y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Djb5.rWHLE.lORkC9PptU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u2haOa6y_EaH12TtzpfRd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FaVgOmAuCE2PKJSqcahwO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9LngsIooDk6dN_Vq6x6Hc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K_umgcpP6E6oywhxRAVJd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QWbenQN5Q0S80e0IHQgcY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sW4jcTwMbUOmW5Q7atZ5U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uwcjCDRUWkGAiMLvTsUi5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M2x3KnMQGEqchpFEMwQAd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4CZyeanL.UmaQmOIEcv.N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jhRNUWVjfEWsrcdUfHp6E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I1JpSEwMc02sEDN0Cx3MU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SExh.AChj0m6R3h5ueC64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ywjc1UT6.EGaV3iIm3d35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vZmhJFfbpEyXtQ.UmrzS8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RArK0aZW0WrYcFoEdWVV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NVb3OjBmoES3N9OdVMiuj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Db2by.qQWEyPiBdbprObc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mqVzXcYE8kiDEAOlg0pdv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OwjbkD7gO0uaHAG8Vgmom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rbDtX1h7rE2now6y.uzzv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qQpHztAM90KECd3emvzuNw"/>
</p:tagLst>
</file>

<file path=ppt/tags/tag16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6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Market Growth!Market Growth Diagramm1"/>
</p:tagLst>
</file>

<file path=ppt/tags/tag16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Market Growth!Market Growth Diagramm1"/>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Lu9KyJOXnESp2.pddwn5Rw"/>
</p:tagLst>
</file>

<file path=ppt/tags/tag1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Market Growth!Market Growth Diagramm2"/>
</p:tagLst>
</file>

<file path=ppt/tags/tag17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Market Growth!Market Growth Diagramm2"/>
  <p:tag name="WASTB" val="TRUE"/>
</p:tagLst>
</file>

<file path=ppt/tags/tag17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4.xml><?xml version="1.0" encoding="utf-8"?>
<p:tagLst xmlns:a="http://schemas.openxmlformats.org/drawingml/2006/main" xmlns:r="http://schemas.openxmlformats.org/officeDocument/2006/relationships" xmlns:p="http://schemas.openxmlformats.org/presentationml/2006/main">
  <p:tag name="FASFONT" val="Univers55"/>
</p:tagLst>
</file>

<file path=ppt/tags/tag175.xml><?xml version="1.0" encoding="utf-8"?>
<p:tagLst xmlns:a="http://schemas.openxmlformats.org/drawingml/2006/main" xmlns:r="http://schemas.openxmlformats.org/officeDocument/2006/relationships" xmlns:p="http://schemas.openxmlformats.org/presentationml/2006/main">
  <p:tag name="FASFONT" val="Univers55"/>
</p:tagLst>
</file>

<file path=ppt/tags/tag176.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1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8.xml><?xml version="1.0" encoding="utf-8"?>
<p:tagLst xmlns:a="http://schemas.openxmlformats.org/drawingml/2006/main" xmlns:r="http://schemas.openxmlformats.org/officeDocument/2006/relationships" xmlns:p="http://schemas.openxmlformats.org/presentationml/2006/main">
  <p:tag name="FASFONT" val="Univers55"/>
</p:tagLst>
</file>

<file path=ppt/tags/tag179.xml><?xml version="1.0" encoding="utf-8"?>
<p:tagLst xmlns:a="http://schemas.openxmlformats.org/drawingml/2006/main" xmlns:r="http://schemas.openxmlformats.org/officeDocument/2006/relationships" xmlns:p="http://schemas.openxmlformats.org/presentationml/2006/main">
  <p:tag name="FASFONT" val="Univers55"/>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LdbiaXqUhkiMSpZJb4.2YA"/>
</p:tagLst>
</file>

<file path=ppt/tags/tag180.xml><?xml version="1.0" encoding="utf-8"?>
<p:tagLst xmlns:a="http://schemas.openxmlformats.org/drawingml/2006/main" xmlns:r="http://schemas.openxmlformats.org/officeDocument/2006/relationships" xmlns:p="http://schemas.openxmlformats.org/presentationml/2006/main">
  <p:tag name="FASFONT" val="Univers55"/>
</p:tagLst>
</file>

<file path=ppt/tags/tag181.xml><?xml version="1.0" encoding="utf-8"?>
<p:tagLst xmlns:a="http://schemas.openxmlformats.org/drawingml/2006/main" xmlns:r="http://schemas.openxmlformats.org/officeDocument/2006/relationships" xmlns:p="http://schemas.openxmlformats.org/presentationml/2006/main">
  <p:tag name="FASFONT" val="Univers55"/>
</p:tagLst>
</file>

<file path=ppt/tags/tag182.xml><?xml version="1.0" encoding="utf-8"?>
<p:tagLst xmlns:a="http://schemas.openxmlformats.org/drawingml/2006/main" xmlns:r="http://schemas.openxmlformats.org/officeDocument/2006/relationships" xmlns:p="http://schemas.openxmlformats.org/presentationml/2006/main">
  <p:tag name="FASFONT" val="Univers55"/>
</p:tagLst>
</file>

<file path=ppt/tags/tag18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8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8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FPbcyCm0fkWm63DfbqlRx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mAfwjc95rUGopj60pVwpi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fxzkz.mPxUi59.CIiAsNU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ovLg6DuDUeRGdfo5kFFg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pOXsDm0gk.diLS.V8ONq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bK0_yfdKDk2R6__7CV.JQ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oDBVqjS3Zky0z2RBDunVN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NzmAX8CPGE6aIJ.Px2Sa1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Xz63lmx_l0CO6rqZB62va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BntPODkgE2e8bXiECPPR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7fyuO5.Uky8pGz25ueG9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wE6jyN0aWkm9xyidYhKNh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BB2zUKyco0erjBQ9BRwyu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vuMKexSKWU2T.uhH9kfDY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ciWLVRmsO0q_2nX.SGLUdg"/>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23Mi3SFaUyPpUcqpHGuyw"/>
</p:tagLst>
</file>

<file path=ppt/tags/tag20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5iy8aDPVKU2DeUYMv4a6UA"/>
</p:tagLst>
</file>

<file path=ppt/tags/tag202.xml><?xml version="1.0" encoding="utf-8"?>
<p:tagLst xmlns:a="http://schemas.openxmlformats.org/drawingml/2006/main" xmlns:r="http://schemas.openxmlformats.org/officeDocument/2006/relationships" xmlns:p="http://schemas.openxmlformats.org/presentationml/2006/main">
  <p:tag name="FASFONT" val="Univers55"/>
</p:tagLst>
</file>

<file path=ppt/tags/tag203.xml><?xml version="1.0" encoding="utf-8"?>
<p:tagLst xmlns:a="http://schemas.openxmlformats.org/drawingml/2006/main" xmlns:r="http://schemas.openxmlformats.org/officeDocument/2006/relationships" xmlns:p="http://schemas.openxmlformats.org/presentationml/2006/main">
  <p:tag name="FASFONT" val="Univers55"/>
</p:tagLst>
</file>

<file path=ppt/tags/tag204.xml><?xml version="1.0" encoding="utf-8"?>
<p:tagLst xmlns:a="http://schemas.openxmlformats.org/drawingml/2006/main" xmlns:r="http://schemas.openxmlformats.org/officeDocument/2006/relationships" xmlns:p="http://schemas.openxmlformats.org/presentationml/2006/main">
  <p:tag name="FASFONT" val="Univers55"/>
</p:tagLst>
</file>

<file path=ppt/tags/tag205.xml><?xml version="1.0" encoding="utf-8"?>
<p:tagLst xmlns:a="http://schemas.openxmlformats.org/drawingml/2006/main" xmlns:r="http://schemas.openxmlformats.org/officeDocument/2006/relationships" xmlns:p="http://schemas.openxmlformats.org/presentationml/2006/main">
  <p:tag name="FASFONT" val="Univers55"/>
</p:tagLst>
</file>

<file path=ppt/tags/tag20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0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0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0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6Ijj4AUSUmrK3x6TSnFgg"/>
</p:tagLst>
</file>

<file path=ppt/tags/tag210.xml><?xml version="1.0" encoding="utf-8"?>
<p:tagLst xmlns:a="http://schemas.openxmlformats.org/drawingml/2006/main" xmlns:r="http://schemas.openxmlformats.org/officeDocument/2006/relationships" xmlns:p="http://schemas.openxmlformats.org/presentationml/2006/main">
  <p:tag name="ADV_TOP" val="261.15"/>
  <p:tag name="ADV_LEFT" val="21.49992"/>
  <p:tag name="ADV_HEIGHT" val="25.85"/>
  <p:tag name="ADV_WIDTH" val="362.875"/>
</p:tagLst>
</file>

<file path=ppt/tags/tag2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Downside!Downside Chart 2"/>
</p:tagLst>
</file>

<file path=ppt/tags/tag21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Downside!Downside Chart 2"/>
  <p:tag name="WASTB" val="TRUE"/>
</p:tagLst>
</file>

<file path=ppt/tags/tag2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Base case!Base case Chart 2"/>
</p:tagLst>
</file>

<file path=ppt/tags/tag2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Base case!Base case Chart 2"/>
  <p:tag name="WASTB" val="TRUE"/>
</p:tagLst>
</file>

<file path=ppt/tags/tag2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Upside!Upside Chart 2"/>
</p:tagLst>
</file>

<file path=ppt/tags/tag2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Market Analysis.xlsx]Upside!Upside Chart 2"/>
  <p:tag name="WASTB" val="TRUE"/>
</p:tagLst>
</file>

<file path=ppt/tags/tag21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yLIpDVn7_kiurHUHd3gnP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RY4P1QyBu0a1Bzh02mLGi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AqRuDbyfEOBABTvtCOrj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zh4B8fgiDEymwNJ9BdK34g"/>
</p:tagLst>
</file>

<file path=ppt/tags/tag221.xml><?xml version="1.0" encoding="utf-8"?>
<p:tagLst xmlns:a="http://schemas.openxmlformats.org/drawingml/2006/main" xmlns:r="http://schemas.openxmlformats.org/officeDocument/2006/relationships" xmlns:p="http://schemas.openxmlformats.org/presentationml/2006/main">
  <p:tag name="ADV_TOP" val="261.15"/>
  <p:tag name="ADV_LEFT" val="21.49992"/>
  <p:tag name="ADV_HEIGHT" val="25.85"/>
  <p:tag name="ADV_WIDTH" val="362.875"/>
</p:tagLst>
</file>

<file path=ppt/tags/tag222.xml><?xml version="1.0" encoding="utf-8"?>
<p:tagLst xmlns:a="http://schemas.openxmlformats.org/drawingml/2006/main" xmlns:r="http://schemas.openxmlformats.org/officeDocument/2006/relationships" xmlns:p="http://schemas.openxmlformats.org/presentationml/2006/main">
  <p:tag name="COPYRIGHT1" val="TRU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DqTuMgpg3E.SjjlmjvOqp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nyiJ5hliEWrgN.GUahTe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phHeDBS8H0qp6gTcute86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qyFyOO7L0m6EQZmYbhKZ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O06eF2wVEO.4ffkjRPN1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vnCuV8naAESNtLBACnq3O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ot84_0f4UKTtdt7v1eXRw"/>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bmUkICdqPU.KTOyukxdhY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LuHNotwW0CyJjo1iTp_D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bzgN0RAkqjpe7yxZ2Y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tx9lbZGxTUSlpGtYlqj7v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BorU.wZatk.8pdbCZ4fSt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OAj4nEw5uUSkoKYwiqNBj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Ii.KvIqTSkmTB4AbaXZ7L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TnJn2CgzCU6Ef7tW4cEYs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tOvsjfk0KUaIV11uYot1U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sN.XyCDvE.obTmst0r7RQ"/>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q9b7kxbYC06gej_HlQWYL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KAUuXTaN0eGDR6lUnob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ONd5EDWbk0mxwK20hhaHV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Bm4vLiq9h0aUSRwT2YWI6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0doJyriE0UupDzUlRNu.V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sMkrHc05FUWJy5rDAoDTn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uT_JxQuh902nviY04AxGm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X35cbakeFkmJhklLpwYDG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TmXHb_BPEWs20vO0j4I0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FMoY5UlbgEC6h06UJvyUVA"/>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ygH2Ub_GUOrqPPZTzkq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A..zYtGWaEGhgOv6MZnT5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8NYBmn09a0i4bEPIhQAYf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L.ecg6fo5EGi_QjInkgH_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QdkLUzcK6U.IbW1jpSOSZ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4rRdcUG6xE6.sd0mwKtwu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oCdEEjeMJ0u2iQxRMi4rm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180mpOuzBEa_HICZtDSfQ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Z3zNwkLHKkefD6goanjcT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jnywehi0y02CueS39IKxv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YGqzXHCTA0CBgp5iyxnD1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dxPiTUJPp06mWLw3wAtoc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Baeu0Krn502cVBPqa6MSp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Fg0IrAJ4a0eOZfIq38ztU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FPRZ39aoDUaIrY.mNNeHY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6a1Msf9Z2UmhdOZzv8XP7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9_jPfrGuCUap68nFThke5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lMf_SgC_PEWhiSIGDVCJYA"/>
</p:tagLst>
</file>

<file path=ppt/tags/tag6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7WF_uRUBJE6A7K9YTGkRn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2lje_HBZLUKc6D0hDSU5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RvL8Nf9i3USM_rpmHSNh1g"/>
</p:tagLst>
</file>

<file path=ppt/tags/tag7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k94oNEf5PkOMPClov9dHc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gZNqUTLoAUWc3TI2SC4zu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2LqvEuCiDk6XCmyzyb6Q2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S7NIbFwyDEuP2FuPAFWg0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6Z4dpgWIP0GFmL7WuWcjk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BH4rsmyA6Uia4u_wL3_UCg"/>
</p:tagLst>
</file>

<file path=ppt/tags/tag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lYSi1ASv0eR.Fq_hzxMc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wquEA5Lhc0.xmRBm_bsC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4CQ6GiaBU6CiGztEu92DA"/>
</p:tagLst>
</file>

<file path=ppt/tags/tag8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rsZRLOQG80GXHlAL7W5Fj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K1d1KhWSWUeQLO5mwJhG4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piWtCjI_PUe3v.3q7zXoy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H.NMHZe_EuiGpQENO6AK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qpEE40PMTkGrQhGYhkl8Q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J7HRN9Ns0CVEDk2IZnRI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n4GxYLj2t0m036GLPHEjW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kBb6vWekWkCm2XxE3NS98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ROSG9s0q5UynhLII0euWK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lQT5bdjD6kae5JssEb5pC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m7cdgwA0WEmMxbZgwbDJz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3oHpdiKTukmo_VedBZmGi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T4H9I20WkUGlDtTxRLKCv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rUWwNHhs0iK4qUI_7vfO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P80llZ2w.0SeavjXUvpzx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jfzlmABP_0qjIFxe4XIXN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5QmHxFL3U.ap8Pqgm.fdg"/>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65BA7755-A784-40A3-AC16-CFACCC44390C}">
  <ds:schemaRefs>
    <ds:schemaRef ds:uri="http://schemas.microsoft.com/sharepoint/v3/contenttype/forms"/>
  </ds:schemaRefs>
</ds:datastoreItem>
</file>

<file path=customXml/itemProps2.xml><?xml version="1.0" encoding="utf-8"?>
<ds:datastoreItem xmlns:ds="http://schemas.openxmlformats.org/officeDocument/2006/customXml" ds:itemID="{1756365F-B55E-4009-93F5-E9E9BF4F2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294EA-D4ED-4166-B491-BFE1B8B54E58}">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6745</Words>
  <Application>Microsoft Office PowerPoint</Application>
  <PresentationFormat>A4-Papier (210x297 mm)</PresentationFormat>
  <Paragraphs>1033</Paragraphs>
  <Slides>26</Slides>
  <Notes>26</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26</vt:i4>
      </vt:variant>
    </vt:vector>
  </HeadingPairs>
  <TitlesOfParts>
    <vt:vector size="34" baseType="lpstr">
      <vt:lpstr>Arial</vt:lpstr>
      <vt:lpstr>Calibri</vt:lpstr>
      <vt:lpstr>KPMG Extralight</vt:lpstr>
      <vt:lpstr>KPMG Light</vt:lpstr>
      <vt:lpstr>Univers for KPMG Light</vt:lpstr>
      <vt:lpstr>Wingdings</vt:lpstr>
      <vt:lpstr>KPMG_Report_4x3_050216_2016</vt:lpstr>
      <vt:lpstr>Arbeitsblatt</vt:lpstr>
      <vt:lpstr>Workbook Market Analysis</vt:lpstr>
      <vt:lpstr>Disclaimer</vt:lpstr>
      <vt:lpstr>Overview (1/6) – Mission statement</vt:lpstr>
      <vt:lpstr>Overview (2/6) – Pitfalls</vt:lpstr>
      <vt:lpstr>Overview (3/6) – Core issues</vt:lpstr>
      <vt:lpstr>Overview (4/6) – Methodology (1/2)</vt:lpstr>
      <vt:lpstr>Overview (5/6) – Methodology (2/2)</vt:lpstr>
      <vt:lpstr>Overview (6/6) – Sources of information for market, competitive and customer analysis</vt:lpstr>
      <vt:lpstr>1. How is the market defined? What are the market segments? (1/3)</vt:lpstr>
      <vt:lpstr>1. How is the market defined? What are the market segments? (2/3)</vt:lpstr>
      <vt:lpstr>1. How is the market defined? What are the market segments? (3/3)</vt:lpstr>
      <vt:lpstr>1. How is the market defined? What are the market segments? (1/2)</vt:lpstr>
      <vt:lpstr>1. How is the market defined? What are the market segments? (2/2)</vt:lpstr>
      <vt:lpstr>2. What is the market size? (1/2)</vt:lpstr>
      <vt:lpstr>2. What is the market size? (2/2)</vt:lpstr>
      <vt:lpstr>2. What is the market size? Does the market grow?</vt:lpstr>
      <vt:lpstr>3. What drives the market? (1/2)</vt:lpstr>
      <vt:lpstr>3. What drives the market? (2/2)</vt:lpstr>
      <vt:lpstr>3. What drives the market? </vt:lpstr>
      <vt:lpstr>4. Does the market grow?</vt:lpstr>
      <vt:lpstr>5. Are there any substitutes?</vt:lpstr>
      <vt:lpstr>5. Are there any substitutes?</vt:lpstr>
      <vt:lpstr>6. Which role does regulation play?</vt:lpstr>
      <vt:lpstr>7. How reliable are the prognoses?</vt:lpstr>
      <vt:lpstr>Are there identifiable patterns in the development of the market?</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260</cp:revision>
  <dcterms:created xsi:type="dcterms:W3CDTF">2016-06-20T11:42:26Z</dcterms:created>
  <dcterms:modified xsi:type="dcterms:W3CDTF">2017-04-21T08:31:25Z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